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tags/tag5.xml" ContentType="application/vnd.openxmlformats-officedocument.presentationml.tags+xml"/>
  <Override PartName="/ppt/tags/tag12.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14" r:id="rId2"/>
    <p:sldId id="464" r:id="rId3"/>
    <p:sldId id="264" r:id="rId4"/>
    <p:sldId id="336" r:id="rId5"/>
    <p:sldId id="342" r:id="rId6"/>
    <p:sldId id="594" r:id="rId7"/>
    <p:sldId id="675" r:id="rId8"/>
    <p:sldId id="659" r:id="rId9"/>
    <p:sldId id="660" r:id="rId10"/>
    <p:sldId id="661" r:id="rId11"/>
    <p:sldId id="663" r:id="rId12"/>
    <p:sldId id="666" r:id="rId13"/>
    <p:sldId id="667" r:id="rId14"/>
    <p:sldId id="674" r:id="rId15"/>
    <p:sldId id="673" r:id="rId16"/>
    <p:sldId id="672" r:id="rId17"/>
    <p:sldId id="665" r:id="rId18"/>
    <p:sldId id="670" r:id="rId19"/>
    <p:sldId id="525"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47B4E-2861-4767-8005-86CAA9198BA8}" v="328" dt="2025-05-09T19:41:19.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11298-E61B-4EAD-261D-FD3BB6D7FD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ED0A1E-BF7E-4931-57E6-14BB7FD3FB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61D51F-B583-497C-9971-2B54A661F72E}" type="datetimeFigureOut">
              <a:rPr lang="en-US" smtClean="0"/>
              <a:t>5/12/2025</a:t>
            </a:fld>
            <a:endParaRPr lang="en-US"/>
          </a:p>
        </p:txBody>
      </p:sp>
      <p:sp>
        <p:nvSpPr>
          <p:cNvPr id="4" name="Footer Placeholder 3">
            <a:extLst>
              <a:ext uri="{FF2B5EF4-FFF2-40B4-BE49-F238E27FC236}">
                <a16:creationId xmlns:a16="http://schemas.microsoft.com/office/drawing/2014/main" id="{EE63A4BB-A318-4832-3FF9-1323763CB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2B420C-4351-EBB9-9604-374E9C4AA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5D879A-BAF6-4740-A05A-DCDC81821F48}" type="slidenum">
              <a:rPr lang="en-US" smtClean="0"/>
              <a:t>‹#›</a:t>
            </a:fld>
            <a:endParaRPr lang="en-US"/>
          </a:p>
        </p:txBody>
      </p:sp>
    </p:spTree>
    <p:extLst>
      <p:ext uri="{BB962C8B-B14F-4D97-AF65-F5344CB8AC3E}">
        <p14:creationId xmlns:p14="http://schemas.microsoft.com/office/powerpoint/2010/main" val="333088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241F2-17EF-49C8-968D-433DC9797466}" type="datetimeFigureOut">
              <a:rPr lang="en-CA" smtClean="0"/>
              <a:t>2025-05-12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A060E-CE2D-4610-939E-0D3A572312E2}" type="slidenum">
              <a:rPr lang="en-CA" smtClean="0"/>
              <a:t>‹#›</a:t>
            </a:fld>
            <a:endParaRPr lang="en-CA"/>
          </a:p>
        </p:txBody>
      </p:sp>
    </p:spTree>
    <p:extLst>
      <p:ext uri="{BB962C8B-B14F-4D97-AF65-F5344CB8AC3E}">
        <p14:creationId xmlns:p14="http://schemas.microsoft.com/office/powerpoint/2010/main" val="227724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2:00 -2:!5 break Use this time to put buckets of supplies on the tables</a:t>
            </a:r>
          </a:p>
          <a:p>
            <a:r>
              <a:rPr lang="en-CA"/>
              <a:t>2:15 -3:15 Presentation</a:t>
            </a:r>
          </a:p>
          <a:p>
            <a:endParaRPr lang="en-CA"/>
          </a:p>
          <a:p>
            <a:r>
              <a:rPr lang="en-CA"/>
              <a:t>60 Minutes</a:t>
            </a:r>
          </a:p>
          <a:p>
            <a:r>
              <a:rPr lang="en-CA"/>
              <a:t>5 minutes 	Slides 1-7</a:t>
            </a:r>
          </a:p>
          <a:p>
            <a:r>
              <a:rPr lang="en-CA"/>
              <a:t>9 Minutes	Slide 8  (46 minutes left)</a:t>
            </a:r>
          </a:p>
          <a:p>
            <a:r>
              <a:rPr lang="en-CA"/>
              <a:t>5 Minutes 	Slide 11 (41 minutes left)</a:t>
            </a:r>
          </a:p>
          <a:p>
            <a:endParaRPr lang="en-CA"/>
          </a:p>
          <a:p>
            <a:endParaRPr lang="en-CA"/>
          </a:p>
          <a:p>
            <a:r>
              <a:rPr lang="en-CA"/>
              <a:t>Buckets for table talk</a:t>
            </a:r>
          </a:p>
          <a:p>
            <a:r>
              <a:rPr lang="en-CA"/>
              <a:t>-pens, pencils, markers, note pads, flip chart, Post IT notes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F2AA0-11F2-45E2-9B3F-56097A24EDA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1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Minutes</a:t>
            </a:r>
          </a:p>
        </p:txBody>
      </p:sp>
      <p:sp>
        <p:nvSpPr>
          <p:cNvPr id="4" name="Slide Number Placeholder 3"/>
          <p:cNvSpPr>
            <a:spLocks noGrp="1"/>
          </p:cNvSpPr>
          <p:nvPr>
            <p:ph type="sldNum" sz="quarter" idx="5"/>
          </p:nvPr>
        </p:nvSpPr>
        <p:spPr/>
        <p:txBody>
          <a:bodyPr/>
          <a:lstStyle/>
          <a:p>
            <a:fld id="{C84A060E-CE2D-4610-939E-0D3A572312E2}" type="slidenum">
              <a:rPr lang="en-CA" smtClean="0"/>
              <a:t>12</a:t>
            </a:fld>
            <a:endParaRPr lang="en-CA"/>
          </a:p>
        </p:txBody>
      </p:sp>
    </p:spTree>
    <p:extLst>
      <p:ext uri="{BB962C8B-B14F-4D97-AF65-F5344CB8AC3E}">
        <p14:creationId xmlns:p14="http://schemas.microsoft.com/office/powerpoint/2010/main" val="34378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feedback form</a:t>
            </a:r>
          </a:p>
        </p:txBody>
      </p:sp>
      <p:sp>
        <p:nvSpPr>
          <p:cNvPr id="4" name="Slide Number Placeholder 3"/>
          <p:cNvSpPr>
            <a:spLocks noGrp="1"/>
          </p:cNvSpPr>
          <p:nvPr>
            <p:ph type="sldNum" sz="quarter" idx="5"/>
          </p:nvPr>
        </p:nvSpPr>
        <p:spPr/>
        <p:txBody>
          <a:bodyPr/>
          <a:lstStyle/>
          <a:p>
            <a:fld id="{C84A060E-CE2D-4610-939E-0D3A572312E2}" type="slidenum">
              <a:rPr lang="en-CA" smtClean="0"/>
              <a:t>17</a:t>
            </a:fld>
            <a:endParaRPr lang="en-CA"/>
          </a:p>
        </p:txBody>
      </p:sp>
    </p:spTree>
    <p:extLst>
      <p:ext uri="{BB962C8B-B14F-4D97-AF65-F5344CB8AC3E}">
        <p14:creationId xmlns:p14="http://schemas.microsoft.com/office/powerpoint/2010/main" val="268319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83F2AA0-11F2-45E2-9B3F-56097A24EDAF}" type="slidenum">
              <a:rPr lang="en-CA" smtClean="0"/>
              <a:t>19</a:t>
            </a:fld>
            <a:endParaRPr lang="en-CA"/>
          </a:p>
        </p:txBody>
      </p:sp>
    </p:spTree>
    <p:extLst>
      <p:ext uri="{BB962C8B-B14F-4D97-AF65-F5344CB8AC3E}">
        <p14:creationId xmlns:p14="http://schemas.microsoft.com/office/powerpoint/2010/main" val="426138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Photo: View of “Sleeping Giant” peninsula in Lake Superior taken from Fort William First Nation.</a:t>
            </a:r>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E2EA38E-0217-F249-9AC2-15D6B58EE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69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a:solidFill>
                  <a:schemeClr val="accent6">
                    <a:lumMod val="75000"/>
                  </a:schemeClr>
                </a:solidFill>
              </a:rPr>
              <a:t>Oshki-</a:t>
            </a:r>
            <a:r>
              <a:rPr lang="en-CA" sz="1200" b="1" err="1">
                <a:solidFill>
                  <a:schemeClr val="accent6">
                    <a:lumMod val="75000"/>
                  </a:schemeClr>
                </a:solidFill>
              </a:rPr>
              <a:t>Pimache</a:t>
            </a:r>
            <a:r>
              <a:rPr lang="en-CA" sz="1200" b="1">
                <a:solidFill>
                  <a:schemeClr val="accent6">
                    <a:lumMod val="75000"/>
                  </a:schemeClr>
                </a:solidFill>
              </a:rPr>
              <a:t>-O-Win: The Wenjack Education Institute</a:t>
            </a:r>
            <a:r>
              <a:rPr lang="en-CA" sz="1200" b="0">
                <a:solidFill>
                  <a:schemeClr val="accent6">
                    <a:lumMod val="75000"/>
                  </a:schemeClr>
                </a:solidFill>
              </a:rPr>
              <a:t> </a:t>
            </a:r>
            <a:r>
              <a:rPr lang="en-CA" sz="1200">
                <a:effectLst/>
                <a:latin typeface="Times New Roman" panose="02020603050405020304" pitchFamily="18" charset="0"/>
                <a:ea typeface="Times New Roman" panose="02020603050405020304" pitchFamily="18" charset="0"/>
              </a:rPr>
              <a:t> ("Oshki-Wenjack") </a:t>
            </a:r>
            <a:r>
              <a:rPr lang="en-CA" sz="1200" b="0">
                <a:solidFill>
                  <a:schemeClr val="accent6">
                    <a:lumMod val="75000"/>
                  </a:schemeClr>
                </a:solidFill>
              </a:rPr>
              <a:t>is situated in Thunder Bay, Ontario, however our mandate is to provide post-secondary education and training to the 49 First Nation communities of Nishnawbe Aski Nation (NAN), in the far north of the province. </a:t>
            </a:r>
            <a:r>
              <a:rPr lang="en-CA" sz="1200">
                <a:effectLst/>
                <a:latin typeface="Times New Roman" panose="02020603050405020304" pitchFamily="18" charset="0"/>
                <a:ea typeface="Times New Roman" panose="02020603050405020304" pitchFamily="18" charset="0"/>
              </a:rPr>
              <a:t>NAN encompasses James Bay Treaty 9 territory and Ontario's portion of Treaty 5. NAN has a total land mass covering two-thirds of Ontario spanning an area of </a:t>
            </a:r>
            <a:r>
              <a:rPr lang="en-CA" sz="1200">
                <a:effectLst/>
                <a:latin typeface="Times New Roman" panose="02020603050405020304" pitchFamily="18" charset="0"/>
                <a:ea typeface="Calibri" panose="020F0502020204030204" pitchFamily="34" charset="0"/>
              </a:rPr>
              <a:t>over 540,000 square kilometers across 2 time zones, bounding Manitoba, Hudson’s and James Bays, and Quebec</a:t>
            </a:r>
            <a:r>
              <a:rPr lang="en-CA" sz="1200">
                <a:effectLst/>
                <a:latin typeface="Times New Roman" panose="02020603050405020304" pitchFamily="18" charset="0"/>
                <a:ea typeface="Times New Roman" panose="02020603050405020304" pitchFamily="18" charset="0"/>
              </a:rPr>
              <a:t>. </a:t>
            </a:r>
          </a:p>
          <a:p>
            <a:pPr fontAlgn="base"/>
            <a:r>
              <a:rPr lang="en-US" sz="1200" b="0">
                <a:solidFill>
                  <a:schemeClr val="accent6">
                    <a:lumMod val="50000"/>
                  </a:schemeClr>
                </a:solidFill>
                <a:latin typeface="+mj-lt"/>
                <a:ea typeface="+mj-ea"/>
                <a:cs typeface="+mj-cs"/>
              </a:rPr>
              <a:t>Our people traditionally speak Cree and Algonquin in the east, </a:t>
            </a:r>
            <a:r>
              <a:rPr lang="en-US" sz="1200" b="0" err="1">
                <a:solidFill>
                  <a:schemeClr val="accent6">
                    <a:lumMod val="50000"/>
                  </a:schemeClr>
                </a:solidFill>
                <a:latin typeface="+mj-lt"/>
                <a:ea typeface="+mj-ea"/>
                <a:cs typeface="+mj-cs"/>
              </a:rPr>
              <a:t>OjiCree</a:t>
            </a:r>
            <a:r>
              <a:rPr lang="en-US" sz="1200" b="0">
                <a:solidFill>
                  <a:schemeClr val="accent6">
                    <a:lumMod val="50000"/>
                  </a:schemeClr>
                </a:solidFill>
                <a:latin typeface="+mj-lt"/>
                <a:ea typeface="+mj-ea"/>
                <a:cs typeface="+mj-cs"/>
              </a:rPr>
              <a:t> in the west, and Ojibwe in the central south area, with a total population (on and off-reserve) of approximately 45,000 people grouped by Tribal Council. Six of our member Nations are not affiliated with a specific Tribal Council (they are Independent).</a:t>
            </a:r>
          </a:p>
          <a:p>
            <a:pPr fontAlgn="base"/>
            <a:r>
              <a:rPr lang="en-CA" sz="1200" b="1">
                <a:effectLst/>
                <a:latin typeface="Times New Roman" panose="02020603050405020304" pitchFamily="18" charset="0"/>
                <a:ea typeface="Times New Roman" panose="02020603050405020304" pitchFamily="18" charset="0"/>
              </a:rPr>
              <a:t>Thirty-two </a:t>
            </a:r>
            <a:r>
              <a:rPr lang="en-CA" sz="1200">
                <a:effectLst/>
                <a:latin typeface="Times New Roman" panose="02020603050405020304" pitchFamily="18" charset="0"/>
                <a:ea typeface="Times New Roman" panose="02020603050405020304" pitchFamily="18" charset="0"/>
              </a:rPr>
              <a:t>communities within NAN are remote and isolated, accessible only by air and winter season roads, many with inadequate employment opportunities, housing, safe drinking water, community services, health services, education, coupled with low incomes, plus a high number of short-term workers coming into communities from the elsewhere. </a:t>
            </a:r>
            <a:endParaRPr lang="en-CA" sz="1200" b="0">
              <a:solidFill>
                <a:schemeClr val="accent6">
                  <a:lumMod val="50000"/>
                </a:schemeClr>
              </a:solidFill>
              <a:latin typeface="+mj-lt"/>
              <a:ea typeface="+mj-ea"/>
              <a:cs typeface="+mj-cs"/>
            </a:endParaRPr>
          </a:p>
          <a:p>
            <a:endParaRPr lang="en-CA" sz="1200" b="0">
              <a:solidFill>
                <a:schemeClr val="accent6">
                  <a:lumMod val="75000"/>
                </a:schemeClr>
              </a:solidFill>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EA38E-0217-F249-9AC2-15D6B58EE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44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01">
              <a:defRPr/>
            </a:pPr>
            <a:r>
              <a:rPr lang="en-US"/>
              <a:t>The name was selected by the founding Governing Council members (GC represents the 8 Tribal Councils, plus Elder and Youth representatives and one NAN Deputy Grand Chief).</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effectLst/>
                <a:latin typeface="Times New Roman" panose="02020603050405020304" pitchFamily="18" charset="0"/>
                <a:ea typeface="Times New Roman" panose="02020603050405020304" pitchFamily="18" charset="0"/>
              </a:rPr>
              <a:t>At the core of Oshki-Wenjack’s mission is the pursuit of self-determination in Indigenous Education. The conventional Canadian education models have proven inadequate for meeting the unique needs of the NAN territory residents, particularly due to the barriers of no all-season road access to most communities and inadequate community infrastructure and services available. Recognizing this gap, the NAN Chiefs established Oshki-Wenjack in 1996 with a shared vision of </a:t>
            </a:r>
            <a:r>
              <a:rPr lang="en-CA" sz="1200" i="1">
                <a:effectLst/>
                <a:latin typeface="Times New Roman" panose="02020603050405020304" pitchFamily="18" charset="0"/>
                <a:ea typeface="Times New Roman" panose="02020603050405020304" pitchFamily="18" charset="0"/>
              </a:rPr>
              <a:t>revolutionizing</a:t>
            </a:r>
            <a:r>
              <a:rPr lang="en-CA" sz="1200">
                <a:effectLst/>
                <a:latin typeface="Times New Roman" panose="02020603050405020304" pitchFamily="18" charset="0"/>
                <a:ea typeface="Times New Roman" panose="02020603050405020304" pitchFamily="18" charset="0"/>
              </a:rPr>
              <a:t> education. Our </a:t>
            </a:r>
            <a:r>
              <a:rPr lang="en-CA" sz="1200" b="1">
                <a:effectLst/>
                <a:latin typeface="Times New Roman" panose="02020603050405020304" pitchFamily="18" charset="0"/>
                <a:ea typeface="Times New Roman" panose="02020603050405020304" pitchFamily="18" charset="0"/>
              </a:rPr>
              <a:t>mandate outlines our commitment to addressing the holistic educational requirements of the Nishnawbe Aski Nation and other learners within an environment that prioritizes safety, inclusivity, support, and cultural enrichment</a:t>
            </a:r>
            <a:r>
              <a:rPr lang="en-CA" sz="1200">
                <a:effectLst/>
                <a:latin typeface="Times New Roman" panose="02020603050405020304" pitchFamily="18" charset="0"/>
                <a:ea typeface="Times New Roman" panose="02020603050405020304" pitchFamily="18" charset="0"/>
              </a:rPr>
              <a:t>. We are “Building and Empowering First Nations Futures.”</a:t>
            </a:r>
            <a:endParaRPr lang="en-CA"/>
          </a:p>
          <a:p>
            <a:endParaRPr lang="en-CA"/>
          </a:p>
        </p:txBody>
      </p:sp>
      <p:sp>
        <p:nvSpPr>
          <p:cNvPr id="4" name="Slide Number Placeholder 3"/>
          <p:cNvSpPr>
            <a:spLocks noGrp="1"/>
          </p:cNvSpPr>
          <p:nvPr>
            <p:ph type="sldNum" sz="quarter" idx="5"/>
          </p:nvPr>
        </p:nvSpPr>
        <p:spPr/>
        <p:txBody>
          <a:bodyPr/>
          <a:lstStyle/>
          <a:p>
            <a:fld id="{EE2EA38E-0217-F249-9AC2-15D6B58EED12}" type="slidenum">
              <a:rPr lang="en-US" smtClean="0"/>
              <a:t>4</a:t>
            </a:fld>
            <a:endParaRPr lang="en-US"/>
          </a:p>
        </p:txBody>
      </p:sp>
    </p:spTree>
    <p:extLst>
      <p:ext uri="{BB962C8B-B14F-4D97-AF65-F5344CB8AC3E}">
        <p14:creationId xmlns:p14="http://schemas.microsoft.com/office/powerpoint/2010/main" val="369050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Newest Strategic Plan 2024-2028</a:t>
            </a:r>
          </a:p>
          <a:p>
            <a:endParaRPr lang="en-CA" sz="1200"/>
          </a:p>
          <a:p>
            <a:r>
              <a:rPr lang="en-CA" sz="1200" b="1">
                <a:solidFill>
                  <a:schemeClr val="accent6">
                    <a:lumMod val="75000"/>
                  </a:schemeClr>
                </a:solidFill>
              </a:rPr>
              <a:t>Our Vision</a:t>
            </a:r>
            <a:br>
              <a:rPr lang="en-CA" sz="1200" b="1">
                <a:latin typeface="Ebrima" panose="02000000000000000000" pitchFamily="2" charset="0"/>
                <a:ea typeface="Ebrima" panose="02000000000000000000" pitchFamily="2" charset="0"/>
                <a:cs typeface="Ebrima" panose="02000000000000000000" pitchFamily="2" charset="0"/>
              </a:rPr>
            </a:br>
            <a:r>
              <a:rPr lang="en-US" sz="1200">
                <a:latin typeface="Ebrima" panose="02000000000000000000" pitchFamily="2" charset="0"/>
                <a:ea typeface="Ebrima" panose="02000000000000000000" pitchFamily="2" charset="0"/>
                <a:cs typeface="Ebrima" panose="02000000000000000000" pitchFamily="2" charset="0"/>
              </a:rPr>
              <a:t>Strengthening Nations through First Nations Education</a:t>
            </a:r>
            <a:br>
              <a:rPr lang="en-US" sz="1200">
                <a:latin typeface="Ebrima" panose="02000000000000000000" pitchFamily="2" charset="0"/>
                <a:ea typeface="Ebrima" panose="02000000000000000000" pitchFamily="2" charset="0"/>
                <a:cs typeface="Ebrima" panose="02000000000000000000" pitchFamily="2" charset="0"/>
              </a:rPr>
            </a:br>
            <a:br>
              <a:rPr lang="en-US" sz="1200">
                <a:latin typeface="Ebrima" panose="02000000000000000000" pitchFamily="2" charset="0"/>
                <a:ea typeface="Ebrima" panose="02000000000000000000" pitchFamily="2" charset="0"/>
                <a:cs typeface="Ebrima" panose="02000000000000000000" pitchFamily="2" charset="0"/>
              </a:rPr>
            </a:br>
            <a:r>
              <a:rPr lang="en-CA" sz="1200" b="1">
                <a:solidFill>
                  <a:schemeClr val="accent6">
                    <a:lumMod val="75000"/>
                  </a:schemeClr>
                </a:solidFill>
              </a:rPr>
              <a:t>Our Mission</a:t>
            </a:r>
            <a:br>
              <a:rPr lang="en-US" sz="1200">
                <a:latin typeface="Ebrima" panose="02000000000000000000" pitchFamily="2" charset="0"/>
                <a:ea typeface="Ebrima" panose="02000000000000000000" pitchFamily="2" charset="0"/>
                <a:cs typeface="Ebrima" panose="02000000000000000000" pitchFamily="2" charset="0"/>
              </a:rPr>
            </a:br>
            <a:r>
              <a:rPr lang="en-US" sz="1200">
                <a:latin typeface="Ebrima" panose="02000000000000000000" pitchFamily="2" charset="0"/>
                <a:ea typeface="Ebrima" panose="02000000000000000000" pitchFamily="2" charset="0"/>
                <a:cs typeface="Ebrima" panose="02000000000000000000" pitchFamily="2" charset="0"/>
              </a:rPr>
              <a:t>Building and Empowering First Nations Futures</a:t>
            </a:r>
            <a:endParaRPr lang="en-CA" sz="1200"/>
          </a:p>
        </p:txBody>
      </p:sp>
      <p:sp>
        <p:nvSpPr>
          <p:cNvPr id="4" name="Slide Number Placeholder 3"/>
          <p:cNvSpPr>
            <a:spLocks noGrp="1"/>
          </p:cNvSpPr>
          <p:nvPr>
            <p:ph type="sldNum" sz="quarter" idx="5"/>
          </p:nvPr>
        </p:nvSpPr>
        <p:spPr/>
        <p:txBody>
          <a:bodyPr/>
          <a:lstStyle/>
          <a:p>
            <a:fld id="{583F2AA0-11F2-45E2-9B3F-56097A24EDAF}" type="slidenum">
              <a:rPr lang="en-CA" smtClean="0"/>
              <a:t>5</a:t>
            </a:fld>
            <a:endParaRPr lang="en-CA"/>
          </a:p>
        </p:txBody>
      </p:sp>
    </p:spTree>
    <p:extLst>
      <p:ext uri="{BB962C8B-B14F-4D97-AF65-F5344CB8AC3E}">
        <p14:creationId xmlns:p14="http://schemas.microsoft.com/office/powerpoint/2010/main" val="55240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Mandate was developed by NAN Chiefs at the inception of the institution.</a:t>
            </a:r>
          </a:p>
        </p:txBody>
      </p:sp>
      <p:sp>
        <p:nvSpPr>
          <p:cNvPr id="4" name="Slide Number Placeholder 3"/>
          <p:cNvSpPr>
            <a:spLocks noGrp="1"/>
          </p:cNvSpPr>
          <p:nvPr>
            <p:ph type="sldNum" sz="quarter" idx="5"/>
          </p:nvPr>
        </p:nvSpPr>
        <p:spPr/>
        <p:txBody>
          <a:bodyPr/>
          <a:lstStyle/>
          <a:p>
            <a:pPr defTabSz="924701">
              <a:defRPr/>
            </a:pPr>
            <a:fld id="{EE2EA38E-0217-F249-9AC2-15D6B58EED12}" type="slidenum">
              <a:rPr lang="en-US">
                <a:solidFill>
                  <a:prstClr val="black"/>
                </a:solidFill>
                <a:latin typeface="Calibri" panose="020F0502020204030204"/>
              </a:rPr>
              <a:pPr defTabSz="924701">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5635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Phase 1 – We are beginning development of the program</a:t>
            </a:r>
          </a:p>
          <a:p>
            <a:endParaRPr lang="en-US"/>
          </a:p>
          <a:p>
            <a:r>
              <a:rPr lang="en-US"/>
              <a:t>In Phase 2 – working with community and Program Advisory Circles to design program/curriculum</a:t>
            </a:r>
          </a:p>
          <a:p>
            <a:endParaRPr lang="en-US"/>
          </a:p>
          <a:p>
            <a:r>
              <a:rPr lang="en-US"/>
              <a:t>Need the voices of NAN Education Directors to help shape the program to meet the needs of your communities</a:t>
            </a:r>
            <a:endParaRPr lang="en-CA"/>
          </a:p>
        </p:txBody>
      </p:sp>
      <p:sp>
        <p:nvSpPr>
          <p:cNvPr id="4" name="Slide Number Placeholder 3"/>
          <p:cNvSpPr>
            <a:spLocks noGrp="1"/>
          </p:cNvSpPr>
          <p:nvPr>
            <p:ph type="sldNum" sz="quarter" idx="5"/>
          </p:nvPr>
        </p:nvSpPr>
        <p:spPr/>
        <p:txBody>
          <a:bodyPr/>
          <a:lstStyle/>
          <a:p>
            <a:fld id="{EE2EA38E-0217-F249-9AC2-15D6B58EED12}" type="slidenum">
              <a:rPr lang="en-US" smtClean="0"/>
              <a:t>8</a:t>
            </a:fld>
            <a:endParaRPr lang="en-US"/>
          </a:p>
        </p:txBody>
      </p:sp>
    </p:spTree>
    <p:extLst>
      <p:ext uri="{BB962C8B-B14F-4D97-AF65-F5344CB8AC3E}">
        <p14:creationId xmlns:p14="http://schemas.microsoft.com/office/powerpoint/2010/main" val="251070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7-9 minutes</a:t>
            </a:r>
          </a:p>
          <a:p>
            <a:endParaRPr lang="en-US" b="0" i="0">
              <a:solidFill>
                <a:srgbClr val="000000"/>
              </a:solidFill>
              <a:effectLst/>
              <a:latin typeface="SlidoInter"/>
            </a:endParaRPr>
          </a:p>
          <a:p>
            <a:r>
              <a:rPr lang="en-US" b="0" i="0">
                <a:solidFill>
                  <a:srgbClr val="000000"/>
                </a:solidFill>
                <a:effectLst/>
                <a:latin typeface="SlidoInter"/>
              </a:rPr>
              <a:t>Ensure they Identify Community on the pages.</a:t>
            </a:r>
          </a:p>
          <a:p>
            <a:endParaRPr lang="en-US" b="0" i="0">
              <a:solidFill>
                <a:srgbClr val="000000"/>
              </a:solidFill>
              <a:effectLst/>
              <a:latin typeface="SlidoInter"/>
            </a:endParaRPr>
          </a:p>
          <a:p>
            <a:r>
              <a:rPr lang="en-US" b="0" i="0">
                <a:solidFill>
                  <a:srgbClr val="000000"/>
                </a:solidFill>
                <a:effectLst/>
                <a:latin typeface="SlidoInter"/>
              </a:rPr>
              <a:t>Perhaps this is a worksheet with sub headers for the respondents to get inspiration from.</a:t>
            </a:r>
          </a:p>
          <a:p>
            <a:endParaRPr lang="en-CA"/>
          </a:p>
        </p:txBody>
      </p:sp>
      <p:sp>
        <p:nvSpPr>
          <p:cNvPr id="4" name="Slide Number Placeholder 3"/>
          <p:cNvSpPr>
            <a:spLocks noGrp="1"/>
          </p:cNvSpPr>
          <p:nvPr>
            <p:ph type="sldNum" sz="quarter" idx="5"/>
          </p:nvPr>
        </p:nvSpPr>
        <p:spPr/>
        <p:txBody>
          <a:bodyPr/>
          <a:lstStyle/>
          <a:p>
            <a:fld id="{C84A060E-CE2D-4610-939E-0D3A572312E2}" type="slidenum">
              <a:rPr lang="en-CA" smtClean="0"/>
              <a:t>9</a:t>
            </a:fld>
            <a:endParaRPr lang="en-CA"/>
          </a:p>
        </p:txBody>
      </p:sp>
    </p:spTree>
    <p:extLst>
      <p:ext uri="{BB962C8B-B14F-4D97-AF65-F5344CB8AC3E}">
        <p14:creationId xmlns:p14="http://schemas.microsoft.com/office/powerpoint/2010/main" val="143476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feel this slide is better using interactive app.</a:t>
            </a:r>
          </a:p>
          <a:p>
            <a:r>
              <a:rPr lang="en-US"/>
              <a:t>Open text. They can write community and number of Classroom Assistants are in their Community.</a:t>
            </a:r>
          </a:p>
          <a:p>
            <a:endParaRPr lang="en-US"/>
          </a:p>
          <a:p>
            <a:r>
              <a:rPr lang="en-US"/>
              <a:t>Or we can add this to the feedback form</a:t>
            </a:r>
          </a:p>
        </p:txBody>
      </p:sp>
      <p:sp>
        <p:nvSpPr>
          <p:cNvPr id="4" name="Slide Number Placeholder 3"/>
          <p:cNvSpPr>
            <a:spLocks noGrp="1"/>
          </p:cNvSpPr>
          <p:nvPr>
            <p:ph type="sldNum" sz="quarter" idx="5"/>
          </p:nvPr>
        </p:nvSpPr>
        <p:spPr/>
        <p:txBody>
          <a:bodyPr/>
          <a:lstStyle/>
          <a:p>
            <a:fld id="{C84A060E-CE2D-4610-939E-0D3A572312E2}" type="slidenum">
              <a:rPr lang="en-CA" smtClean="0"/>
              <a:t>10</a:t>
            </a:fld>
            <a:endParaRPr lang="en-CA"/>
          </a:p>
        </p:txBody>
      </p:sp>
    </p:spTree>
    <p:extLst>
      <p:ext uri="{BB962C8B-B14F-4D97-AF65-F5344CB8AC3E}">
        <p14:creationId xmlns:p14="http://schemas.microsoft.com/office/powerpoint/2010/main" val="58686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0641F-9F5E-44B1-94EF-0B03A58398AB}" type="datetime1">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402758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0650C-128D-4231-99BA-795F5CB2FACB}" type="datetime1">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89423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5EB988-11A5-40DA-B381-9550E3258015}" type="datetime1">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31188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B520E-E7C7-44A4-BF3D-8D62DA140657}" type="datetime1">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174194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38600" y="4589463"/>
            <a:ext cx="73088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85C8C-15AC-4FF9-838E-F761445DA196}" type="datetime1">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14072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348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348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0E66D-2E3C-48BB-BC1D-897FA8A50E45}" type="datetime1">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65947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4916" y="365125"/>
            <a:ext cx="937047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69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69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5B8C-00C1-4488-A674-6F07E60026E5}" type="datetime1">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289286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85F306-DC7A-419D-B49F-822F19E5DD22}" type="datetime1">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8510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5C17-6BB2-49E0-9FB8-26B2934DFB1E}" type="datetime1">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61576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A58E2-21AF-4CC7-AF54-FFC7550A2E3F}" type="datetime1">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244275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A84174-313B-483B-A6D6-421FA5598B3A}" type="datetime1">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75749-958C-D64F-8D92-862574FAE2C1}" type="slidenum">
              <a:rPr lang="en-US" smtClean="0"/>
              <a:t>‹#›</a:t>
            </a:fld>
            <a:endParaRPr lang="en-US"/>
          </a:p>
        </p:txBody>
      </p:sp>
    </p:spTree>
    <p:extLst>
      <p:ext uri="{BB962C8B-B14F-4D97-AF65-F5344CB8AC3E}">
        <p14:creationId xmlns:p14="http://schemas.microsoft.com/office/powerpoint/2010/main" val="409383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1"/>
            <a:ext cx="12220864" cy="6855286"/>
          </a:xfrm>
          <a:prstGeom prst="rect">
            <a:avLst/>
          </a:prstGeom>
        </p:spPr>
      </p:pic>
      <p:sp>
        <p:nvSpPr>
          <p:cNvPr id="2" name="Title Placeholder 1"/>
          <p:cNvSpPr>
            <a:spLocks noGrp="1"/>
          </p:cNvSpPr>
          <p:nvPr>
            <p:ph type="title"/>
          </p:nvPr>
        </p:nvSpPr>
        <p:spPr>
          <a:xfrm>
            <a:off x="2141034" y="365125"/>
            <a:ext cx="92127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504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A8755-E9E3-46FD-B9D7-910CDA443FB2}" type="datetime1">
              <a:rPr lang="en-US" smtClean="0"/>
              <a:t>5/12/2025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75749-958C-D64F-8D92-862574FAE2C1}" type="slidenum">
              <a:rPr lang="en-US" smtClean="0"/>
              <a:t>‹#›</a:t>
            </a:fld>
            <a:endParaRPr lang="en-US"/>
          </a:p>
        </p:txBody>
      </p:sp>
    </p:spTree>
    <p:extLst>
      <p:ext uri="{BB962C8B-B14F-4D97-AF65-F5344CB8AC3E}">
        <p14:creationId xmlns:p14="http://schemas.microsoft.com/office/powerpoint/2010/main" val="3063825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5.sv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sinclair@oshki.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oshki-wenjack.ca/" TargetMode="External"/><Relationship Id="rId4"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8F2B1-5746-40E3-8A15-10193A2F7700}"/>
              </a:ext>
            </a:extLst>
          </p:cNvPr>
          <p:cNvSpPr>
            <a:spLocks noGrp="1"/>
          </p:cNvSpPr>
          <p:nvPr>
            <p:ph type="title"/>
          </p:nvPr>
        </p:nvSpPr>
        <p:spPr>
          <a:xfrm>
            <a:off x="1552904" y="621198"/>
            <a:ext cx="9467194" cy="3644527"/>
          </a:xfrm>
        </p:spPr>
        <p:txBody>
          <a:bodyPr>
            <a:normAutofit fontScale="90000"/>
          </a:bodyPr>
          <a:lstStyle/>
          <a:p>
            <a:pPr algn="ctr"/>
            <a:r>
              <a:rPr lang="en-CA" sz="4900" err="1"/>
              <a:t>Oshki</a:t>
            </a:r>
            <a:r>
              <a:rPr lang="en-CA" sz="4900"/>
              <a:t>-</a:t>
            </a:r>
            <a:r>
              <a:rPr lang="en-CA" sz="4900" err="1"/>
              <a:t>Pimache</a:t>
            </a:r>
            <a:r>
              <a:rPr lang="en-CA" sz="4900"/>
              <a:t>-O-Win: </a:t>
            </a:r>
            <a:br>
              <a:rPr lang="en-CA" sz="4900"/>
            </a:br>
            <a:r>
              <a:rPr lang="en-CA" sz="4900"/>
              <a:t>The </a:t>
            </a:r>
            <a:r>
              <a:rPr lang="en-CA" sz="4900" err="1"/>
              <a:t>Wenjack</a:t>
            </a:r>
            <a:r>
              <a:rPr lang="en-CA" sz="4900"/>
              <a:t> Education Institute’s Progress Towards Developing Culturally-Centred Programs for </a:t>
            </a:r>
            <a:r>
              <a:rPr lang="en-CA" sz="4900" i="1"/>
              <a:t>Classroom Assistant </a:t>
            </a:r>
            <a:r>
              <a:rPr lang="en-CA" sz="4900"/>
              <a:t>and </a:t>
            </a:r>
            <a:r>
              <a:rPr lang="en-CA" sz="4900" i="1"/>
              <a:t>Anishinaabemowin Language</a:t>
            </a:r>
            <a:endParaRPr lang="en-CA" i="1">
              <a:ea typeface="Calibri Light"/>
              <a:cs typeface="Calibri Light"/>
            </a:endParaRPr>
          </a:p>
        </p:txBody>
      </p:sp>
      <p:sp>
        <p:nvSpPr>
          <p:cNvPr id="4" name="Slide Number Placeholder 3">
            <a:extLst>
              <a:ext uri="{FF2B5EF4-FFF2-40B4-BE49-F238E27FC236}">
                <a16:creationId xmlns:a16="http://schemas.microsoft.com/office/drawing/2014/main" id="{76885C86-C338-478B-8991-F6551A85FDE7}"/>
              </a:ext>
            </a:extLst>
          </p:cNvPr>
          <p:cNvSpPr>
            <a:spLocks noGrp="1"/>
          </p:cNvSpPr>
          <p:nvPr>
            <p:ph type="sldNum" sz="quarter" idx="12"/>
          </p:nvPr>
        </p:nvSpPr>
        <p:spPr>
          <a:xfrm>
            <a:off x="11655380" y="6572226"/>
            <a:ext cx="373487" cy="28577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75749-958C-D64F-8D92-862574FAE2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0425CD5-C4CC-40FE-B780-6645198124E4}"/>
              </a:ext>
            </a:extLst>
          </p:cNvPr>
          <p:cNvSpPr/>
          <p:nvPr/>
        </p:nvSpPr>
        <p:spPr>
          <a:xfrm>
            <a:off x="2682979" y="4640927"/>
            <a:ext cx="7207044" cy="1938992"/>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err="1"/>
              <a:t>Siigwan</a:t>
            </a:r>
            <a:r>
              <a:rPr lang="en-CA" sz="2000" b="1"/>
              <a:t> 2025 NAN Education Directors Forum </a:t>
            </a:r>
            <a:endParaRPr lang="en-CA" sz="2000" b="1">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Calibri Light" panose="020F0302020204030204"/>
                <a:ea typeface="+mn-ea"/>
                <a:cs typeface="+mn-cs"/>
              </a:rPr>
              <a:t>May 13, 2025</a:t>
            </a:r>
            <a:endParaRPr lang="en-US" sz="2000" b="1" i="0" u="none" strike="noStrike" kern="1200" cap="none" spc="0" normalizeH="0" baseline="0" noProof="0">
              <a:ln>
                <a:noFill/>
              </a:ln>
              <a:effectLst/>
              <a:uLnTx/>
              <a:uFillTx/>
              <a:latin typeface="Calibri Light" panose="020F0302020204030204"/>
              <a:ea typeface="Calibri Light"/>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latin typeface="Calibri Light" panose="020F0302020204030204"/>
              <a:ea typeface="Calibri Light"/>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Calibri Light" panose="020F0302020204030204"/>
                <a:ea typeface="Calibri Light"/>
                <a:cs typeface="Calibri Light"/>
              </a:rPr>
              <a:t>Raven Linklater</a:t>
            </a:r>
            <a:endParaRPr lang="en-US" sz="2000" b="1" i="0" u="none" strike="noStrike" kern="1200" cap="none" spc="0" normalizeH="0" baseline="0" noProof="0">
              <a:ln>
                <a:noFill/>
              </a:ln>
              <a:effectLst/>
              <a:uLnTx/>
              <a:uFillTx/>
              <a:latin typeface="Calibri Light" panose="020F0302020204030204"/>
              <a:ea typeface="Calibri Light"/>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latin typeface="Calibri Light" panose="020F0302020204030204"/>
                <a:ea typeface="Calibri Light"/>
                <a:cs typeface="Calibri Light"/>
              </a:rPr>
              <a:t>Samantha Servi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Calibri Light" panose="020F0302020204030204"/>
                <a:ea typeface="Calibri Light"/>
                <a:cs typeface="Calibri Light"/>
              </a:rPr>
              <a:t>Emily Drake</a:t>
            </a:r>
            <a:endParaRPr lang="en-US" sz="2000" b="1" i="0" u="none" strike="noStrike" kern="1200" cap="none" spc="0" normalizeH="0" baseline="0" noProof="0">
              <a:ln>
                <a:noFill/>
              </a:ln>
              <a:effectLst/>
              <a:uLnTx/>
              <a:uFillTx/>
              <a:latin typeface="Calibri Light" panose="020F0302020204030204"/>
              <a:ea typeface="Calibri Light"/>
              <a:cs typeface="Calibri Light"/>
            </a:endParaRPr>
          </a:p>
        </p:txBody>
      </p:sp>
    </p:spTree>
    <p:extLst>
      <p:ext uri="{BB962C8B-B14F-4D97-AF65-F5344CB8AC3E}">
        <p14:creationId xmlns:p14="http://schemas.microsoft.com/office/powerpoint/2010/main" val="230458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548A-DB16-CA45-1714-FB6C7F13A332}"/>
              </a:ext>
            </a:extLst>
          </p:cNvPr>
          <p:cNvSpPr>
            <a:spLocks noGrp="1"/>
          </p:cNvSpPr>
          <p:nvPr>
            <p:ph type="title"/>
          </p:nvPr>
        </p:nvSpPr>
        <p:spPr>
          <a:xfrm>
            <a:off x="2141034" y="365125"/>
            <a:ext cx="9212766" cy="1561646"/>
          </a:xfrm>
        </p:spPr>
        <p:txBody>
          <a:bodyPr>
            <a:normAutofit fontScale="90000"/>
          </a:bodyPr>
          <a:lstStyle/>
          <a:p>
            <a:r>
              <a:rPr lang="en-US" b="1"/>
              <a:t>How many individuals are in the </a:t>
            </a:r>
            <a:r>
              <a:rPr lang="en-US" b="1" i="1">
                <a:solidFill>
                  <a:srgbClr val="6B6942"/>
                </a:solidFill>
                <a:ea typeface="Calibri"/>
                <a:cs typeface="Calibri"/>
              </a:rPr>
              <a:t>Classroom Assistant</a:t>
            </a:r>
            <a:r>
              <a:rPr lang="en-US" b="1"/>
              <a:t> role in your community?</a:t>
            </a:r>
            <a:endParaRPr lang="en-CA" b="1"/>
          </a:p>
        </p:txBody>
      </p:sp>
      <p:sp>
        <p:nvSpPr>
          <p:cNvPr id="3" name="Content Placeholder 2">
            <a:extLst>
              <a:ext uri="{FF2B5EF4-FFF2-40B4-BE49-F238E27FC236}">
                <a16:creationId xmlns:a16="http://schemas.microsoft.com/office/drawing/2014/main" id="{A338C012-4617-A62E-CE83-1A5A25633B75}"/>
              </a:ext>
            </a:extLst>
          </p:cNvPr>
          <p:cNvSpPr>
            <a:spLocks noGrp="1"/>
          </p:cNvSpPr>
          <p:nvPr>
            <p:ph idx="1"/>
          </p:nvPr>
        </p:nvSpPr>
        <p:spPr/>
        <p:txBody>
          <a:bodyPr/>
          <a:lstStyle/>
          <a:p>
            <a:pPr>
              <a:buNone/>
            </a:pPr>
            <a:endParaRPr lang="en-CA">
              <a:effectLst/>
            </a:endParaRPr>
          </a:p>
          <a:p>
            <a:endParaRPr lang="en-CA"/>
          </a:p>
        </p:txBody>
      </p:sp>
      <p:sp>
        <p:nvSpPr>
          <p:cNvPr id="4" name="Slide Number Placeholder 3">
            <a:extLst>
              <a:ext uri="{FF2B5EF4-FFF2-40B4-BE49-F238E27FC236}">
                <a16:creationId xmlns:a16="http://schemas.microsoft.com/office/drawing/2014/main" id="{8899FD65-CDDF-BC5A-90DF-6A1AE201CF7A}"/>
              </a:ext>
            </a:extLst>
          </p:cNvPr>
          <p:cNvSpPr>
            <a:spLocks noGrp="1"/>
          </p:cNvSpPr>
          <p:nvPr>
            <p:ph type="sldNum" sz="quarter" idx="12"/>
          </p:nvPr>
        </p:nvSpPr>
        <p:spPr/>
        <p:txBody>
          <a:bodyPr/>
          <a:lstStyle/>
          <a:p>
            <a:fld id="{E1B75749-958C-D64F-8D92-862574FAE2C1}" type="slidenum">
              <a:rPr lang="en-US" smtClean="0"/>
              <a:t>10</a:t>
            </a:fld>
            <a:endParaRPr lang="en-US"/>
          </a:p>
        </p:txBody>
      </p:sp>
      <p:sp>
        <p:nvSpPr>
          <p:cNvPr id="6" name="TextBox 5">
            <a:extLst>
              <a:ext uri="{FF2B5EF4-FFF2-40B4-BE49-F238E27FC236}">
                <a16:creationId xmlns:a16="http://schemas.microsoft.com/office/drawing/2014/main" id="{E9E2BA8A-69AE-F4F1-0DFB-D8A9AB9FB10D}"/>
              </a:ext>
            </a:extLst>
          </p:cNvPr>
          <p:cNvSpPr txBox="1"/>
          <p:nvPr/>
        </p:nvSpPr>
        <p:spPr>
          <a:xfrm>
            <a:off x="1497455" y="2054435"/>
            <a:ext cx="919613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Calibri" panose="020F0502020204030204"/>
                <a:cs typeface="Calibri" panose="020F0502020204030204"/>
              </a:rPr>
              <a:t>Please use the worksheet provided at your table to indicate:</a:t>
            </a:r>
          </a:p>
          <a:p>
            <a:endParaRPr lang="en-US" sz="3200">
              <a:ea typeface="Calibri" panose="020F0502020204030204"/>
              <a:cs typeface="Calibri" panose="020F0502020204030204"/>
            </a:endParaRPr>
          </a:p>
          <a:p>
            <a:pPr marL="342900" indent="-342900">
              <a:buAutoNum type="arabicPeriod"/>
            </a:pPr>
            <a:r>
              <a:rPr lang="en-US" sz="3200">
                <a:ea typeface="Calibri" panose="020F0502020204030204"/>
                <a:cs typeface="Calibri" panose="020F0502020204030204"/>
              </a:rPr>
              <a:t>Your community</a:t>
            </a:r>
          </a:p>
          <a:p>
            <a:pPr marL="342900" indent="-342900">
              <a:buAutoNum type="arabicPeriod"/>
            </a:pPr>
            <a:r>
              <a:rPr lang="en-US" sz="3200">
                <a:latin typeface="Calibri"/>
                <a:ea typeface="Calibri Light"/>
                <a:cs typeface="Calibri Light"/>
              </a:rPr>
              <a:t>How many individuals are in the Classroom Assistant role in your community</a:t>
            </a:r>
            <a:endParaRPr lang="en-US" sz="3200">
              <a:latin typeface="Calibri"/>
              <a:ea typeface="Calibri" panose="020F0502020204030204"/>
              <a:cs typeface="Calibri" panose="020F0502020204030204"/>
            </a:endParaRPr>
          </a:p>
        </p:txBody>
      </p:sp>
    </p:spTree>
    <p:extLst>
      <p:ext uri="{BB962C8B-B14F-4D97-AF65-F5344CB8AC3E}">
        <p14:creationId xmlns:p14="http://schemas.microsoft.com/office/powerpoint/2010/main" val="1731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A3F2-2659-C425-C560-A4FF39AE186D}"/>
              </a:ext>
            </a:extLst>
          </p:cNvPr>
          <p:cNvSpPr>
            <a:spLocks noGrp="1"/>
          </p:cNvSpPr>
          <p:nvPr>
            <p:ph type="title"/>
          </p:nvPr>
        </p:nvSpPr>
        <p:spPr>
          <a:xfrm>
            <a:off x="1349097" y="2398032"/>
            <a:ext cx="9765417" cy="1325563"/>
          </a:xfrm>
        </p:spPr>
        <p:txBody>
          <a:bodyPr>
            <a:normAutofit fontScale="90000"/>
          </a:bodyPr>
          <a:lstStyle/>
          <a:p>
            <a:r>
              <a:rPr lang="en-CA">
                <a:solidFill>
                  <a:srgbClr val="000000"/>
                </a:solidFill>
                <a:latin typeface="Aptos" panose="020B0004020202020204" pitchFamily="34" charset="0"/>
                <a:ea typeface="Times New Roman" panose="02020603050405020304" pitchFamily="18" charset="0"/>
                <a:cs typeface="Times New Roman" panose="02020603050405020304" pitchFamily="18" charset="0"/>
              </a:rPr>
              <a:t>We want to hear from you:</a:t>
            </a:r>
            <a:br>
              <a:rPr lang="en-CA">
                <a:solidFill>
                  <a:srgbClr val="000000"/>
                </a:solidFill>
                <a:latin typeface="Aptos" panose="020B0004020202020204" pitchFamily="34" charset="0"/>
                <a:ea typeface="Times New Roman" panose="02020603050405020304" pitchFamily="18" charset="0"/>
                <a:cs typeface="Times New Roman" panose="02020603050405020304" pitchFamily="18" charset="0"/>
              </a:rPr>
            </a:br>
            <a:br>
              <a:rPr lang="en-CA">
                <a:solidFill>
                  <a:srgbClr val="000000"/>
                </a:solidFill>
                <a:latin typeface="Aptos" panose="020B0004020202020204" pitchFamily="34" charset="0"/>
                <a:ea typeface="Times New Roman" panose="02020603050405020304" pitchFamily="18" charset="0"/>
                <a:cs typeface="Times New Roman" panose="02020603050405020304" pitchFamily="18" charset="0"/>
              </a:rPr>
            </a:br>
            <a:br>
              <a:rPr lang="en-CA">
                <a:solidFill>
                  <a:srgbClr val="000000"/>
                </a:solidFill>
                <a:latin typeface="Aptos" panose="020B0004020202020204" pitchFamily="34" charset="0"/>
                <a:ea typeface="Times New Roman" panose="02020603050405020304" pitchFamily="18" charset="0"/>
                <a:cs typeface="Times New Roman" panose="02020603050405020304" pitchFamily="18" charset="0"/>
              </a:rPr>
            </a:br>
            <a:r>
              <a:rPr lang="en-US">
                <a:solidFill>
                  <a:srgbClr val="6B6942"/>
                </a:solidFill>
                <a:ea typeface="Calibri"/>
                <a:cs typeface="Calibri"/>
              </a:rPr>
              <a:t>Anishinaabe </a:t>
            </a:r>
            <a:r>
              <a:rPr lang="en-US" i="1">
                <a:solidFill>
                  <a:srgbClr val="6B6942"/>
                </a:solidFill>
                <a:ea typeface="Calibri"/>
                <a:cs typeface="Calibri"/>
              </a:rPr>
              <a:t>Language</a:t>
            </a:r>
            <a:r>
              <a:rPr lang="en-US">
                <a:solidFill>
                  <a:srgbClr val="6B6942"/>
                </a:solidFill>
                <a:ea typeface="Calibri"/>
                <a:cs typeface="Calibri"/>
              </a:rPr>
              <a:t> Certificate and Diploma</a:t>
            </a:r>
            <a:endParaRPr lang="en-CA"/>
          </a:p>
        </p:txBody>
      </p:sp>
      <p:sp>
        <p:nvSpPr>
          <p:cNvPr id="4" name="Slide Number Placeholder 3">
            <a:extLst>
              <a:ext uri="{FF2B5EF4-FFF2-40B4-BE49-F238E27FC236}">
                <a16:creationId xmlns:a16="http://schemas.microsoft.com/office/drawing/2014/main" id="{2D657AE6-7B76-2753-8DFF-BFBC6F2CC9C4}"/>
              </a:ext>
            </a:extLst>
          </p:cNvPr>
          <p:cNvSpPr>
            <a:spLocks noGrp="1"/>
          </p:cNvSpPr>
          <p:nvPr>
            <p:ph type="sldNum" sz="quarter" idx="12"/>
          </p:nvPr>
        </p:nvSpPr>
        <p:spPr/>
        <p:txBody>
          <a:bodyPr/>
          <a:lstStyle/>
          <a:p>
            <a:fld id="{E1B75749-958C-D64F-8D92-862574FAE2C1}" type="slidenum">
              <a:rPr lang="en-US" smtClean="0"/>
              <a:t>11</a:t>
            </a:fld>
            <a:endParaRPr lang="en-US"/>
          </a:p>
        </p:txBody>
      </p:sp>
    </p:spTree>
    <p:extLst>
      <p:ext uri="{BB962C8B-B14F-4D97-AF65-F5344CB8AC3E}">
        <p14:creationId xmlns:p14="http://schemas.microsoft.com/office/powerpoint/2010/main" val="126616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9C96-2918-9815-697A-A370FC51902E}"/>
              </a:ext>
            </a:extLst>
          </p:cNvPr>
          <p:cNvSpPr>
            <a:spLocks noGrp="1"/>
          </p:cNvSpPr>
          <p:nvPr>
            <p:ph type="title"/>
          </p:nvPr>
        </p:nvSpPr>
        <p:spPr/>
        <p:txBody>
          <a:bodyPr/>
          <a:lstStyle/>
          <a:p>
            <a:r>
              <a:rPr lang="en-US" b="1"/>
              <a:t>Language Survey </a:t>
            </a:r>
          </a:p>
        </p:txBody>
      </p:sp>
      <p:sp>
        <p:nvSpPr>
          <p:cNvPr id="3" name="Content Placeholder 2">
            <a:extLst>
              <a:ext uri="{FF2B5EF4-FFF2-40B4-BE49-F238E27FC236}">
                <a16:creationId xmlns:a16="http://schemas.microsoft.com/office/drawing/2014/main" id="{95777594-A9BB-F3C6-E89E-3BB422B6251F}"/>
              </a:ext>
            </a:extLst>
          </p:cNvPr>
          <p:cNvSpPr>
            <a:spLocks noGrp="1"/>
          </p:cNvSpPr>
          <p:nvPr>
            <p:ph idx="1"/>
          </p:nvPr>
        </p:nvSpPr>
        <p:spPr>
          <a:xfrm>
            <a:off x="838200" y="1825625"/>
            <a:ext cx="9950246" cy="3504658"/>
          </a:xfrm>
        </p:spPr>
        <p:txBody>
          <a:bodyPr vert="horz" lIns="91440" tIns="45720" rIns="91440" bIns="45720" rtlCol="0" anchor="t">
            <a:normAutofit fontScale="92500" lnSpcReduction="20000"/>
          </a:bodyPr>
          <a:lstStyle/>
          <a:p>
            <a:r>
              <a:rPr lang="en-US" dirty="0">
                <a:ea typeface="Calibri"/>
                <a:cs typeface="Calibri"/>
              </a:rPr>
              <a:t>We conducted a language survey to gain a better understanding of individual community needs across NAN. We reached out to each Chief and Education Director from NAN communities to share the survey, along with doing online and in-person advertisement at events.</a:t>
            </a:r>
          </a:p>
          <a:p>
            <a:r>
              <a:rPr lang="en-US" dirty="0">
                <a:ea typeface="Calibri"/>
                <a:cs typeface="Calibri"/>
              </a:rPr>
              <a:t>We received 122 responses, with 61 people requesting a follow-up interview. </a:t>
            </a:r>
          </a:p>
          <a:p>
            <a:r>
              <a:rPr lang="en-US" dirty="0">
                <a:ea typeface="Calibri"/>
                <a:cs typeface="Calibri"/>
              </a:rPr>
              <a:t>We received survey responses from 20 different NAN communities. Sandy Lake had the highest response rate, making up 36.8% of the total. This may skew the results. Many Cree communities were unrepresented.</a:t>
            </a:r>
          </a:p>
        </p:txBody>
      </p:sp>
      <p:sp>
        <p:nvSpPr>
          <p:cNvPr id="4" name="Slide Number Placeholder 3">
            <a:extLst>
              <a:ext uri="{FF2B5EF4-FFF2-40B4-BE49-F238E27FC236}">
                <a16:creationId xmlns:a16="http://schemas.microsoft.com/office/drawing/2014/main" id="{EC3A351C-B460-B8D1-E331-BC6EE4A639EB}"/>
              </a:ext>
            </a:extLst>
          </p:cNvPr>
          <p:cNvSpPr>
            <a:spLocks noGrp="1"/>
          </p:cNvSpPr>
          <p:nvPr>
            <p:ph type="sldNum" sz="quarter" idx="12"/>
          </p:nvPr>
        </p:nvSpPr>
        <p:spPr/>
        <p:txBody>
          <a:bodyPr/>
          <a:lstStyle/>
          <a:p>
            <a:fld id="{E1B75749-958C-D64F-8D92-862574FAE2C1}" type="slidenum">
              <a:rPr lang="en-US" smtClean="0"/>
              <a:t>12</a:t>
            </a:fld>
            <a:endParaRPr lang="en-US"/>
          </a:p>
        </p:txBody>
      </p:sp>
    </p:spTree>
    <p:extLst>
      <p:ext uri="{BB962C8B-B14F-4D97-AF65-F5344CB8AC3E}">
        <p14:creationId xmlns:p14="http://schemas.microsoft.com/office/powerpoint/2010/main" val="133440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6755-C8CE-8979-C65C-0A83C7623B40}"/>
              </a:ext>
            </a:extLst>
          </p:cNvPr>
          <p:cNvSpPr>
            <a:spLocks noGrp="1"/>
          </p:cNvSpPr>
          <p:nvPr>
            <p:ph type="title"/>
          </p:nvPr>
        </p:nvSpPr>
        <p:spPr/>
        <p:txBody>
          <a:bodyPr/>
          <a:lstStyle/>
          <a:p>
            <a:r>
              <a:rPr lang="en-US" b="1">
                <a:ea typeface="Calibri Light"/>
                <a:cs typeface="Calibri Light"/>
              </a:rPr>
              <a:t>Survey Results</a:t>
            </a:r>
          </a:p>
        </p:txBody>
      </p:sp>
      <p:sp>
        <p:nvSpPr>
          <p:cNvPr id="3" name="Content Placeholder 2">
            <a:extLst>
              <a:ext uri="{FF2B5EF4-FFF2-40B4-BE49-F238E27FC236}">
                <a16:creationId xmlns:a16="http://schemas.microsoft.com/office/drawing/2014/main" id="{735E02BC-3524-9600-EB08-2DA163E412C9}"/>
              </a:ext>
            </a:extLst>
          </p:cNvPr>
          <p:cNvSpPr>
            <a:spLocks noGrp="1"/>
          </p:cNvSpPr>
          <p:nvPr>
            <p:ph idx="1"/>
          </p:nvPr>
        </p:nvSpPr>
        <p:spPr>
          <a:xfrm>
            <a:off x="838200" y="1542948"/>
            <a:ext cx="9581536" cy="3787335"/>
          </a:xfrm>
        </p:spPr>
        <p:txBody>
          <a:bodyPr vert="horz" lIns="91440" tIns="45720" rIns="91440" bIns="45720" rtlCol="0" anchor="t">
            <a:normAutofit fontScale="85000" lnSpcReduction="20000"/>
          </a:bodyPr>
          <a:lstStyle/>
          <a:p>
            <a:r>
              <a:rPr lang="en-US">
                <a:ea typeface="Calibri"/>
                <a:cs typeface="Calibri"/>
              </a:rPr>
              <a:t>Oji-Cree and Ojibwe had the greatest percentage of speakers and those who wish to learn the language. </a:t>
            </a:r>
          </a:p>
          <a:p>
            <a:r>
              <a:rPr lang="en-US">
                <a:ea typeface="Calibri"/>
                <a:cs typeface="Calibri"/>
              </a:rPr>
              <a:t>Syllabics and roman orthography were both selected as the most desired writing system to learn.</a:t>
            </a:r>
          </a:p>
          <a:p>
            <a:r>
              <a:rPr lang="en-US">
                <a:ea typeface="Calibri"/>
                <a:cs typeface="Calibri"/>
              </a:rPr>
              <a:t>Fluency rates are low, but the desire to learn is high.</a:t>
            </a:r>
          </a:p>
          <a:p>
            <a:r>
              <a:rPr lang="en-US">
                <a:ea typeface="Calibri"/>
                <a:cs typeface="Calibri"/>
              </a:rPr>
              <a:t>Youth and Elder engagement is crucial to sharing the language.</a:t>
            </a:r>
          </a:p>
          <a:p>
            <a:r>
              <a:rPr lang="en-US">
                <a:ea typeface="Calibri"/>
                <a:cs typeface="Calibri"/>
              </a:rPr>
              <a:t>There needs to be accessible language learning opportunities for all  ages, both in community and in urban centers.</a:t>
            </a:r>
          </a:p>
          <a:p>
            <a:r>
              <a:rPr lang="en-US">
                <a:ea typeface="Calibri"/>
                <a:cs typeface="Calibri"/>
              </a:rPr>
              <a:t>There is a need for more language teachers, specifically those who work in their community. Additionally, people are looking for resources to learn the language, then become a language teacher.</a:t>
            </a:r>
          </a:p>
        </p:txBody>
      </p:sp>
      <p:sp>
        <p:nvSpPr>
          <p:cNvPr id="4" name="Slide Number Placeholder 3">
            <a:extLst>
              <a:ext uri="{FF2B5EF4-FFF2-40B4-BE49-F238E27FC236}">
                <a16:creationId xmlns:a16="http://schemas.microsoft.com/office/drawing/2014/main" id="{D823AB7D-29A3-FAFC-55D5-0CB7F77104E1}"/>
              </a:ext>
            </a:extLst>
          </p:cNvPr>
          <p:cNvSpPr>
            <a:spLocks noGrp="1"/>
          </p:cNvSpPr>
          <p:nvPr>
            <p:ph type="sldNum" sz="quarter" idx="12"/>
          </p:nvPr>
        </p:nvSpPr>
        <p:spPr/>
        <p:txBody>
          <a:bodyPr/>
          <a:lstStyle/>
          <a:p>
            <a:fld id="{E1B75749-958C-D64F-8D92-862574FAE2C1}" type="slidenum">
              <a:rPr lang="en-US" smtClean="0"/>
              <a:t>13</a:t>
            </a:fld>
            <a:endParaRPr lang="en-US"/>
          </a:p>
        </p:txBody>
      </p:sp>
    </p:spTree>
    <p:extLst>
      <p:ext uri="{BB962C8B-B14F-4D97-AF65-F5344CB8AC3E}">
        <p14:creationId xmlns:p14="http://schemas.microsoft.com/office/powerpoint/2010/main" val="292653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D276D-12D5-E518-E62D-2BEE4674FBCB}"/>
              </a:ext>
            </a:extLst>
          </p:cNvPr>
          <p:cNvSpPr>
            <a:spLocks noGrp="1"/>
          </p:cNvSpPr>
          <p:nvPr>
            <p:ph type="sldNum" sz="quarter" idx="12"/>
          </p:nvPr>
        </p:nvSpPr>
        <p:spPr/>
        <p:txBody>
          <a:bodyPr/>
          <a:lstStyle/>
          <a:p>
            <a:fld id="{E1B75749-958C-D64F-8D92-862574FAE2C1}" type="slidenum">
              <a:rPr lang="en-US" smtClean="0"/>
              <a:t>14</a:t>
            </a:fld>
            <a:endParaRPr lang="en-US"/>
          </a:p>
        </p:txBody>
      </p:sp>
      <p:pic>
        <p:nvPicPr>
          <p:cNvPr id="4" name="Graphic 3">
            <a:extLst>
              <a:ext uri="{FF2B5EF4-FFF2-40B4-BE49-F238E27FC236}">
                <a16:creationId xmlns:a16="http://schemas.microsoft.com/office/drawing/2014/main" id="{2BC588CF-4773-46A8-BC60-721504318FCD}"/>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4A337BBF-3ABB-5FDC-B433-22469B94D72A}"/>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Please share any questions or feedback you have regarding the survey.</a:t>
            </a:r>
          </a:p>
        </p:txBody>
      </p:sp>
      <p:sp>
        <p:nvSpPr>
          <p:cNvPr id="6" name="Rectangle 5">
            <a:extLst>
              <a:ext uri="{FF2B5EF4-FFF2-40B4-BE49-F238E27FC236}">
                <a16:creationId xmlns:a16="http://schemas.microsoft.com/office/drawing/2014/main" id="{04EDC118-FAEE-2414-B7AC-3B5076628A81}"/>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8" name="Graphic 7">
            <a:extLst>
              <a:ext uri="{FF2B5EF4-FFF2-40B4-BE49-F238E27FC236}">
                <a16:creationId xmlns:a16="http://schemas.microsoft.com/office/drawing/2014/main" id="{10E6B228-2908-67EC-B5E6-B38A8426EDD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ezoid 8">
            <a:extLst>
              <a:ext uri="{FF2B5EF4-FFF2-40B4-BE49-F238E27FC236}">
                <a16:creationId xmlns:a16="http://schemas.microsoft.com/office/drawing/2014/main" id="{8D64153D-5ACF-13A3-1B88-CCA285A1FC78}"/>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1" name="Graphic 10">
            <a:extLst>
              <a:ext uri="{FF2B5EF4-FFF2-40B4-BE49-F238E27FC236}">
                <a16:creationId xmlns:a16="http://schemas.microsoft.com/office/drawing/2014/main" id="{4CE874B9-DC86-2636-A6B6-BD4BA1FB3A4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35607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60867B-6AB2-73F8-F873-9A93C29CC242}"/>
              </a:ext>
            </a:extLst>
          </p:cNvPr>
          <p:cNvSpPr>
            <a:spLocks noGrp="1"/>
          </p:cNvSpPr>
          <p:nvPr>
            <p:ph type="sldNum" sz="quarter" idx="12"/>
          </p:nvPr>
        </p:nvSpPr>
        <p:spPr/>
        <p:txBody>
          <a:bodyPr/>
          <a:lstStyle/>
          <a:p>
            <a:fld id="{E1B75749-958C-D64F-8D92-862574FAE2C1}" type="slidenum">
              <a:rPr lang="en-US" smtClean="0"/>
              <a:t>15</a:t>
            </a:fld>
            <a:endParaRPr lang="en-US"/>
          </a:p>
        </p:txBody>
      </p:sp>
      <p:pic>
        <p:nvPicPr>
          <p:cNvPr id="4" name="Graphic 3">
            <a:extLst>
              <a:ext uri="{FF2B5EF4-FFF2-40B4-BE49-F238E27FC236}">
                <a16:creationId xmlns:a16="http://schemas.microsoft.com/office/drawing/2014/main" id="{9E15B916-A817-A01C-675C-DE3F8DCF84F7}"/>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1B81EEA0-5348-9133-08FB-4EDD80A7BAE1}"/>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is your community? What are your communities’ language goals?</a:t>
            </a:r>
          </a:p>
        </p:txBody>
      </p:sp>
      <p:sp>
        <p:nvSpPr>
          <p:cNvPr id="6" name="Rectangle 5">
            <a:extLst>
              <a:ext uri="{FF2B5EF4-FFF2-40B4-BE49-F238E27FC236}">
                <a16:creationId xmlns:a16="http://schemas.microsoft.com/office/drawing/2014/main" id="{C6E534C2-7C73-2462-9FD4-479B683D4850}"/>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8" name="Graphic 7">
            <a:extLst>
              <a:ext uri="{FF2B5EF4-FFF2-40B4-BE49-F238E27FC236}">
                <a16:creationId xmlns:a16="http://schemas.microsoft.com/office/drawing/2014/main" id="{33A7077C-9FE7-AAD2-9221-90B51EAA6AA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ezoid 8">
            <a:extLst>
              <a:ext uri="{FF2B5EF4-FFF2-40B4-BE49-F238E27FC236}">
                <a16:creationId xmlns:a16="http://schemas.microsoft.com/office/drawing/2014/main" id="{499443F7-DAA8-658D-AA00-2AA7A546685A}"/>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1" name="Graphic 10">
            <a:extLst>
              <a:ext uri="{FF2B5EF4-FFF2-40B4-BE49-F238E27FC236}">
                <a16:creationId xmlns:a16="http://schemas.microsoft.com/office/drawing/2014/main" id="{1A9313C7-4581-1C85-A2ED-172DF245C39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75278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70693B-0062-DA94-3719-4251513A4BCB}"/>
              </a:ext>
            </a:extLst>
          </p:cNvPr>
          <p:cNvSpPr>
            <a:spLocks noGrp="1"/>
          </p:cNvSpPr>
          <p:nvPr>
            <p:ph type="sldNum" sz="quarter" idx="12"/>
          </p:nvPr>
        </p:nvSpPr>
        <p:spPr/>
        <p:txBody>
          <a:bodyPr/>
          <a:lstStyle/>
          <a:p>
            <a:fld id="{E1B75749-958C-D64F-8D92-862574FAE2C1}" type="slidenum">
              <a:rPr lang="en-US" smtClean="0"/>
              <a:t>16</a:t>
            </a:fld>
            <a:endParaRPr lang="en-US"/>
          </a:p>
        </p:txBody>
      </p:sp>
      <p:pic>
        <p:nvPicPr>
          <p:cNvPr id="4" name="Graphic 3">
            <a:extLst>
              <a:ext uri="{FF2B5EF4-FFF2-40B4-BE49-F238E27FC236}">
                <a16:creationId xmlns:a16="http://schemas.microsoft.com/office/drawing/2014/main" id="{A027AD8A-DF02-2BD8-2B71-FBD2248C4681}"/>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3CD01E06-4AFB-6AF8-958E-CC9CFEEFDACB}"/>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resources would help you meet your community language goals?</a:t>
            </a:r>
          </a:p>
        </p:txBody>
      </p:sp>
      <p:sp>
        <p:nvSpPr>
          <p:cNvPr id="6" name="Rectangle 5">
            <a:extLst>
              <a:ext uri="{FF2B5EF4-FFF2-40B4-BE49-F238E27FC236}">
                <a16:creationId xmlns:a16="http://schemas.microsoft.com/office/drawing/2014/main" id="{C6A072C7-3E56-7209-93BF-7BB7D899F899}"/>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err="1">
                <a:solidFill>
                  <a:srgbClr val="FFFFFF"/>
                </a:solidFill>
                <a:hlinkClick r:id="rId7">
                  <a:extLst>
                    <a:ext uri="{A12FA001-AC4F-418D-AE19-62706E023703}">
                      <ahyp:hlinkClr xmlns:ahyp="http://schemas.microsoft.com/office/drawing/2018/hyperlinkcolor" val="tx"/>
                    </a:ext>
                  </a:extLst>
                </a:hlinkClick>
              </a:rPr>
              <a:t>Slido</a:t>
            </a:r>
            <a:r>
              <a:rPr lang="en-US" sz="2600">
                <a:solidFill>
                  <a:srgbClr val="FFFFFF"/>
                </a:solidFill>
                <a:hlinkClick r:id="rId7">
                  <a:extLst>
                    <a:ext uri="{A12FA001-AC4F-418D-AE19-62706E023703}">
                      <ahyp:hlinkClr xmlns:ahyp="http://schemas.microsoft.com/office/drawing/2018/hyperlinkcolor" val="tx"/>
                    </a:ext>
                  </a:extLst>
                </a:hlinkClick>
              </a:rPr>
              <a:t> app</a:t>
            </a:r>
            <a:r>
              <a:rPr lang="en-US" sz="2600">
                <a:solidFill>
                  <a:srgbClr val="FFFFFF"/>
                </a:solidFill>
              </a:rPr>
              <a:t> must be installed on every computer you’re presenting from</a:t>
            </a:r>
          </a:p>
        </p:txBody>
      </p:sp>
      <p:pic>
        <p:nvPicPr>
          <p:cNvPr id="8" name="Graphic 7">
            <a:extLst>
              <a:ext uri="{FF2B5EF4-FFF2-40B4-BE49-F238E27FC236}">
                <a16:creationId xmlns:a16="http://schemas.microsoft.com/office/drawing/2014/main" id="{848F025A-4D85-C759-CF76-7854984F3FD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ezoid 8">
            <a:extLst>
              <a:ext uri="{FF2B5EF4-FFF2-40B4-BE49-F238E27FC236}">
                <a16:creationId xmlns:a16="http://schemas.microsoft.com/office/drawing/2014/main" id="{AC618C4F-C78A-4C89-8901-80FF3DF61A71}"/>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1" name="Graphic 10">
            <a:extLst>
              <a:ext uri="{FF2B5EF4-FFF2-40B4-BE49-F238E27FC236}">
                <a16:creationId xmlns:a16="http://schemas.microsoft.com/office/drawing/2014/main" id="{FAB38048-3FF3-6FFD-EE3F-295C4D538B9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92894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42F5-392B-B963-FDD5-A224E9064174}"/>
              </a:ext>
            </a:extLst>
          </p:cNvPr>
          <p:cNvSpPr>
            <a:spLocks noGrp="1"/>
          </p:cNvSpPr>
          <p:nvPr>
            <p:ph type="title"/>
          </p:nvPr>
        </p:nvSpPr>
        <p:spPr/>
        <p:txBody>
          <a:bodyPr/>
          <a:lstStyle/>
          <a:p>
            <a:r>
              <a:rPr lang="en-CA" b="1"/>
              <a:t>More Community Feedback</a:t>
            </a:r>
          </a:p>
        </p:txBody>
      </p:sp>
      <p:sp>
        <p:nvSpPr>
          <p:cNvPr id="3" name="Content Placeholder 2">
            <a:extLst>
              <a:ext uri="{FF2B5EF4-FFF2-40B4-BE49-F238E27FC236}">
                <a16:creationId xmlns:a16="http://schemas.microsoft.com/office/drawing/2014/main" id="{97D828E8-DF34-4099-FAA0-6AFB3CC71CDE}"/>
              </a:ext>
            </a:extLst>
          </p:cNvPr>
          <p:cNvSpPr>
            <a:spLocks noGrp="1"/>
          </p:cNvSpPr>
          <p:nvPr>
            <p:ph idx="1"/>
          </p:nvPr>
        </p:nvSpPr>
        <p:spPr/>
        <p:txBody>
          <a:bodyPr/>
          <a:lstStyle/>
          <a:p>
            <a:r>
              <a:rPr lang="en-CA"/>
              <a:t>Requests will be sent to each community’s Chief and Council requesting permission to conduct a survey in their community so that those with feedback on these, and other, new programs under development have an opportunity to share feedback to shape our program to meet NAN community needs.</a:t>
            </a:r>
          </a:p>
          <a:p>
            <a:r>
              <a:rPr lang="en-CA"/>
              <a:t>We wish to copy you on this correspondence: Please leave your contact info (name, email, Community) with us to be included.</a:t>
            </a:r>
          </a:p>
        </p:txBody>
      </p:sp>
      <p:sp>
        <p:nvSpPr>
          <p:cNvPr id="4" name="Slide Number Placeholder 3">
            <a:extLst>
              <a:ext uri="{FF2B5EF4-FFF2-40B4-BE49-F238E27FC236}">
                <a16:creationId xmlns:a16="http://schemas.microsoft.com/office/drawing/2014/main" id="{A424DC53-1C3B-8DB8-DBFF-937C70675CA7}"/>
              </a:ext>
            </a:extLst>
          </p:cNvPr>
          <p:cNvSpPr>
            <a:spLocks noGrp="1"/>
          </p:cNvSpPr>
          <p:nvPr>
            <p:ph type="sldNum" sz="quarter" idx="12"/>
          </p:nvPr>
        </p:nvSpPr>
        <p:spPr/>
        <p:txBody>
          <a:bodyPr/>
          <a:lstStyle/>
          <a:p>
            <a:fld id="{E1B75749-958C-D64F-8D92-862574FAE2C1}" type="slidenum">
              <a:rPr lang="en-US" smtClean="0"/>
              <a:t>17</a:t>
            </a:fld>
            <a:endParaRPr lang="en-US"/>
          </a:p>
        </p:txBody>
      </p:sp>
    </p:spTree>
    <p:extLst>
      <p:ext uri="{BB962C8B-B14F-4D97-AF65-F5344CB8AC3E}">
        <p14:creationId xmlns:p14="http://schemas.microsoft.com/office/powerpoint/2010/main" val="409551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C303D-C067-4976-B97F-F3BAEBF3AF57}"/>
              </a:ext>
            </a:extLst>
          </p:cNvPr>
          <p:cNvSpPr>
            <a:spLocks noGrp="1"/>
          </p:cNvSpPr>
          <p:nvPr>
            <p:ph idx="1"/>
          </p:nvPr>
        </p:nvSpPr>
        <p:spPr>
          <a:xfrm>
            <a:off x="838200" y="1599846"/>
            <a:ext cx="10515600" cy="4050288"/>
          </a:xfrm>
        </p:spPr>
        <p:txBody>
          <a:bodyPr vert="horz" lIns="91440" tIns="45720" rIns="91440" bIns="45720" rtlCol="0" anchor="t">
            <a:normAutofit/>
          </a:bodyPr>
          <a:lstStyle/>
          <a:p>
            <a:pPr marL="0" indent="0" algn="ctr">
              <a:buNone/>
            </a:pPr>
            <a:r>
              <a:rPr lang="en-US" sz="3200" err="1">
                <a:ea typeface="Calibri" panose="020F0502020204030204"/>
                <a:cs typeface="Calibri" panose="020F0502020204030204"/>
              </a:rPr>
              <a:t>Miigwetch</a:t>
            </a:r>
            <a:r>
              <a:rPr lang="en-US" sz="3200">
                <a:ea typeface="Calibri" panose="020F0502020204030204"/>
                <a:cs typeface="Calibri" panose="020F0502020204030204"/>
              </a:rPr>
              <a:t>/Thank you for your time and participation.</a:t>
            </a:r>
          </a:p>
          <a:p>
            <a:pPr marL="0" indent="0" algn="ctr">
              <a:buNone/>
            </a:pPr>
            <a:endParaRPr lang="en-US" sz="3200">
              <a:ea typeface="Calibri" panose="020F0502020204030204"/>
              <a:cs typeface="Calibri" panose="020F0502020204030204"/>
            </a:endParaRPr>
          </a:p>
          <a:p>
            <a:pPr marL="0" indent="0" algn="ctr">
              <a:buNone/>
            </a:pPr>
            <a:r>
              <a:rPr lang="en-US" sz="3200">
                <a:ea typeface="Calibri" panose="020F0502020204030204"/>
                <a:cs typeface="Calibri" panose="020F0502020204030204"/>
              </a:rPr>
              <a:t>Feedback is always welcome and appreciated.</a:t>
            </a:r>
          </a:p>
          <a:p>
            <a:pPr marL="0" indent="0" algn="ctr">
              <a:buNone/>
            </a:pPr>
            <a:endParaRPr lang="en-US" sz="3200">
              <a:ea typeface="Calibri" panose="020F0502020204030204"/>
              <a:cs typeface="Calibri" panose="020F0502020204030204"/>
            </a:endParaRPr>
          </a:p>
          <a:p>
            <a:pPr marL="0" indent="0" algn="ctr">
              <a:buNone/>
            </a:pPr>
            <a:r>
              <a:rPr lang="en-US" sz="3200">
                <a:ea typeface="Calibri" panose="020F0502020204030204"/>
                <a:cs typeface="Calibri" panose="020F0502020204030204"/>
              </a:rPr>
              <a:t>Please reach out any time </a:t>
            </a:r>
          </a:p>
          <a:p>
            <a:pPr marL="0" indent="0" algn="ctr">
              <a:buNone/>
            </a:pPr>
            <a:r>
              <a:rPr lang="en-US" sz="3200">
                <a:ea typeface="Calibri" panose="020F0502020204030204"/>
                <a:cs typeface="Calibri" panose="020F0502020204030204"/>
              </a:rPr>
              <a:t>(contact information on following slide)</a:t>
            </a:r>
          </a:p>
        </p:txBody>
      </p:sp>
      <p:sp>
        <p:nvSpPr>
          <p:cNvPr id="4" name="Slide Number Placeholder 3">
            <a:extLst>
              <a:ext uri="{FF2B5EF4-FFF2-40B4-BE49-F238E27FC236}">
                <a16:creationId xmlns:a16="http://schemas.microsoft.com/office/drawing/2014/main" id="{EE5EB86C-F56F-1A74-BE57-B84122216738}"/>
              </a:ext>
            </a:extLst>
          </p:cNvPr>
          <p:cNvSpPr>
            <a:spLocks noGrp="1"/>
          </p:cNvSpPr>
          <p:nvPr>
            <p:ph type="sldNum" sz="quarter" idx="12"/>
          </p:nvPr>
        </p:nvSpPr>
        <p:spPr/>
        <p:txBody>
          <a:bodyPr/>
          <a:lstStyle/>
          <a:p>
            <a:fld id="{E1B75749-958C-D64F-8D92-862574FAE2C1}" type="slidenum">
              <a:rPr lang="en-US" smtClean="0"/>
              <a:t>18</a:t>
            </a:fld>
            <a:endParaRPr lang="en-US"/>
          </a:p>
        </p:txBody>
      </p:sp>
    </p:spTree>
    <p:extLst>
      <p:ext uri="{BB962C8B-B14F-4D97-AF65-F5344CB8AC3E}">
        <p14:creationId xmlns:p14="http://schemas.microsoft.com/office/powerpoint/2010/main" val="144106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602" y="848449"/>
            <a:ext cx="9942489" cy="5159113"/>
          </a:xfrm>
        </p:spPr>
        <p:txBody>
          <a:bodyPr vert="horz" lIns="91440" tIns="45720" rIns="91440" bIns="45720" rtlCol="0" anchor="t">
            <a:normAutofit/>
          </a:bodyPr>
          <a:lstStyle/>
          <a:p>
            <a:pPr marL="0" indent="0" algn="ctr">
              <a:buNone/>
            </a:pPr>
            <a:r>
              <a:rPr lang="en-US" b="1"/>
              <a:t>Academic Director Susan Sinclair, </a:t>
            </a:r>
            <a:endParaRPr lang="en-US" b="1">
              <a:ea typeface="Calibri"/>
              <a:cs typeface="Calibri"/>
            </a:endParaRPr>
          </a:p>
          <a:p>
            <a:pPr marL="0" indent="0" algn="ctr">
              <a:buNone/>
            </a:pPr>
            <a:r>
              <a:rPr lang="en-US" b="1"/>
              <a:t>Email: </a:t>
            </a:r>
            <a:r>
              <a:rPr lang="en-US" b="1">
                <a:hlinkClick r:id="rId3">
                  <a:extLst>
                    <a:ext uri="{A12FA001-AC4F-418D-AE19-62706E023703}">
                      <ahyp:hlinkClr xmlns:ahyp="http://schemas.microsoft.com/office/drawing/2018/hyperlinkcolor" val="tx"/>
                    </a:ext>
                  </a:extLst>
                </a:hlinkClick>
              </a:rPr>
              <a:t>ssinclair@oshki.ca</a:t>
            </a:r>
            <a:r>
              <a:rPr lang="en-US" b="1"/>
              <a:t> </a:t>
            </a:r>
            <a:endParaRPr lang="en-US" b="1">
              <a:ea typeface="Calibri"/>
              <a:cs typeface="Calibri"/>
            </a:endParaRPr>
          </a:p>
          <a:p>
            <a:pPr marL="0" indent="0" algn="ctr">
              <a:buNone/>
            </a:pPr>
            <a:endParaRPr lang="en-US" b="1">
              <a:ea typeface="Calibri"/>
              <a:cs typeface="Calibri"/>
            </a:endParaRPr>
          </a:p>
          <a:p>
            <a:pPr marL="0" indent="0" algn="ctr">
              <a:buNone/>
            </a:pPr>
            <a:r>
              <a:rPr lang="en-US" b="1"/>
              <a:t>Campus: </a:t>
            </a:r>
            <a:r>
              <a:rPr lang="en-US"/>
              <a:t>106 Centennial Square, 2nd Floor, </a:t>
            </a:r>
            <a:endParaRPr lang="en-US">
              <a:ea typeface="Calibri"/>
              <a:cs typeface="Calibri"/>
            </a:endParaRPr>
          </a:p>
          <a:p>
            <a:pPr marL="0" indent="0" algn="ctr">
              <a:buNone/>
            </a:pPr>
            <a:r>
              <a:rPr lang="en-US"/>
              <a:t>Thunder Bay, ON  Canada P7E 1H3</a:t>
            </a:r>
            <a:endParaRPr lang="en-CA">
              <a:ea typeface="Calibri"/>
              <a:cs typeface="Calibri"/>
            </a:endParaRPr>
          </a:p>
          <a:p>
            <a:pPr marL="0" indent="0" algn="ctr">
              <a:buNone/>
            </a:pPr>
            <a:r>
              <a:rPr lang="en-CA" b="1"/>
              <a:t>Head Office: </a:t>
            </a:r>
            <a:r>
              <a:rPr lang="en-US"/>
              <a:t>14-656 City Road, </a:t>
            </a:r>
            <a:endParaRPr lang="en-US">
              <a:ea typeface="Calibri"/>
              <a:cs typeface="Calibri"/>
            </a:endParaRPr>
          </a:p>
          <a:p>
            <a:pPr marL="0" indent="0" algn="ctr">
              <a:buNone/>
            </a:pPr>
            <a:r>
              <a:rPr lang="en-US"/>
              <a:t>Fort William First Nation, ON Can</a:t>
            </a:r>
            <a:r>
              <a:rPr lang="en-US" sz="2400"/>
              <a:t>ada P7J 1K3</a:t>
            </a:r>
            <a:endParaRPr lang="en-US" sz="2400">
              <a:ea typeface="Calibri"/>
              <a:cs typeface="Calibri"/>
            </a:endParaRPr>
          </a:p>
          <a:p>
            <a:pPr marL="0" indent="0" algn="ctr">
              <a:buNone/>
            </a:pPr>
            <a:endParaRPr lang="en-US" sz="2400">
              <a:ea typeface="Calibri"/>
              <a:cs typeface="Calibri"/>
              <a:hlinkClick r:id="rId4" invalidUrl="http://">
                <a:extLst>
                  <a:ext uri="{A12FA001-AC4F-418D-AE19-62706E023703}">
                    <ahyp:hlinkClr xmlns:ahyp="http://schemas.microsoft.com/office/drawing/2018/hyperlinkcolor" val="tx"/>
                  </a:ext>
                </a:extLst>
              </a:hlinkClick>
            </a:endParaRPr>
          </a:p>
          <a:p>
            <a:pPr marL="0" indent="0" algn="ctr">
              <a:buNone/>
            </a:pPr>
            <a:r>
              <a:rPr lang="en-US" sz="3300">
                <a:hlinkClick r:id="rId5">
                  <a:extLst>
                    <a:ext uri="{A12FA001-AC4F-418D-AE19-62706E023703}">
                      <ahyp:hlinkClr xmlns:ahyp="http://schemas.microsoft.com/office/drawing/2018/hyperlinkcolor" val="tx"/>
                    </a:ext>
                  </a:extLst>
                </a:hlinkClick>
              </a:rPr>
              <a:t>www.oshki-wenjack.ca</a:t>
            </a:r>
            <a:r>
              <a:rPr lang="en-US" sz="3300"/>
              <a:t> </a:t>
            </a:r>
            <a:endParaRPr lang="en-CA" sz="3300">
              <a:ea typeface="Calibri"/>
              <a:cs typeface="Calibri"/>
            </a:endParaRPr>
          </a:p>
          <a:p>
            <a:pPr marL="0" indent="0" algn="ctr">
              <a:buNone/>
            </a:pPr>
            <a:r>
              <a:rPr lang="en-US" sz="3300"/>
              <a:t>807-626-1880</a:t>
            </a:r>
            <a:endParaRPr lang="en-US" sz="3300">
              <a:ea typeface="Calibri"/>
              <a:cs typeface="Calibri"/>
            </a:endParaRPr>
          </a:p>
          <a:p>
            <a:pPr marL="0" indent="0" algn="ctr">
              <a:buNone/>
            </a:pPr>
            <a:endParaRPr lang="en-CA" sz="2000">
              <a:solidFill>
                <a:srgbClr val="6B6942"/>
              </a:solidFill>
              <a:ea typeface="Calibri"/>
              <a:cs typeface="Calibri"/>
            </a:endParaRPr>
          </a:p>
        </p:txBody>
      </p:sp>
      <p:sp>
        <p:nvSpPr>
          <p:cNvPr id="5" name="Slide Number Placeholder 3">
            <a:extLst>
              <a:ext uri="{FF2B5EF4-FFF2-40B4-BE49-F238E27FC236}">
                <a16:creationId xmlns:a16="http://schemas.microsoft.com/office/drawing/2014/main" id="{BAE3BB17-BBC3-4442-BE5A-744B7ABE3A53}"/>
              </a:ext>
            </a:extLst>
          </p:cNvPr>
          <p:cNvSpPr txBox="1">
            <a:spLocks/>
          </p:cNvSpPr>
          <p:nvPr/>
        </p:nvSpPr>
        <p:spPr>
          <a:xfrm>
            <a:off x="11655380" y="6572226"/>
            <a:ext cx="373487" cy="2857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B75749-958C-D64F-8D92-862574FAE2C1}" type="slidenum">
              <a:rPr lang="en-US" smtClean="0"/>
              <a:pPr/>
              <a:t>19</a:t>
            </a:fld>
            <a:endParaRPr lang="en-US"/>
          </a:p>
        </p:txBody>
      </p:sp>
      <p:sp>
        <p:nvSpPr>
          <p:cNvPr id="4" name="Slide Number Placeholder 3">
            <a:extLst>
              <a:ext uri="{FF2B5EF4-FFF2-40B4-BE49-F238E27FC236}">
                <a16:creationId xmlns:a16="http://schemas.microsoft.com/office/drawing/2014/main" id="{134ADD5C-C5BC-4203-B8A0-0DC922EB971D}"/>
              </a:ext>
            </a:extLst>
          </p:cNvPr>
          <p:cNvSpPr>
            <a:spLocks noGrp="1"/>
          </p:cNvSpPr>
          <p:nvPr>
            <p:ph type="sldNum" sz="quarter" idx="12"/>
          </p:nvPr>
        </p:nvSpPr>
        <p:spPr/>
        <p:txBody>
          <a:bodyPr/>
          <a:lstStyle/>
          <a:p>
            <a:fld id="{E1B75749-958C-D64F-8D92-862574FAE2C1}" type="slidenum">
              <a:rPr lang="en-US" smtClean="0"/>
              <a:t>19</a:t>
            </a:fld>
            <a:endParaRPr lang="en-US"/>
          </a:p>
        </p:txBody>
      </p:sp>
    </p:spTree>
    <p:extLst>
      <p:ext uri="{BB962C8B-B14F-4D97-AF65-F5344CB8AC3E}">
        <p14:creationId xmlns:p14="http://schemas.microsoft.com/office/powerpoint/2010/main" val="188865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31F8-06C1-4A38-80D9-B7AF9D984EBF}"/>
              </a:ext>
            </a:extLst>
          </p:cNvPr>
          <p:cNvSpPr>
            <a:spLocks noGrp="1"/>
          </p:cNvSpPr>
          <p:nvPr>
            <p:ph type="title"/>
          </p:nvPr>
        </p:nvSpPr>
        <p:spPr>
          <a:xfrm>
            <a:off x="2067143" y="76367"/>
            <a:ext cx="9212766" cy="1325563"/>
          </a:xfrm>
        </p:spPr>
        <p:txBody>
          <a:bodyPr anchor="t" anchorCtr="0">
            <a:normAutofit/>
          </a:bodyPr>
          <a:lstStyle/>
          <a:p>
            <a:br>
              <a:rPr lang="en-US" sz="4000" b="1"/>
            </a:br>
            <a:r>
              <a:rPr lang="en-US" b="1"/>
              <a:t>Land Acknowledgement</a:t>
            </a:r>
            <a:endParaRPr lang="en-CA" b="1"/>
          </a:p>
        </p:txBody>
      </p:sp>
      <p:sp>
        <p:nvSpPr>
          <p:cNvPr id="3" name="Content Placeholder 2">
            <a:extLst>
              <a:ext uri="{FF2B5EF4-FFF2-40B4-BE49-F238E27FC236}">
                <a16:creationId xmlns:a16="http://schemas.microsoft.com/office/drawing/2014/main" id="{57657D63-3691-43F0-A8C9-04F540A30079}"/>
              </a:ext>
            </a:extLst>
          </p:cNvPr>
          <p:cNvSpPr>
            <a:spLocks noGrp="1"/>
          </p:cNvSpPr>
          <p:nvPr>
            <p:ph idx="1"/>
          </p:nvPr>
        </p:nvSpPr>
        <p:spPr>
          <a:xfrm>
            <a:off x="1074420" y="913866"/>
            <a:ext cx="10043160" cy="3955448"/>
          </a:xfrm>
        </p:spPr>
        <p:txBody>
          <a:bodyPr vert="horz" lIns="91440" tIns="45720" rIns="91440" bIns="45720" rtlCol="0" anchor="t">
            <a:normAutofit/>
          </a:bodyPr>
          <a:lstStyle/>
          <a:p>
            <a:pPr marL="0" indent="0">
              <a:buNone/>
            </a:pPr>
            <a:endParaRPr lang="en-US" sz="3200">
              <a:latin typeface="+mj-lt"/>
              <a:ea typeface="Calibri Light"/>
              <a:cs typeface="Calibri Light"/>
            </a:endParaRPr>
          </a:p>
          <a:p>
            <a:pPr marL="0" indent="0">
              <a:buNone/>
            </a:pPr>
            <a:r>
              <a:rPr lang="en-US" sz="3200" err="1">
                <a:latin typeface="+mj-lt"/>
                <a:ea typeface="+mj-ea"/>
                <a:cs typeface="+mj-cs"/>
              </a:rPr>
              <a:t>Oshki-Wenjack</a:t>
            </a:r>
            <a:r>
              <a:rPr lang="en-US" sz="3200">
                <a:latin typeface="+mj-lt"/>
                <a:ea typeface="+mj-ea"/>
                <a:cs typeface="+mj-cs"/>
              </a:rPr>
              <a:t> respectfully acknowledges its campus is located on the traditional lands of the Anishinaabe peoples of Fort William First Nation, Signatory to the Robinson Superior Treaty of 1850. We also recognize the contributions made to our community by the Inuit and Métis people. </a:t>
            </a:r>
            <a:endParaRPr lang="en-US" sz="3200">
              <a:latin typeface="+mj-lt"/>
              <a:ea typeface="Calibri Light"/>
              <a:cs typeface="Calibri Light"/>
            </a:endParaRPr>
          </a:p>
        </p:txBody>
      </p:sp>
      <p:sp>
        <p:nvSpPr>
          <p:cNvPr id="4" name="Slide Number Placeholder 3">
            <a:extLst>
              <a:ext uri="{FF2B5EF4-FFF2-40B4-BE49-F238E27FC236}">
                <a16:creationId xmlns:a16="http://schemas.microsoft.com/office/drawing/2014/main" id="{2330847F-2AC8-4B42-A7B1-08B44EB0EA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75749-958C-D64F-8D92-862574FAE2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947AC08F-071F-4C4C-9B21-4A0BC3DC0DE1}"/>
              </a:ext>
            </a:extLst>
          </p:cNvPr>
          <p:cNvSpPr txBox="1">
            <a:spLocks/>
          </p:cNvSpPr>
          <p:nvPr/>
        </p:nvSpPr>
        <p:spPr>
          <a:xfrm>
            <a:off x="11655380" y="6572226"/>
            <a:ext cx="373487" cy="2857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B75749-958C-D64F-8D92-862574FAE2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2BDF3A9-1B98-5378-B34C-6EFA180364BD}"/>
              </a:ext>
            </a:extLst>
          </p:cNvPr>
          <p:cNvPicPr>
            <a:picLocks noChangeAspect="1"/>
          </p:cNvPicPr>
          <p:nvPr/>
        </p:nvPicPr>
        <p:blipFill>
          <a:blip r:embed="rId3"/>
          <a:stretch>
            <a:fillRect/>
          </a:stretch>
        </p:blipFill>
        <p:spPr>
          <a:xfrm>
            <a:off x="4352331" y="4117578"/>
            <a:ext cx="4258269" cy="1952898"/>
          </a:xfrm>
          <a:prstGeom prst="rect">
            <a:avLst/>
          </a:prstGeom>
        </p:spPr>
      </p:pic>
    </p:spTree>
    <p:extLst>
      <p:ext uri="{BB962C8B-B14F-4D97-AF65-F5344CB8AC3E}">
        <p14:creationId xmlns:p14="http://schemas.microsoft.com/office/powerpoint/2010/main" val="85024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F393-98E8-4EEF-8635-96832D6DDD08}"/>
              </a:ext>
            </a:extLst>
          </p:cNvPr>
          <p:cNvSpPr>
            <a:spLocks noGrp="1"/>
          </p:cNvSpPr>
          <p:nvPr>
            <p:ph type="title"/>
          </p:nvPr>
        </p:nvSpPr>
        <p:spPr>
          <a:xfrm>
            <a:off x="1098013" y="1428612"/>
            <a:ext cx="4123974" cy="1325563"/>
          </a:xfrm>
        </p:spPr>
        <p:txBody>
          <a:bodyPr/>
          <a:lstStyle/>
          <a:p>
            <a:r>
              <a:rPr lang="en-US" b="1"/>
              <a:t>Nishnawbe Aski Nation</a:t>
            </a:r>
            <a:endParaRPr lang="en-US" b="1">
              <a:ea typeface="Calibri Light"/>
              <a:cs typeface="Calibri Light"/>
            </a:endParaRPr>
          </a:p>
        </p:txBody>
      </p:sp>
      <p:pic>
        <p:nvPicPr>
          <p:cNvPr id="5" name="Picture 4">
            <a:extLst>
              <a:ext uri="{FF2B5EF4-FFF2-40B4-BE49-F238E27FC236}">
                <a16:creationId xmlns:a16="http://schemas.microsoft.com/office/drawing/2014/main" id="{FEF8E4CA-C501-4045-AC06-544ED51A6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90" y="-332685"/>
            <a:ext cx="5672453" cy="6348482"/>
          </a:xfrm>
          <a:prstGeom prst="rect">
            <a:avLst/>
          </a:prstGeom>
        </p:spPr>
      </p:pic>
      <p:sp>
        <p:nvSpPr>
          <p:cNvPr id="10" name="TextBox 9">
            <a:extLst>
              <a:ext uri="{FF2B5EF4-FFF2-40B4-BE49-F238E27FC236}">
                <a16:creationId xmlns:a16="http://schemas.microsoft.com/office/drawing/2014/main" id="{31F13606-296D-4711-A995-7D6E728858EB}"/>
              </a:ext>
            </a:extLst>
          </p:cNvPr>
          <p:cNvSpPr txBox="1"/>
          <p:nvPr/>
        </p:nvSpPr>
        <p:spPr>
          <a:xfrm>
            <a:off x="6421230" y="3622130"/>
            <a:ext cx="714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Oshki</a:t>
            </a: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Placeholder 3">
            <a:extLst>
              <a:ext uri="{FF2B5EF4-FFF2-40B4-BE49-F238E27FC236}">
                <a16:creationId xmlns:a16="http://schemas.microsoft.com/office/drawing/2014/main" id="{BD53B92D-CD22-4F12-A666-74E0AF986335}"/>
              </a:ext>
            </a:extLst>
          </p:cNvPr>
          <p:cNvSpPr txBox="1">
            <a:spLocks/>
          </p:cNvSpPr>
          <p:nvPr/>
        </p:nvSpPr>
        <p:spPr>
          <a:xfrm>
            <a:off x="4470569" y="5055686"/>
            <a:ext cx="3250861" cy="113038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CA"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3600" b="0" i="0" u="none" strike="noStrike" kern="1200" cap="none" spc="0" normalizeH="0" baseline="0" noProof="0">
                <a:ln>
                  <a:noFill/>
                </a:ln>
                <a:effectLst/>
                <a:uLnTx/>
                <a:uFillTx/>
                <a:latin typeface="Calibri" panose="020F0502020204030204"/>
                <a:ea typeface="+mn-ea"/>
                <a:cs typeface="+mn-cs"/>
              </a:rPr>
              <a:t>w</a:t>
            </a:r>
            <a:r>
              <a:rPr kumimoji="0" lang="en-CA" sz="3600" b="0" i="0" u="none" strike="noStrike" kern="1200" cap="none" spc="0" normalizeH="0" baseline="0" noProof="0">
                <a:ln>
                  <a:noFill/>
                </a:ln>
                <a:effectLst/>
                <a:uLnTx/>
                <a:uFillTx/>
                <a:latin typeface="Calibri" panose="020F0502020204030204"/>
                <a:ea typeface="+mn-ea"/>
                <a:cs typeface="+mn-cs"/>
              </a:rPr>
              <a:t>ww.nan.on.ca</a:t>
            </a:r>
            <a:endParaRPr kumimoji="0" lang="en-US" sz="3600" b="0" i="0" u="none" strike="noStrike" kern="1200" cap="none" spc="0" normalizeH="0" baseline="0" noProof="0">
              <a:ln>
                <a:noFill/>
              </a:ln>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AA75D66-DDC8-480D-8F70-2F46AEB66986}"/>
              </a:ext>
            </a:extLst>
          </p:cNvPr>
          <p:cNvSpPr txBox="1"/>
          <p:nvPr/>
        </p:nvSpPr>
        <p:spPr>
          <a:xfrm>
            <a:off x="1868557" y="4515472"/>
            <a:ext cx="1497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Calibri" panose="020F0502020204030204"/>
                <a:ea typeface="+mn-ea"/>
                <a:cs typeface="+mn-cs"/>
              </a:rPr>
              <a:t>540,000 </a:t>
            </a:r>
            <a:r>
              <a:rPr kumimoji="0" lang="en-CA" sz="1800" b="0" i="0" u="none" strike="noStrike" kern="1200" cap="none" spc="0" normalizeH="0" baseline="0" noProof="0" err="1">
                <a:ln>
                  <a:noFill/>
                </a:ln>
                <a:solidFill>
                  <a:prstClr val="black"/>
                </a:solidFill>
                <a:effectLst/>
                <a:uLnTx/>
                <a:uFillTx/>
                <a:latin typeface="Calibri" panose="020F0502020204030204"/>
                <a:ea typeface="+mn-ea"/>
                <a:cs typeface="+mn-cs"/>
              </a:rPr>
              <a:t>sqkm</a:t>
            </a: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C2B7DC1-99BE-4A97-AEF0-D7256FDE6B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75749-958C-D64F-8D92-862574FAE2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a:extLst>
              <a:ext uri="{FF2B5EF4-FFF2-40B4-BE49-F238E27FC236}">
                <a16:creationId xmlns:a16="http://schemas.microsoft.com/office/drawing/2014/main" id="{CC263F46-FFD2-448D-A7F2-63D1498DB3B8}"/>
              </a:ext>
            </a:extLst>
          </p:cNvPr>
          <p:cNvSpPr txBox="1">
            <a:spLocks/>
          </p:cNvSpPr>
          <p:nvPr/>
        </p:nvSpPr>
        <p:spPr>
          <a:xfrm>
            <a:off x="11655380" y="6572226"/>
            <a:ext cx="373487" cy="2857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B75749-958C-D64F-8D92-862574FAE2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22DEDB6-DB96-7413-4E9E-B9BE08F70619}"/>
              </a:ext>
            </a:extLst>
          </p:cNvPr>
          <p:cNvSpPr txBox="1"/>
          <p:nvPr/>
        </p:nvSpPr>
        <p:spPr>
          <a:xfrm>
            <a:off x="8621823" y="4366893"/>
            <a:ext cx="17016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a:t>
            </a:r>
            <a:r>
              <a:rPr kumimoji="0" lang="en-CA" sz="1800" b="0" i="0" u="none" strike="noStrike" kern="1200" cap="none" spc="0" normalizeH="0" baseline="0" noProof="0" err="1">
                <a:ln>
                  <a:noFill/>
                </a:ln>
                <a:solidFill>
                  <a:prstClr val="black"/>
                </a:solidFill>
                <a:effectLst/>
                <a:uLnTx/>
                <a:uFillTx/>
                <a:latin typeface="Calibri" panose="020F0502020204030204"/>
                <a:ea typeface="+mn-ea"/>
                <a:cs typeface="+mn-cs"/>
              </a:rPr>
              <a:t>ntario</a:t>
            </a:r>
            <a:r>
              <a:rPr kumimoji="0" lang="en-CA" sz="1800" b="0" i="0" u="none" strike="noStrike" kern="1200" cap="none" spc="0" normalizeH="0" baseline="0" noProof="0">
                <a:ln>
                  <a:noFill/>
                </a:ln>
                <a:solidFill>
                  <a:prstClr val="black"/>
                </a:solidFill>
                <a:effectLst/>
                <a:uLnTx/>
                <a:uFillTx/>
                <a:latin typeface="Calibri" panose="020F0502020204030204"/>
                <a:ea typeface="+mn-ea"/>
                <a:cs typeface="+mn-cs"/>
              </a:rPr>
              <a:t>, Canada</a:t>
            </a:r>
          </a:p>
        </p:txBody>
      </p:sp>
      <p:sp>
        <p:nvSpPr>
          <p:cNvPr id="9" name="Text Placeholder 3">
            <a:extLst>
              <a:ext uri="{FF2B5EF4-FFF2-40B4-BE49-F238E27FC236}">
                <a16:creationId xmlns:a16="http://schemas.microsoft.com/office/drawing/2014/main" id="{62CD19FF-3632-6622-0B4B-742B7CEA43C2}"/>
              </a:ext>
            </a:extLst>
          </p:cNvPr>
          <p:cNvSpPr txBox="1">
            <a:spLocks/>
          </p:cNvSpPr>
          <p:nvPr/>
        </p:nvSpPr>
        <p:spPr>
          <a:xfrm>
            <a:off x="1098013" y="2511400"/>
            <a:ext cx="3367542" cy="222146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CA"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CA" sz="3200" b="0" i="0" u="none" strike="noStrike" kern="1200" cap="none" spc="0" normalizeH="0" baseline="0" noProof="0">
                <a:ln>
                  <a:noFill/>
                </a:ln>
                <a:solidFill>
                  <a:prstClr val="black"/>
                </a:solidFill>
                <a:effectLst/>
                <a:uLnTx/>
                <a:uFillTx/>
                <a:latin typeface="Calibri" panose="020F0502020204030204"/>
                <a:ea typeface="+mn-ea"/>
                <a:cs typeface="+mn-cs"/>
              </a:rPr>
              <a:t>   49 communities,        45K+ members   on- and off-reserve</a:t>
            </a:r>
          </a:p>
        </p:txBody>
      </p:sp>
      <p:sp>
        <p:nvSpPr>
          <p:cNvPr id="7" name="TextBox 6">
            <a:extLst>
              <a:ext uri="{FF2B5EF4-FFF2-40B4-BE49-F238E27FC236}">
                <a16:creationId xmlns:a16="http://schemas.microsoft.com/office/drawing/2014/main" id="{5D75E788-C88D-1EE9-4396-0631C938F7D8}"/>
              </a:ext>
            </a:extLst>
          </p:cNvPr>
          <p:cNvSpPr txBox="1"/>
          <p:nvPr/>
        </p:nvSpPr>
        <p:spPr>
          <a:xfrm>
            <a:off x="6972667" y="302594"/>
            <a:ext cx="12888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1" u="none" strike="noStrike" kern="1200" cap="none" spc="0" normalizeH="0" baseline="0" noProof="0">
                <a:ln>
                  <a:noFill/>
                </a:ln>
                <a:solidFill>
                  <a:prstClr val="black"/>
                </a:solidFill>
                <a:effectLst/>
                <a:uLnTx/>
                <a:uFillTx/>
                <a:latin typeface="Calibri" panose="020F0502020204030204"/>
                <a:ea typeface="+mn-ea"/>
                <a:cs typeface="+mn-cs"/>
              </a:rPr>
              <a:t>Hudson’s Bay</a:t>
            </a:r>
          </a:p>
        </p:txBody>
      </p:sp>
      <p:sp>
        <p:nvSpPr>
          <p:cNvPr id="13" name="TextBox 12">
            <a:extLst>
              <a:ext uri="{FF2B5EF4-FFF2-40B4-BE49-F238E27FC236}">
                <a16:creationId xmlns:a16="http://schemas.microsoft.com/office/drawing/2014/main" id="{EAD83E15-32A8-2474-63C6-03B9A428891F}"/>
              </a:ext>
            </a:extLst>
          </p:cNvPr>
          <p:cNvSpPr txBox="1"/>
          <p:nvPr/>
        </p:nvSpPr>
        <p:spPr>
          <a:xfrm>
            <a:off x="8860723" y="2998363"/>
            <a:ext cx="82907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1" u="none" strike="noStrike" kern="1200" cap="none" spc="0" normalizeH="0" baseline="0" noProof="0">
                <a:ln>
                  <a:noFill/>
                </a:ln>
                <a:solidFill>
                  <a:prstClr val="black"/>
                </a:solidFill>
                <a:effectLst/>
                <a:uLnTx/>
                <a:uFillTx/>
                <a:latin typeface="Calibri" panose="020F0502020204030204"/>
                <a:ea typeface="+mn-ea"/>
                <a:cs typeface="+mn-cs"/>
              </a:rPr>
              <a:t>Quebec</a:t>
            </a:r>
          </a:p>
        </p:txBody>
      </p:sp>
      <p:sp>
        <p:nvSpPr>
          <p:cNvPr id="14" name="TextBox 13">
            <a:extLst>
              <a:ext uri="{FF2B5EF4-FFF2-40B4-BE49-F238E27FC236}">
                <a16:creationId xmlns:a16="http://schemas.microsoft.com/office/drawing/2014/main" id="{C332B64D-C0A6-E811-F0F5-D2A203DA965E}"/>
              </a:ext>
            </a:extLst>
          </p:cNvPr>
          <p:cNvSpPr txBox="1"/>
          <p:nvPr/>
        </p:nvSpPr>
        <p:spPr>
          <a:xfrm>
            <a:off x="4721337" y="671918"/>
            <a:ext cx="10013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1" u="none" strike="noStrike" kern="1200" cap="none" spc="0" normalizeH="0" baseline="0" noProof="0">
                <a:ln>
                  <a:noFill/>
                </a:ln>
                <a:solidFill>
                  <a:prstClr val="black"/>
                </a:solidFill>
                <a:effectLst/>
                <a:uLnTx/>
                <a:uFillTx/>
                <a:latin typeface="Calibri" panose="020F0502020204030204"/>
                <a:ea typeface="+mn-ea"/>
                <a:cs typeface="+mn-cs"/>
              </a:rPr>
              <a:t>Manitoba</a:t>
            </a:r>
          </a:p>
        </p:txBody>
      </p:sp>
      <p:pic>
        <p:nvPicPr>
          <p:cNvPr id="18" name="Picture 17">
            <a:extLst>
              <a:ext uri="{FF2B5EF4-FFF2-40B4-BE49-F238E27FC236}">
                <a16:creationId xmlns:a16="http://schemas.microsoft.com/office/drawing/2014/main" id="{D69A2CAE-4A3F-2060-0D9E-48F89C36E8D2}"/>
              </a:ext>
            </a:extLst>
          </p:cNvPr>
          <p:cNvPicPr>
            <a:picLocks noChangeAspect="1"/>
          </p:cNvPicPr>
          <p:nvPr/>
        </p:nvPicPr>
        <p:blipFill>
          <a:blip r:embed="rId4"/>
          <a:stretch>
            <a:fillRect/>
          </a:stretch>
        </p:blipFill>
        <p:spPr>
          <a:xfrm>
            <a:off x="8145506" y="929624"/>
            <a:ext cx="1240662" cy="806430"/>
          </a:xfrm>
          <a:prstGeom prst="rect">
            <a:avLst/>
          </a:prstGeom>
        </p:spPr>
      </p:pic>
      <p:pic>
        <p:nvPicPr>
          <p:cNvPr id="20" name="Picture 19">
            <a:extLst>
              <a:ext uri="{FF2B5EF4-FFF2-40B4-BE49-F238E27FC236}">
                <a16:creationId xmlns:a16="http://schemas.microsoft.com/office/drawing/2014/main" id="{03C1F35A-F530-7C8A-4095-EB8E79E2856E}"/>
              </a:ext>
            </a:extLst>
          </p:cNvPr>
          <p:cNvPicPr>
            <a:picLocks noChangeAspect="1"/>
          </p:cNvPicPr>
          <p:nvPr/>
        </p:nvPicPr>
        <p:blipFill>
          <a:blip r:embed="rId4"/>
          <a:stretch>
            <a:fillRect/>
          </a:stretch>
        </p:blipFill>
        <p:spPr>
          <a:xfrm>
            <a:off x="8368595" y="1365882"/>
            <a:ext cx="952633" cy="619211"/>
          </a:xfrm>
          <a:prstGeom prst="rect">
            <a:avLst/>
          </a:prstGeom>
        </p:spPr>
      </p:pic>
      <p:sp>
        <p:nvSpPr>
          <p:cNvPr id="12" name="TextBox 11">
            <a:extLst>
              <a:ext uri="{FF2B5EF4-FFF2-40B4-BE49-F238E27FC236}">
                <a16:creationId xmlns:a16="http://schemas.microsoft.com/office/drawing/2014/main" id="{674EECA3-243D-8317-2E55-05A877007B9A}"/>
              </a:ext>
            </a:extLst>
          </p:cNvPr>
          <p:cNvSpPr txBox="1"/>
          <p:nvPr/>
        </p:nvSpPr>
        <p:spPr>
          <a:xfrm>
            <a:off x="8145506" y="1397500"/>
            <a:ext cx="10518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1" u="none" strike="noStrike" kern="1200" cap="none" spc="0" normalizeH="0" baseline="0" noProof="0">
                <a:ln>
                  <a:noFill/>
                </a:ln>
                <a:solidFill>
                  <a:prstClr val="black"/>
                </a:solidFill>
                <a:effectLst/>
                <a:uLnTx/>
                <a:uFillTx/>
                <a:latin typeface="Calibri" panose="020F0502020204030204"/>
                <a:ea typeface="+mn-ea"/>
                <a:cs typeface="+mn-cs"/>
              </a:rPr>
              <a:t>James Bay</a:t>
            </a:r>
          </a:p>
        </p:txBody>
      </p:sp>
    </p:spTree>
    <p:extLst>
      <p:ext uri="{BB962C8B-B14F-4D97-AF65-F5344CB8AC3E}">
        <p14:creationId xmlns:p14="http://schemas.microsoft.com/office/powerpoint/2010/main" val="84237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B550-90EC-44DE-B3A1-37A99AA0209C}"/>
              </a:ext>
            </a:extLst>
          </p:cNvPr>
          <p:cNvSpPr>
            <a:spLocks noGrp="1"/>
          </p:cNvSpPr>
          <p:nvPr>
            <p:ph type="title"/>
          </p:nvPr>
        </p:nvSpPr>
        <p:spPr/>
        <p:txBody>
          <a:bodyPr/>
          <a:lstStyle/>
          <a:p>
            <a:r>
              <a:rPr lang="en-US" b="1"/>
              <a:t>A New Beginning</a:t>
            </a:r>
            <a:endParaRPr lang="en-CA" b="1">
              <a:ea typeface="Calibri Light"/>
              <a:cs typeface="Calibri Light"/>
            </a:endParaRPr>
          </a:p>
        </p:txBody>
      </p:sp>
      <p:sp>
        <p:nvSpPr>
          <p:cNvPr id="3" name="Content Placeholder 2">
            <a:extLst>
              <a:ext uri="{FF2B5EF4-FFF2-40B4-BE49-F238E27FC236}">
                <a16:creationId xmlns:a16="http://schemas.microsoft.com/office/drawing/2014/main" id="{94A205F1-D02A-4776-947B-82F4C75B7557}"/>
              </a:ext>
            </a:extLst>
          </p:cNvPr>
          <p:cNvSpPr>
            <a:spLocks noGrp="1"/>
          </p:cNvSpPr>
          <p:nvPr>
            <p:ph idx="1"/>
          </p:nvPr>
        </p:nvSpPr>
        <p:spPr/>
        <p:txBody>
          <a:bodyPr vert="horz" lIns="91440" tIns="45720" rIns="91440" bIns="45720" rtlCol="0" anchor="t">
            <a:noAutofit/>
          </a:bodyPr>
          <a:lstStyle/>
          <a:p>
            <a:pPr marL="0" indent="0">
              <a:lnSpc>
                <a:spcPct val="150000"/>
              </a:lnSpc>
              <a:buNone/>
            </a:pPr>
            <a:r>
              <a:rPr lang="en-US" b="1" err="1"/>
              <a:t>Oshki</a:t>
            </a:r>
            <a:r>
              <a:rPr lang="en-US" b="1"/>
              <a:t>-</a:t>
            </a:r>
            <a:r>
              <a:rPr lang="en-US" b="1" err="1"/>
              <a:t>Pimache</a:t>
            </a:r>
            <a:r>
              <a:rPr lang="en-US" b="1"/>
              <a:t>-O-Win “</a:t>
            </a:r>
            <a:r>
              <a:rPr lang="en-US" b="1" i="1"/>
              <a:t>A New Beginning</a:t>
            </a:r>
            <a:r>
              <a:rPr lang="en-US" b="1"/>
              <a:t>” was established in 1996 ‘to provide culturally appropriate education and training programs that meet the needs of the people and communities’ </a:t>
            </a:r>
            <a:r>
              <a:rPr lang="en-US"/>
              <a:t>by Nishnawbe Aski Nation Chiefs’ Resolution 96/64, “Nishnawbe-Aski Nation Post-Secondary Education System” and incorporated in 2001.</a:t>
            </a:r>
            <a:endParaRPr lang="en-US">
              <a:ea typeface="Calibri"/>
              <a:cs typeface="Calibri"/>
            </a:endParaRPr>
          </a:p>
          <a:p>
            <a:pPr marL="0" indent="0">
              <a:lnSpc>
                <a:spcPct val="150000"/>
              </a:lnSpc>
              <a:buNone/>
            </a:pPr>
            <a:endParaRPr lang="en-US">
              <a:ea typeface="Calibri"/>
              <a:cs typeface="Calibri"/>
            </a:endParaRPr>
          </a:p>
          <a:p>
            <a:endParaRPr lang="en-CA"/>
          </a:p>
        </p:txBody>
      </p:sp>
      <p:sp>
        <p:nvSpPr>
          <p:cNvPr id="4" name="Ribbon: Tilted Down 3">
            <a:extLst>
              <a:ext uri="{FF2B5EF4-FFF2-40B4-BE49-F238E27FC236}">
                <a16:creationId xmlns:a16="http://schemas.microsoft.com/office/drawing/2014/main" id="{DDD125C9-A08C-4BEF-9864-399CCA524AB9}"/>
              </a:ext>
            </a:extLst>
          </p:cNvPr>
          <p:cNvSpPr/>
          <p:nvPr/>
        </p:nvSpPr>
        <p:spPr>
          <a:xfrm>
            <a:off x="4865914" y="5330283"/>
            <a:ext cx="3200400" cy="1159329"/>
          </a:xfrm>
          <a:prstGeom prst="ribbon">
            <a:avLst/>
          </a:prstGeom>
          <a:solidFill>
            <a:srgbClr val="D1964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a:t>
            </a:r>
            <a:r>
              <a:rPr lang="en-US" baseline="30000"/>
              <a:t>th</a:t>
            </a:r>
            <a:r>
              <a:rPr lang="en-US"/>
              <a:t> </a:t>
            </a:r>
          </a:p>
          <a:p>
            <a:pPr algn="ctr"/>
            <a:r>
              <a:rPr lang="en-US"/>
              <a:t>Anniversary</a:t>
            </a:r>
            <a:endParaRPr lang="en-CA"/>
          </a:p>
        </p:txBody>
      </p:sp>
      <p:sp>
        <p:nvSpPr>
          <p:cNvPr id="5" name="TextBox 4">
            <a:extLst>
              <a:ext uri="{FF2B5EF4-FFF2-40B4-BE49-F238E27FC236}">
                <a16:creationId xmlns:a16="http://schemas.microsoft.com/office/drawing/2014/main" id="{D6A3B42B-F4E1-4430-B8D9-1C5BF1DF879C}"/>
              </a:ext>
            </a:extLst>
          </p:cNvPr>
          <p:cNvSpPr txBox="1"/>
          <p:nvPr/>
        </p:nvSpPr>
        <p:spPr>
          <a:xfrm>
            <a:off x="5299584" y="5681659"/>
            <a:ext cx="418704" cy="369332"/>
          </a:xfrm>
          <a:prstGeom prst="rect">
            <a:avLst/>
          </a:prstGeom>
          <a:noFill/>
        </p:spPr>
        <p:txBody>
          <a:bodyPr wrap="none" rtlCol="0">
            <a:spAutoFit/>
          </a:bodyPr>
          <a:lstStyle/>
          <a:p>
            <a:r>
              <a:rPr lang="en-CA" i="1"/>
              <a:t>20</a:t>
            </a:r>
          </a:p>
        </p:txBody>
      </p:sp>
      <p:sp>
        <p:nvSpPr>
          <p:cNvPr id="6" name="TextBox 5">
            <a:extLst>
              <a:ext uri="{FF2B5EF4-FFF2-40B4-BE49-F238E27FC236}">
                <a16:creationId xmlns:a16="http://schemas.microsoft.com/office/drawing/2014/main" id="{680E35D3-2CEB-4A80-924C-9C10FC45B75C}"/>
              </a:ext>
            </a:extLst>
          </p:cNvPr>
          <p:cNvSpPr txBox="1"/>
          <p:nvPr/>
        </p:nvSpPr>
        <p:spPr>
          <a:xfrm>
            <a:off x="7231620" y="5686579"/>
            <a:ext cx="418704" cy="369332"/>
          </a:xfrm>
          <a:prstGeom prst="rect">
            <a:avLst/>
          </a:prstGeom>
          <a:noFill/>
        </p:spPr>
        <p:txBody>
          <a:bodyPr wrap="none" rtlCol="0">
            <a:spAutoFit/>
          </a:bodyPr>
          <a:lstStyle/>
          <a:p>
            <a:r>
              <a:rPr lang="en-CA" i="1"/>
              <a:t>21</a:t>
            </a:r>
          </a:p>
        </p:txBody>
      </p:sp>
      <p:sp>
        <p:nvSpPr>
          <p:cNvPr id="7" name="Slide Number Placeholder 6">
            <a:extLst>
              <a:ext uri="{FF2B5EF4-FFF2-40B4-BE49-F238E27FC236}">
                <a16:creationId xmlns:a16="http://schemas.microsoft.com/office/drawing/2014/main" id="{A1633272-6AF7-4CFE-8654-F1263B2A701A}"/>
              </a:ext>
            </a:extLst>
          </p:cNvPr>
          <p:cNvSpPr>
            <a:spLocks noGrp="1"/>
          </p:cNvSpPr>
          <p:nvPr>
            <p:ph type="sldNum" sz="quarter" idx="12"/>
          </p:nvPr>
        </p:nvSpPr>
        <p:spPr/>
        <p:txBody>
          <a:bodyPr/>
          <a:lstStyle/>
          <a:p>
            <a:fld id="{E1B75749-958C-D64F-8D92-862574FAE2C1}" type="slidenum">
              <a:rPr lang="en-US" smtClean="0"/>
              <a:t>4</a:t>
            </a:fld>
            <a:endParaRPr lang="en-US"/>
          </a:p>
        </p:txBody>
      </p:sp>
      <p:sp>
        <p:nvSpPr>
          <p:cNvPr id="8" name="Slide Number Placeholder 3">
            <a:extLst>
              <a:ext uri="{FF2B5EF4-FFF2-40B4-BE49-F238E27FC236}">
                <a16:creationId xmlns:a16="http://schemas.microsoft.com/office/drawing/2014/main" id="{3A2619AD-E0DB-4B38-A593-61A1E76479BF}"/>
              </a:ext>
            </a:extLst>
          </p:cNvPr>
          <p:cNvSpPr txBox="1">
            <a:spLocks/>
          </p:cNvSpPr>
          <p:nvPr/>
        </p:nvSpPr>
        <p:spPr>
          <a:xfrm>
            <a:off x="11655380" y="6572226"/>
            <a:ext cx="373487" cy="2857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B75749-958C-D64F-8D92-862574FAE2C1}" type="slidenum">
              <a:rPr lang="en-US" smtClean="0"/>
              <a:pPr/>
              <a:t>4</a:t>
            </a:fld>
            <a:endParaRPr lang="en-US"/>
          </a:p>
        </p:txBody>
      </p:sp>
    </p:spTree>
    <p:extLst>
      <p:ext uri="{BB962C8B-B14F-4D97-AF65-F5344CB8AC3E}">
        <p14:creationId xmlns:p14="http://schemas.microsoft.com/office/powerpoint/2010/main" val="222186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F110-AB6E-4EFA-8C11-FC0F2CE19BFC}"/>
              </a:ext>
            </a:extLst>
          </p:cNvPr>
          <p:cNvSpPr>
            <a:spLocks noGrp="1"/>
          </p:cNvSpPr>
          <p:nvPr>
            <p:ph type="title"/>
          </p:nvPr>
        </p:nvSpPr>
        <p:spPr>
          <a:xfrm>
            <a:off x="1074048" y="4119248"/>
            <a:ext cx="10043900" cy="1586159"/>
          </a:xfrm>
        </p:spPr>
        <p:txBody>
          <a:bodyPr>
            <a:normAutofit fontScale="90000"/>
          </a:bodyPr>
          <a:lstStyle/>
          <a:p>
            <a:pPr algn="ctr"/>
            <a:r>
              <a:rPr lang="en-CA" sz="4000" b="1">
                <a:solidFill>
                  <a:srgbClr val="6B6942"/>
                </a:solidFill>
              </a:rPr>
              <a:t>Our </a:t>
            </a:r>
            <a:r>
              <a:rPr lang="en-CA" sz="4000" b="1">
                <a:solidFill>
                  <a:srgbClr val="AE583C"/>
                </a:solidFill>
              </a:rPr>
              <a:t>Vision</a:t>
            </a:r>
            <a:br>
              <a:rPr lang="en-CA" sz="4000" b="1">
                <a:latin typeface="Ebrima" panose="02000000000000000000" pitchFamily="2" charset="0"/>
                <a:ea typeface="Ebrima" panose="02000000000000000000" pitchFamily="2" charset="0"/>
                <a:cs typeface="Ebrima" panose="02000000000000000000" pitchFamily="2" charset="0"/>
              </a:rPr>
            </a:br>
            <a:r>
              <a:rPr lang="en-US" sz="2800">
                <a:latin typeface="Ebrima"/>
                <a:ea typeface="Ebrima"/>
                <a:cs typeface="Ebrima"/>
              </a:rPr>
              <a:t>Strengthening Nations through First Nations Education</a:t>
            </a:r>
            <a:br>
              <a:rPr lang="en-US" sz="2800">
                <a:latin typeface="Ebrima" panose="02000000000000000000" pitchFamily="2" charset="0"/>
                <a:ea typeface="Ebrima" panose="02000000000000000000" pitchFamily="2" charset="0"/>
                <a:cs typeface="Ebrima" panose="02000000000000000000" pitchFamily="2" charset="0"/>
              </a:rPr>
            </a:br>
            <a:br>
              <a:rPr lang="en-US" sz="2400">
                <a:latin typeface="Ebrima" panose="02000000000000000000" pitchFamily="2" charset="0"/>
                <a:ea typeface="Ebrima" panose="02000000000000000000" pitchFamily="2" charset="0"/>
                <a:cs typeface="Ebrima" panose="02000000000000000000" pitchFamily="2" charset="0"/>
              </a:rPr>
            </a:br>
            <a:r>
              <a:rPr lang="en-CA" sz="4000" b="1">
                <a:solidFill>
                  <a:srgbClr val="6B6942"/>
                </a:solidFill>
              </a:rPr>
              <a:t>Our </a:t>
            </a:r>
            <a:r>
              <a:rPr lang="en-CA" sz="4000" b="1">
                <a:solidFill>
                  <a:srgbClr val="AE583C"/>
                </a:solidFill>
              </a:rPr>
              <a:t>Mission</a:t>
            </a:r>
            <a:br>
              <a:rPr lang="en-US" sz="4000">
                <a:latin typeface="Ebrima" panose="02000000000000000000" pitchFamily="2" charset="0"/>
                <a:ea typeface="Ebrima" panose="02000000000000000000" pitchFamily="2" charset="0"/>
                <a:cs typeface="Ebrima" panose="02000000000000000000" pitchFamily="2" charset="0"/>
              </a:rPr>
            </a:br>
            <a:r>
              <a:rPr lang="en-US" sz="2800">
                <a:latin typeface="Ebrima"/>
                <a:ea typeface="Ebrima"/>
                <a:cs typeface="Ebrima"/>
              </a:rPr>
              <a:t>Building and Empowering First Nations Futures</a:t>
            </a:r>
            <a:br>
              <a:rPr lang="en-CA" sz="2800">
                <a:latin typeface="Ebrima" panose="02000000000000000000" pitchFamily="2" charset="0"/>
                <a:ea typeface="Ebrima" panose="02000000000000000000" pitchFamily="2" charset="0"/>
                <a:cs typeface="Ebrima" panose="02000000000000000000" pitchFamily="2" charset="0"/>
              </a:rPr>
            </a:br>
            <a:br>
              <a:rPr lang="en-US" sz="2800">
                <a:latin typeface="Ebrima" panose="02000000000000000000" pitchFamily="2" charset="0"/>
                <a:ea typeface="Ebrima" panose="02000000000000000000" pitchFamily="2" charset="0"/>
                <a:cs typeface="Ebrima" panose="02000000000000000000" pitchFamily="2" charset="0"/>
              </a:rPr>
            </a:br>
            <a:br>
              <a:rPr lang="en-CA" b="1">
                <a:latin typeface="Ebrima" panose="02000000000000000000" pitchFamily="2" charset="0"/>
                <a:ea typeface="Ebrima" panose="02000000000000000000" pitchFamily="2" charset="0"/>
                <a:cs typeface="Ebrima" panose="02000000000000000000" pitchFamily="2" charset="0"/>
              </a:rPr>
            </a:br>
            <a:endParaRPr lang="en-CA" b="1">
              <a:latin typeface="Ebrima" panose="02000000000000000000" pitchFamily="2" charset="0"/>
              <a:ea typeface="Ebrima" panose="02000000000000000000" pitchFamily="2" charset="0"/>
              <a:cs typeface="Ebrima" panose="02000000000000000000" pitchFamily="2" charset="0"/>
            </a:endParaRPr>
          </a:p>
        </p:txBody>
      </p:sp>
      <p:pic>
        <p:nvPicPr>
          <p:cNvPr id="5" name="Picture 4">
            <a:extLst>
              <a:ext uri="{FF2B5EF4-FFF2-40B4-BE49-F238E27FC236}">
                <a16:creationId xmlns:a16="http://schemas.microsoft.com/office/drawing/2014/main" id="{63D3A9E9-7003-4CB6-BCB7-37796FE6FEB0}"/>
              </a:ext>
            </a:extLst>
          </p:cNvPr>
          <p:cNvPicPr>
            <a:picLocks noChangeAspect="1"/>
          </p:cNvPicPr>
          <p:nvPr/>
        </p:nvPicPr>
        <p:blipFill>
          <a:blip r:embed="rId3"/>
          <a:stretch>
            <a:fillRect/>
          </a:stretch>
        </p:blipFill>
        <p:spPr>
          <a:xfrm>
            <a:off x="4215822" y="134325"/>
            <a:ext cx="3309744" cy="25862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8938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31F8-06C1-4A38-80D9-B7AF9D984EBF}"/>
              </a:ext>
            </a:extLst>
          </p:cNvPr>
          <p:cNvSpPr>
            <a:spLocks noGrp="1"/>
          </p:cNvSpPr>
          <p:nvPr>
            <p:ph type="title"/>
          </p:nvPr>
        </p:nvSpPr>
        <p:spPr>
          <a:xfrm>
            <a:off x="2077303" y="76367"/>
            <a:ext cx="9117747" cy="1325563"/>
          </a:xfrm>
        </p:spPr>
        <p:txBody>
          <a:bodyPr anchor="t" anchorCtr="0">
            <a:normAutofit/>
          </a:bodyPr>
          <a:lstStyle/>
          <a:p>
            <a:pPr>
              <a:tabLst>
                <a:tab pos="2784475" algn="l"/>
              </a:tabLst>
            </a:pPr>
            <a:br>
              <a:rPr lang="en-US" sz="3600"/>
            </a:br>
            <a:r>
              <a:rPr lang="en-US" b="1"/>
              <a:t>Mandate</a:t>
            </a:r>
            <a:endParaRPr lang="en-CA" b="1"/>
          </a:p>
        </p:txBody>
      </p:sp>
      <p:sp>
        <p:nvSpPr>
          <p:cNvPr id="4" name="Slide Number Placeholder 3">
            <a:extLst>
              <a:ext uri="{FF2B5EF4-FFF2-40B4-BE49-F238E27FC236}">
                <a16:creationId xmlns:a16="http://schemas.microsoft.com/office/drawing/2014/main" id="{6FA38BE0-E314-4364-A3BB-DC47A6D62B79}"/>
              </a:ext>
            </a:extLst>
          </p:cNvPr>
          <p:cNvSpPr>
            <a:spLocks noGrp="1"/>
          </p:cNvSpPr>
          <p:nvPr>
            <p:ph type="sldNum" sz="quarter" idx="12"/>
          </p:nvPr>
        </p:nvSpPr>
        <p:spPr/>
        <p:txBody>
          <a:bodyPr/>
          <a:lstStyle/>
          <a:p>
            <a:fld id="{E1B75749-958C-D64F-8D92-862574FAE2C1}" type="slidenum">
              <a:rPr lang="en-US" smtClean="0"/>
              <a:t>6</a:t>
            </a:fld>
            <a:endParaRPr lang="en-US"/>
          </a:p>
        </p:txBody>
      </p:sp>
      <p:sp>
        <p:nvSpPr>
          <p:cNvPr id="5" name="Slide Number Placeholder 3">
            <a:extLst>
              <a:ext uri="{FF2B5EF4-FFF2-40B4-BE49-F238E27FC236}">
                <a16:creationId xmlns:a16="http://schemas.microsoft.com/office/drawing/2014/main" id="{CC77D3A1-7CC1-4BB5-AE90-73EE5BAA6C33}"/>
              </a:ext>
            </a:extLst>
          </p:cNvPr>
          <p:cNvSpPr txBox="1">
            <a:spLocks/>
          </p:cNvSpPr>
          <p:nvPr/>
        </p:nvSpPr>
        <p:spPr>
          <a:xfrm>
            <a:off x="11655380" y="6572226"/>
            <a:ext cx="373487" cy="28577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B75749-958C-D64F-8D92-862574FAE2C1}" type="slidenum">
              <a:rPr lang="en-US" smtClean="0"/>
              <a:pPr/>
              <a:t>6</a:t>
            </a:fld>
            <a:endParaRPr lang="en-US"/>
          </a:p>
        </p:txBody>
      </p:sp>
      <p:sp>
        <p:nvSpPr>
          <p:cNvPr id="6" name="Rectangle 5">
            <a:extLst>
              <a:ext uri="{FF2B5EF4-FFF2-40B4-BE49-F238E27FC236}">
                <a16:creationId xmlns:a16="http://schemas.microsoft.com/office/drawing/2014/main" id="{8E9DF7C2-B126-3220-9A30-2B4554318078}"/>
              </a:ext>
            </a:extLst>
          </p:cNvPr>
          <p:cNvSpPr/>
          <p:nvPr/>
        </p:nvSpPr>
        <p:spPr>
          <a:xfrm>
            <a:off x="759883" y="1401930"/>
            <a:ext cx="10198100" cy="3652670"/>
          </a:xfrm>
          <a:prstGeom prst="rect">
            <a:avLst/>
          </a:prstGeom>
          <a:solidFill>
            <a:srgbClr val="FFF6D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solidFill>
                  <a:schemeClr val="tx1"/>
                </a:solidFill>
              </a:rPr>
              <a:t>1. To develop, design &amp; deliver post secondary education programs &amp; services to meet the education &amp; cultural needs of the members &amp; communities of NAN &amp; other learners.</a:t>
            </a:r>
            <a:endParaRPr lang="en-US" sz="2200">
              <a:solidFill>
                <a:schemeClr val="tx1"/>
              </a:solidFill>
              <a:ea typeface="Calibri"/>
              <a:cs typeface="Calibri"/>
            </a:endParaRPr>
          </a:p>
          <a:p>
            <a:pPr algn="ctr"/>
            <a:endParaRPr lang="en-US" sz="2200">
              <a:solidFill>
                <a:schemeClr val="tx1"/>
              </a:solidFill>
              <a:ea typeface="Calibri"/>
              <a:cs typeface="Calibri"/>
            </a:endParaRPr>
          </a:p>
          <a:p>
            <a:pPr algn="ctr"/>
            <a:r>
              <a:rPr lang="en-US" sz="2200">
                <a:solidFill>
                  <a:schemeClr val="tx1"/>
                </a:solidFill>
              </a:rPr>
              <a:t>2. To enhance, organize &amp; coordinate the delivery of post secondary education &amp; training programs and services which promote and support NAN culture, traditions, teachings, beliefs, language, values &amp; lifestyles.</a:t>
            </a:r>
            <a:endParaRPr lang="en-US" sz="2200">
              <a:solidFill>
                <a:schemeClr val="tx1"/>
              </a:solidFill>
              <a:ea typeface="Calibri"/>
              <a:cs typeface="Calibri"/>
            </a:endParaRPr>
          </a:p>
          <a:p>
            <a:pPr algn="ctr"/>
            <a:endParaRPr lang="en-US" sz="2200">
              <a:solidFill>
                <a:schemeClr val="tx1"/>
              </a:solidFill>
              <a:ea typeface="Calibri"/>
              <a:cs typeface="Calibri"/>
            </a:endParaRPr>
          </a:p>
          <a:p>
            <a:pPr algn="ctr"/>
            <a:r>
              <a:rPr lang="en-US" sz="2200">
                <a:solidFill>
                  <a:schemeClr val="tx1"/>
                </a:solidFill>
              </a:rPr>
              <a:t>3. To establish protocols &amp; partnerships with post secondary education institutions &amp; NAN communities at the local,  regional, national and international arenas.</a:t>
            </a:r>
            <a:endParaRPr lang="en-US" sz="2200">
              <a:solidFill>
                <a:schemeClr val="tx1"/>
              </a:solidFill>
              <a:ea typeface="Calibri"/>
              <a:cs typeface="Calibri"/>
            </a:endParaRPr>
          </a:p>
        </p:txBody>
      </p:sp>
    </p:spTree>
    <p:extLst>
      <p:ext uri="{BB962C8B-B14F-4D97-AF65-F5344CB8AC3E}">
        <p14:creationId xmlns:p14="http://schemas.microsoft.com/office/powerpoint/2010/main" val="254488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080F6-1EEC-B829-7C99-B60ED50B2D85}"/>
              </a:ext>
            </a:extLst>
          </p:cNvPr>
          <p:cNvSpPr>
            <a:spLocks noGrp="1"/>
          </p:cNvSpPr>
          <p:nvPr>
            <p:ph type="sldNum" sz="quarter" idx="12"/>
          </p:nvPr>
        </p:nvSpPr>
        <p:spPr/>
        <p:txBody>
          <a:bodyPr/>
          <a:lstStyle/>
          <a:p>
            <a:fld id="{E1B75749-958C-D64F-8D92-862574FAE2C1}" type="slidenum">
              <a:rPr lang="en-US" smtClean="0"/>
              <a:t>7</a:t>
            </a:fld>
            <a:endParaRPr lang="en-US"/>
          </a:p>
        </p:txBody>
      </p:sp>
      <p:pic>
        <p:nvPicPr>
          <p:cNvPr id="4" name="Graphic 3">
            <a:extLst>
              <a:ext uri="{FF2B5EF4-FFF2-40B4-BE49-F238E27FC236}">
                <a16:creationId xmlns:a16="http://schemas.microsoft.com/office/drawing/2014/main" id="{F951285D-6FC6-B57D-52A2-1CD00E17D05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F10F68CB-B1D0-4D73-D150-767AB8D40705}"/>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Audience Q&amp;A</a:t>
            </a:r>
          </a:p>
        </p:txBody>
      </p:sp>
      <p:sp>
        <p:nvSpPr>
          <p:cNvPr id="6" name="Rectangle 5">
            <a:extLst>
              <a:ext uri="{FF2B5EF4-FFF2-40B4-BE49-F238E27FC236}">
                <a16:creationId xmlns:a16="http://schemas.microsoft.com/office/drawing/2014/main" id="{6685B00F-D646-9C57-47E5-59D42CEEFCCF}"/>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8" name="Graphic 7">
            <a:extLst>
              <a:ext uri="{FF2B5EF4-FFF2-40B4-BE49-F238E27FC236}">
                <a16:creationId xmlns:a16="http://schemas.microsoft.com/office/drawing/2014/main" id="{81818A4F-FFA0-D70C-9881-C96458CF0F5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ezoid 8">
            <a:extLst>
              <a:ext uri="{FF2B5EF4-FFF2-40B4-BE49-F238E27FC236}">
                <a16:creationId xmlns:a16="http://schemas.microsoft.com/office/drawing/2014/main" id="{BB20DDD7-E20F-526B-1CF8-78722255C283}"/>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1" name="Graphic 10">
            <a:extLst>
              <a:ext uri="{FF2B5EF4-FFF2-40B4-BE49-F238E27FC236}">
                <a16:creationId xmlns:a16="http://schemas.microsoft.com/office/drawing/2014/main" id="{3C02FA25-5C11-F721-8A32-8D15D7E2250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2414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3EF9-337E-84D1-D5B5-B333756CE22A}"/>
              </a:ext>
            </a:extLst>
          </p:cNvPr>
          <p:cNvSpPr>
            <a:spLocks noGrp="1"/>
          </p:cNvSpPr>
          <p:nvPr>
            <p:ph type="title"/>
          </p:nvPr>
        </p:nvSpPr>
        <p:spPr>
          <a:xfrm>
            <a:off x="2141034" y="423671"/>
            <a:ext cx="9212766" cy="1325563"/>
          </a:xfrm>
        </p:spPr>
        <p:txBody>
          <a:bodyPr/>
          <a:lstStyle/>
          <a:p>
            <a:r>
              <a:rPr lang="en-US" b="1">
                <a:solidFill>
                  <a:srgbClr val="000000"/>
                </a:solidFill>
                <a:ea typeface="Calibri Light"/>
                <a:cs typeface="Calibri Light"/>
              </a:rPr>
              <a:t>Indigenous Post-Secondary Education under Development</a:t>
            </a:r>
            <a:endParaRPr lang="en-US" b="1">
              <a:solidFill>
                <a:srgbClr val="000000"/>
              </a:solidFill>
            </a:endParaRPr>
          </a:p>
        </p:txBody>
      </p:sp>
      <p:sp>
        <p:nvSpPr>
          <p:cNvPr id="3" name="Content Placeholder 2">
            <a:extLst>
              <a:ext uri="{FF2B5EF4-FFF2-40B4-BE49-F238E27FC236}">
                <a16:creationId xmlns:a16="http://schemas.microsoft.com/office/drawing/2014/main" id="{9DDD0AC4-66CD-4D8A-0AB1-E14EF0D008A8}"/>
              </a:ext>
            </a:extLst>
          </p:cNvPr>
          <p:cNvSpPr>
            <a:spLocks noGrp="1"/>
          </p:cNvSpPr>
          <p:nvPr>
            <p:ph idx="1"/>
          </p:nvPr>
        </p:nvSpPr>
        <p:spPr>
          <a:xfrm>
            <a:off x="1727200" y="1740434"/>
            <a:ext cx="9394497" cy="3648531"/>
          </a:xfrm>
        </p:spPr>
        <p:txBody>
          <a:bodyPr vert="horz" lIns="91440" tIns="45720" rIns="91440" bIns="45720" rtlCol="0" anchor="t">
            <a:normAutofit/>
          </a:bodyPr>
          <a:lstStyle/>
          <a:p>
            <a:endParaRPr lang="en-US">
              <a:ea typeface="Calibri"/>
              <a:cs typeface="Calibri"/>
            </a:endParaRPr>
          </a:p>
          <a:p>
            <a:r>
              <a:rPr lang="en-US">
                <a:ea typeface="Calibri"/>
                <a:cs typeface="Calibri"/>
              </a:rPr>
              <a:t>Phase 1</a:t>
            </a:r>
          </a:p>
          <a:p>
            <a:pPr lvl="1"/>
            <a:r>
              <a:rPr lang="en-US">
                <a:ea typeface="Calibri"/>
                <a:cs typeface="Calibri"/>
              </a:rPr>
              <a:t>Indigenous College Access Certificate</a:t>
            </a:r>
          </a:p>
          <a:p>
            <a:endParaRPr lang="en-US">
              <a:ea typeface="Calibri"/>
              <a:cs typeface="Calibri"/>
            </a:endParaRPr>
          </a:p>
          <a:p>
            <a:r>
              <a:rPr lang="en-US">
                <a:ea typeface="Calibri"/>
                <a:cs typeface="Calibri"/>
              </a:rPr>
              <a:t>Phase 2</a:t>
            </a:r>
          </a:p>
          <a:p>
            <a:pPr lvl="1"/>
            <a:r>
              <a:rPr lang="en-US">
                <a:ea typeface="Calibri"/>
                <a:cs typeface="Calibri"/>
              </a:rPr>
              <a:t>First Nation </a:t>
            </a:r>
            <a:r>
              <a:rPr lang="en-US" i="1">
                <a:ea typeface="Calibri"/>
                <a:cs typeface="Calibri"/>
              </a:rPr>
              <a:t>Classroom Assistant </a:t>
            </a:r>
            <a:r>
              <a:rPr lang="en-US">
                <a:ea typeface="Calibri"/>
                <a:cs typeface="Calibri"/>
              </a:rPr>
              <a:t>Diploma</a:t>
            </a:r>
          </a:p>
          <a:p>
            <a:pPr lvl="1"/>
            <a:r>
              <a:rPr lang="en-US" i="1">
                <a:ea typeface="Calibri"/>
                <a:cs typeface="Calibri"/>
              </a:rPr>
              <a:t>Anishinaabe</a:t>
            </a:r>
            <a:r>
              <a:rPr lang="en-US">
                <a:ea typeface="Calibri"/>
                <a:cs typeface="Calibri"/>
              </a:rPr>
              <a:t> </a:t>
            </a:r>
            <a:r>
              <a:rPr lang="en-US" i="1">
                <a:ea typeface="Calibri"/>
                <a:cs typeface="Calibri"/>
              </a:rPr>
              <a:t>Language</a:t>
            </a:r>
            <a:r>
              <a:rPr lang="en-US">
                <a:ea typeface="Calibri"/>
                <a:cs typeface="Calibri"/>
              </a:rPr>
              <a:t> Certificate and Diploma</a:t>
            </a:r>
          </a:p>
          <a:p>
            <a:pPr marL="0" indent="0">
              <a:buNone/>
            </a:pPr>
            <a:endParaRPr lang="en-US">
              <a:solidFill>
                <a:srgbClr val="6B6942"/>
              </a:solidFill>
              <a:ea typeface="Calibri"/>
              <a:cs typeface="Calibri"/>
            </a:endParaRPr>
          </a:p>
          <a:p>
            <a:pPr marL="0" indent="0">
              <a:buNone/>
            </a:pPr>
            <a:endParaRPr lang="en-US">
              <a:solidFill>
                <a:srgbClr val="6B6942"/>
              </a:solidFill>
              <a:ea typeface="Calibri"/>
              <a:cs typeface="Calibri"/>
            </a:endParaRPr>
          </a:p>
          <a:p>
            <a:endParaRPr lang="en-US">
              <a:solidFill>
                <a:srgbClr val="6B6942"/>
              </a:solidFill>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96716450-889D-3522-E6FE-4303AEFE9DED}"/>
              </a:ext>
            </a:extLst>
          </p:cNvPr>
          <p:cNvSpPr>
            <a:spLocks noGrp="1"/>
          </p:cNvSpPr>
          <p:nvPr>
            <p:ph type="sldNum" sz="quarter" idx="12"/>
          </p:nvPr>
        </p:nvSpPr>
        <p:spPr/>
        <p:txBody>
          <a:bodyPr/>
          <a:lstStyle/>
          <a:p>
            <a:fld id="{E1B75749-958C-D64F-8D92-862574FAE2C1}" type="slidenum">
              <a:rPr lang="en-US" smtClean="0"/>
              <a:t>8</a:t>
            </a:fld>
            <a:endParaRPr lang="en-US"/>
          </a:p>
        </p:txBody>
      </p:sp>
    </p:spTree>
    <p:extLst>
      <p:ext uri="{BB962C8B-B14F-4D97-AF65-F5344CB8AC3E}">
        <p14:creationId xmlns:p14="http://schemas.microsoft.com/office/powerpoint/2010/main" val="337833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10E2-19D1-3C0B-D9F5-3916741674C3}"/>
              </a:ext>
            </a:extLst>
          </p:cNvPr>
          <p:cNvSpPr>
            <a:spLocks noGrp="1"/>
          </p:cNvSpPr>
          <p:nvPr>
            <p:ph type="title"/>
          </p:nvPr>
        </p:nvSpPr>
        <p:spPr/>
        <p:txBody>
          <a:bodyPr>
            <a:normAutofit fontScale="90000"/>
          </a:bodyPr>
          <a:lstStyle/>
          <a:p>
            <a:br>
              <a:rPr lang="en-CA">
                <a:latin typeface="Aptos" panose="020B0004020202020204" pitchFamily="34" charset="0"/>
                <a:ea typeface="Times New Roman" panose="02020603050405020304" pitchFamily="18" charset="0"/>
                <a:cs typeface="Times New Roman" panose="02020603050405020304" pitchFamily="18" charset="0"/>
              </a:rPr>
            </a:br>
            <a:r>
              <a:rPr lang="en-CA">
                <a:ea typeface="Calibri"/>
                <a:cs typeface="Calibri"/>
              </a:rPr>
              <a:t>Can you describe the role of a </a:t>
            </a:r>
            <a:r>
              <a:rPr lang="en-US">
                <a:ea typeface="Calibri"/>
                <a:cs typeface="Calibri"/>
              </a:rPr>
              <a:t>First Nation </a:t>
            </a:r>
            <a:r>
              <a:rPr lang="en-US" i="1">
                <a:ea typeface="Calibri"/>
                <a:cs typeface="Calibri"/>
              </a:rPr>
              <a:t>Classroom Assistant?</a:t>
            </a:r>
            <a:br>
              <a:rPr lang="en-US">
                <a:ea typeface="Calibri"/>
                <a:cs typeface="Calibri"/>
              </a:rPr>
            </a:br>
            <a:r>
              <a:rPr lang="en-CA">
                <a:solidFill>
                  <a:srgbClr val="000000"/>
                </a:solidFill>
                <a:latin typeface="Aptos"/>
                <a:ea typeface="Times New Roman" panose="02020603050405020304" pitchFamily="18" charset="0"/>
                <a:cs typeface="Times New Roman"/>
              </a:rPr>
              <a:t> </a:t>
            </a:r>
            <a:endParaRPr lang="en-CA">
              <a:latin typeface="Aptos"/>
              <a:cs typeface="Times New Roman"/>
            </a:endParaRPr>
          </a:p>
        </p:txBody>
      </p:sp>
      <p:sp>
        <p:nvSpPr>
          <p:cNvPr id="3" name="Content Placeholder 2">
            <a:extLst>
              <a:ext uri="{FF2B5EF4-FFF2-40B4-BE49-F238E27FC236}">
                <a16:creationId xmlns:a16="http://schemas.microsoft.com/office/drawing/2014/main" id="{83075072-A0B4-C13D-1676-96D4FDA15225}"/>
              </a:ext>
            </a:extLst>
          </p:cNvPr>
          <p:cNvSpPr>
            <a:spLocks noGrp="1"/>
          </p:cNvSpPr>
          <p:nvPr>
            <p:ph idx="1"/>
          </p:nvPr>
        </p:nvSpPr>
        <p:spPr>
          <a:xfrm>
            <a:off x="838200" y="1690688"/>
            <a:ext cx="10515600" cy="3898743"/>
          </a:xfrm>
        </p:spPr>
        <p:txBody>
          <a:bodyPr vert="horz" lIns="91440" tIns="45720" rIns="91440" bIns="45720" rtlCol="0" anchor="t">
            <a:normAutofit fontScale="92500" lnSpcReduction="10000"/>
          </a:bodyPr>
          <a:lstStyle/>
          <a:p>
            <a:pPr>
              <a:buNone/>
            </a:pPr>
            <a:endParaRPr lang="en-CA">
              <a:effectLst/>
              <a:ea typeface="Calibri"/>
              <a:cs typeface="Calibri"/>
            </a:endParaRPr>
          </a:p>
          <a:p>
            <a:pPr marL="457200" lvl="1" indent="0">
              <a:buSzPts val="1000"/>
              <a:buNone/>
              <a:tabLst>
                <a:tab pos="914400" algn="l"/>
              </a:tabLst>
            </a:pPr>
            <a:r>
              <a:rPr lang="en-CA">
                <a:solidFill>
                  <a:srgbClr val="000000"/>
                </a:solidFill>
                <a:latin typeface="Calibri"/>
                <a:ea typeface="Times New Roman" panose="02020603050405020304" pitchFamily="18" charset="0"/>
                <a:cs typeface="Times New Roman"/>
              </a:rPr>
              <a:t>HAVE A TABLE TALK and then record on flipchart/notepad/Post IT. Please describe duties and activities the Classroom Assistant engages in your communities. Write your community on page.</a:t>
            </a:r>
          </a:p>
          <a:p>
            <a:pPr marL="457200" lvl="1" indent="0">
              <a:buSzPts val="1000"/>
              <a:buNone/>
              <a:tabLst>
                <a:tab pos="914400" algn="l"/>
              </a:tabLst>
            </a:pPr>
            <a:endParaRPr lang="en-CA">
              <a:solidFill>
                <a:srgbClr val="000000"/>
              </a:solidFill>
              <a:latin typeface="Calibri"/>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CA">
                <a:solidFill>
                  <a:srgbClr val="000000"/>
                </a:solidFill>
                <a:latin typeface="Calibri"/>
                <a:ea typeface="Times New Roman" panose="02020603050405020304" pitchFamily="18" charset="0"/>
                <a:cs typeface="Times New Roman"/>
              </a:rPr>
              <a:t>Administrative tasks </a:t>
            </a:r>
          </a:p>
          <a:p>
            <a:pPr marL="742950" lvl="1" indent="-285750">
              <a:buSzPts val="1000"/>
              <a:buFont typeface="Courier New" panose="02070309020205020404" pitchFamily="49" charset="0"/>
              <a:buChar char="o"/>
              <a:tabLst>
                <a:tab pos="914400" algn="l"/>
              </a:tabLst>
            </a:pPr>
            <a:r>
              <a:rPr lang="en-CA">
                <a:solidFill>
                  <a:srgbClr val="000000"/>
                </a:solidFill>
                <a:latin typeface="Calibri"/>
                <a:ea typeface="Times New Roman" panose="02020603050405020304" pitchFamily="18" charset="0"/>
                <a:cs typeface="Times New Roman"/>
              </a:rPr>
              <a:t>Instructional support</a:t>
            </a:r>
          </a:p>
          <a:p>
            <a:pPr marL="742950" lvl="1" indent="-285750">
              <a:buSzPts val="1000"/>
              <a:buFont typeface="Courier New" panose="02070309020205020404" pitchFamily="49" charset="0"/>
              <a:buChar char="o"/>
              <a:tabLst>
                <a:tab pos="914400" algn="l"/>
              </a:tabLst>
            </a:pPr>
            <a:r>
              <a:rPr lang="en-CA">
                <a:solidFill>
                  <a:srgbClr val="000000"/>
                </a:solidFill>
                <a:latin typeface="Calibri"/>
                <a:ea typeface="Times New Roman" panose="02020603050405020304" pitchFamily="18" charset="0"/>
                <a:cs typeface="Times New Roman"/>
              </a:rPr>
              <a:t>Supervising students</a:t>
            </a:r>
          </a:p>
          <a:p>
            <a:pPr marL="742950" lvl="1" indent="-285750">
              <a:buSzPts val="1000"/>
              <a:buFont typeface="Courier New" panose="02070309020205020404" pitchFamily="49" charset="0"/>
              <a:buChar char="o"/>
              <a:tabLst>
                <a:tab pos="914400" algn="l"/>
              </a:tabLst>
            </a:pPr>
            <a:r>
              <a:rPr lang="en-CA">
                <a:solidFill>
                  <a:srgbClr val="000000"/>
                </a:solidFill>
                <a:latin typeface="Calibri"/>
                <a:ea typeface="Times New Roman" panose="02020603050405020304" pitchFamily="18" charset="0"/>
                <a:cs typeface="Times New Roman"/>
              </a:rPr>
              <a:t>Managing classroom behaviour</a:t>
            </a:r>
          </a:p>
          <a:p>
            <a:pPr marL="742950" lvl="1" indent="-285750">
              <a:buSzPts val="1000"/>
              <a:buFont typeface="Courier New" panose="02070309020205020404" pitchFamily="49" charset="0"/>
              <a:buChar char="o"/>
              <a:tabLst>
                <a:tab pos="914400" algn="l"/>
              </a:tabLst>
            </a:pPr>
            <a:r>
              <a:rPr lang="en-CA">
                <a:solidFill>
                  <a:srgbClr val="000000"/>
                </a:solidFill>
                <a:latin typeface="Calibri"/>
                <a:ea typeface="Times New Roman" panose="02020603050405020304" pitchFamily="18" charset="0"/>
                <a:cs typeface="Times New Roman"/>
              </a:rPr>
              <a:t>Supporting Individual learning needs</a:t>
            </a:r>
          </a:p>
          <a:p>
            <a:pPr marL="742950" lvl="1" indent="-285750">
              <a:buSzPts val="1000"/>
              <a:buFont typeface="Courier New" panose="02070309020205020404" pitchFamily="49" charset="0"/>
              <a:buChar char="o"/>
              <a:tabLst>
                <a:tab pos="914400" algn="l"/>
              </a:tabLst>
            </a:pPr>
            <a:r>
              <a:rPr lang="en-CA">
                <a:solidFill>
                  <a:srgbClr val="000000"/>
                </a:solidFill>
                <a:latin typeface="Calibri"/>
                <a:ea typeface="Times New Roman" panose="02020603050405020304" pitchFamily="18" charset="0"/>
                <a:cs typeface="Times New Roman"/>
              </a:rPr>
              <a:t>Other responsibilities</a:t>
            </a:r>
          </a:p>
          <a:p>
            <a:pPr marL="457200" lvl="1" indent="0">
              <a:buSzPts val="1000"/>
              <a:buNone/>
              <a:tabLst>
                <a:tab pos="914400" algn="l"/>
              </a:tabLst>
            </a:pPr>
            <a:endParaRPr lang="en-CA" sz="2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sp>
        <p:nvSpPr>
          <p:cNvPr id="4" name="Slide Number Placeholder 3">
            <a:extLst>
              <a:ext uri="{FF2B5EF4-FFF2-40B4-BE49-F238E27FC236}">
                <a16:creationId xmlns:a16="http://schemas.microsoft.com/office/drawing/2014/main" id="{E688CBF7-C70E-6C9D-038A-E1EC52A93CDD}"/>
              </a:ext>
            </a:extLst>
          </p:cNvPr>
          <p:cNvSpPr>
            <a:spLocks noGrp="1"/>
          </p:cNvSpPr>
          <p:nvPr>
            <p:ph type="sldNum" sz="quarter" idx="12"/>
          </p:nvPr>
        </p:nvSpPr>
        <p:spPr/>
        <p:txBody>
          <a:bodyPr/>
          <a:lstStyle/>
          <a:p>
            <a:fld id="{E1B75749-958C-D64F-8D92-862574FAE2C1}" type="slidenum">
              <a:rPr lang="en-US" smtClean="0"/>
              <a:t>9</a:t>
            </a:fld>
            <a:endParaRPr lang="en-US"/>
          </a:p>
        </p:txBody>
      </p:sp>
    </p:spTree>
    <p:extLst>
      <p:ext uri="{BB962C8B-B14F-4D97-AF65-F5344CB8AC3E}">
        <p14:creationId xmlns:p14="http://schemas.microsoft.com/office/powerpoint/2010/main" val="1485493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6.0.6404"/>
  <p:tag name="SLIDO_PRESENTATION_ID" val="3ef83dad-e7e1-484d-9392-85a6ac519bdb"/>
  <p:tag name="SLIDO_EVENT_UUID" val="211da53d-4b74-496c-ab94-6e88177993d2"/>
  <p:tag name="SLIDO_EVENT_SECTION_UUID" val="526bb449-7b72-4bb6-9731-0ba51caabbd6"/>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DY4MTYyMjB9"/>
  <p:tag name="SLIDO_TYPE" val="SlidoPoll"/>
  <p:tag name="SLIDO_POLL_UUID" val="f64e0243-e196-47c0-b908-b7a4260aba39"/>
  <p:tag name="SLIDO_TIMELINE" val="W3sicG9sbFF1ZXN0aW9uVXVpZCI6ImI3ODRjMzI2LWVlZWEtNDkxZC04M2IwLThkMzgzMWQ4MzUyNi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Y4MTk1MzR9"/>
  <p:tag name="SLIDO_TYPE" val="SlidoQA"/>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Y4MTc0NDJ9"/>
  <p:tag name="SLIDO_TYPE" val="SlidoPoll"/>
  <p:tag name="SLIDO_POLL_UUID" val="2e1cb978-1871-4157-8aef-0ea13da33f3d"/>
  <p:tag name="SLIDO_TIMELINE" val="W3sicG9sbFF1ZXN0aW9uVXVpZCI6ImE2NWFlZDA5LThkNmItNDMwZC1iMTMzLTU3ZTY3NTBlZGM0Z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Y4MTYyNjd9"/>
  <p:tag name="SLIDO_TYPE" val="SlidoPoll"/>
  <p:tag name="SLIDO_POLL_UUID" val="924c631a-75ad-4bc2-9357-9ddca4c668ef"/>
  <p:tag name="SLIDO_TIMELINE" val="W3sicG9sbFF1ZXN0aW9uVXVpZCI6ImYxMDc1NGMxLTc2N2EtNGMwNS1iZjE2LWJjMTQ2MWQyNWNhYS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F084B049C455419B492D4910A76A14" ma:contentTypeVersion="19" ma:contentTypeDescription="Create a new document." ma:contentTypeScope="" ma:versionID="84eddd17e3fbbdbe4bf0be25e742813d">
  <xsd:schema xmlns:xsd="http://www.w3.org/2001/XMLSchema" xmlns:xs="http://www.w3.org/2001/XMLSchema" xmlns:p="http://schemas.microsoft.com/office/2006/metadata/properties" xmlns:ns2="59ed8be0-3669-4d2e-8b92-c4e0548417f7" xmlns:ns3="d2b13d5d-1319-4632-8e89-217ffbdfc8dd" targetNamespace="http://schemas.microsoft.com/office/2006/metadata/properties" ma:root="true" ma:fieldsID="1793a18322e4fa0adc92dd79aa635574" ns2:_="" ns3:_="">
    <xsd:import namespace="59ed8be0-3669-4d2e-8b92-c4e0548417f7"/>
    <xsd:import namespace="d2b13d5d-1319-4632-8e89-217ffbdfc8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dat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ed8be0-3669-4d2e-8b92-c4e054841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5db13c-35ec-4a07-b942-ee681420a5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3d5d-1319-4632-8e89-217ffbdfc8d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def164a-84b0-40ca-a6cd-c4b928de326d}" ma:internalName="TaxCatchAll" ma:showField="CatchAllData" ma:web="d2b13d5d-1319-4632-8e89-217ffbdfc8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C5284-9609-4169-B728-465C6B5B0AC8}"/>
</file>

<file path=customXml/itemProps2.xml><?xml version="1.0" encoding="utf-8"?>
<ds:datastoreItem xmlns:ds="http://schemas.openxmlformats.org/officeDocument/2006/customXml" ds:itemID="{CCCF6947-47F7-48E1-8AAD-D5FC2384F009}"/>
</file>

<file path=docMetadata/LabelInfo.xml><?xml version="1.0" encoding="utf-8"?>
<clbl:labelList xmlns:clbl="http://schemas.microsoft.com/office/2020/mipLabelMetadata">
  <clbl:label id="{75122e71-cbef-4bee-a511-9889abab2ce1}" enabled="0" method="" siteId="{75122e71-cbef-4bee-a511-9889abab2ce1}" removed="1"/>
</clbl:labelList>
</file>

<file path=docProps/app.xml><?xml version="1.0" encoding="utf-8"?>
<Properties xmlns="http://schemas.openxmlformats.org/officeDocument/2006/extended-properties" xmlns:vt="http://schemas.openxmlformats.org/officeDocument/2006/docPropsVTypes">
  <TotalTime>0</TotalTime>
  <Words>1563</Words>
  <Application>Microsoft Office PowerPoint</Application>
  <PresentationFormat>Widescreen</PresentationFormat>
  <Paragraphs>177</Paragraphs>
  <Slides>19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Calibri Light</vt:lpstr>
      <vt:lpstr>Courier New</vt:lpstr>
      <vt:lpstr>Ebrima</vt:lpstr>
      <vt:lpstr>SlidoInter</vt:lpstr>
      <vt:lpstr>Times New Roman</vt:lpstr>
      <vt:lpstr>1_Office Theme</vt:lpstr>
      <vt:lpstr>Oshki-Pimache-O-Win:  The Wenjack Education Institute’s Progress Towards Developing Culturally-Centred Programs for Classroom Assistant and Anishinaabemowin Language</vt:lpstr>
      <vt:lpstr> Land Acknowledgement</vt:lpstr>
      <vt:lpstr>Nishnawbe Aski Nation</vt:lpstr>
      <vt:lpstr>A New Beginning</vt:lpstr>
      <vt:lpstr>Our Vision Strengthening Nations through First Nations Education  Our Mission Building and Empowering First Nations Futures   </vt:lpstr>
      <vt:lpstr> Mandate</vt:lpstr>
      <vt:lpstr>PowerPoint Presentation</vt:lpstr>
      <vt:lpstr>Indigenous Post-Secondary Education under Development</vt:lpstr>
      <vt:lpstr> Can you describe the role of a First Nation Classroom Assistant?  </vt:lpstr>
      <vt:lpstr>How many individuals are in the Classroom Assistant role in your community?</vt:lpstr>
      <vt:lpstr>We want to hear from you:   Anishinaabe Language Certificate and Diploma</vt:lpstr>
      <vt:lpstr>Language Survey </vt:lpstr>
      <vt:lpstr>Survey Results</vt:lpstr>
      <vt:lpstr>PowerPoint Presentation</vt:lpstr>
      <vt:lpstr>PowerPoint Presentation</vt:lpstr>
      <vt:lpstr>PowerPoint Presentation</vt:lpstr>
      <vt:lpstr>More Community Feedback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Falcigno</dc:creator>
  <cp:lastModifiedBy>Raven Linklater</cp:lastModifiedBy>
  <cp:revision>2</cp:revision>
  <dcterms:created xsi:type="dcterms:W3CDTF">2025-03-27T16:00:23Z</dcterms:created>
  <dcterms:modified xsi:type="dcterms:W3CDTF">2025-05-12T20:13:27Z</dcterms:modified>
</cp:coreProperties>
</file>