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19.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3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8.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8"/>
  </p:notesMasterIdLst>
  <p:sldIdLst>
    <p:sldId id="256" r:id="rId2"/>
    <p:sldId id="299" r:id="rId3"/>
    <p:sldId id="300" r:id="rId4"/>
    <p:sldId id="301" r:id="rId5"/>
    <p:sldId id="257" r:id="rId6"/>
    <p:sldId id="259" r:id="rId7"/>
    <p:sldId id="260" r:id="rId8"/>
    <p:sldId id="258" r:id="rId9"/>
    <p:sldId id="277" r:id="rId10"/>
    <p:sldId id="279" r:id="rId11"/>
    <p:sldId id="280" r:id="rId12"/>
    <p:sldId id="281" r:id="rId13"/>
    <p:sldId id="288" r:id="rId14"/>
    <p:sldId id="289" r:id="rId15"/>
    <p:sldId id="310" r:id="rId16"/>
    <p:sldId id="291" r:id="rId17"/>
    <p:sldId id="314" r:id="rId18"/>
    <p:sldId id="292" r:id="rId19"/>
    <p:sldId id="271" r:id="rId20"/>
    <p:sldId id="313" r:id="rId21"/>
    <p:sldId id="262" r:id="rId22"/>
    <p:sldId id="302" r:id="rId23"/>
    <p:sldId id="282" r:id="rId24"/>
    <p:sldId id="283" r:id="rId25"/>
    <p:sldId id="286" r:id="rId26"/>
    <p:sldId id="290" r:id="rId27"/>
    <p:sldId id="312" r:id="rId28"/>
    <p:sldId id="293" r:id="rId29"/>
    <p:sldId id="261" r:id="rId30"/>
    <p:sldId id="265" r:id="rId31"/>
    <p:sldId id="272" r:id="rId32"/>
    <p:sldId id="276" r:id="rId33"/>
    <p:sldId id="274" r:id="rId34"/>
    <p:sldId id="273" r:id="rId35"/>
    <p:sldId id="266" r:id="rId36"/>
    <p:sldId id="287" r:id="rId37"/>
  </p:sldIdLst>
  <p:sldSz cx="18288000" cy="10287000"/>
  <p:notesSz cx="7010400" cy="9296400"/>
  <p:embeddedFontLst>
    <p:embeddedFont>
      <p:font typeface="AGAdultish" panose="020B0604020202020204" charset="0"/>
      <p:regular r:id="rId39"/>
    </p:embeddedFont>
    <p:embeddedFont>
      <p:font typeface="AGLeggingsArePants" panose="020B0604020202020204" charset="0"/>
      <p:regular r:id="rId40"/>
    </p:embeddedFont>
    <p:embeddedFont>
      <p:font typeface="APLBulletin Board" panose="020B0604020202020204" charset="0"/>
      <p:regular r:id="rId41"/>
    </p:embeddedFont>
    <p:embeddedFont>
      <p:font typeface="APLHappyDance" panose="020B0604020202020204" charset="0"/>
      <p:regular r:id="rId42"/>
    </p:embeddedFont>
    <p:embeddedFont>
      <p:font typeface="Century Gothic" panose="020B0502020202020204" pitchFamily="34" charset="0"/>
      <p:regular r:id="rId43"/>
      <p:bold r:id="rId44"/>
      <p:italic r:id="rId45"/>
      <p:boldItalic r:id="rId46"/>
    </p:embeddedFont>
    <p:embeddedFont>
      <p:font typeface="MS Shell Dlg 2" panose="020B0604030504040204" pitchFamily="34" charset="0"/>
      <p:regular r:id="rId47"/>
      <p:bold r:id="rId48"/>
    </p:embeddedFont>
    <p:embeddedFont>
      <p:font typeface="Wingdings 3" panose="05040102010807070707" pitchFamily="18" charset="2"/>
      <p:regular r:id="rId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505"/>
    <a:srgbClr val="E03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5E2581-EE0A-4FEC-9846-BF2397AEBC73}" v="36" dt="2025-04-07T14:27:32.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121" autoAdjust="0"/>
  </p:normalViewPr>
  <p:slideViewPr>
    <p:cSldViewPr snapToGrid="0">
      <p:cViewPr varScale="1">
        <p:scale>
          <a:sx n="28" d="100"/>
          <a:sy n="28" d="100"/>
        </p:scale>
        <p:origin x="175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2CA53857-CD48-4C5A-8AB3-26930963255E}" type="datetimeFigureOut">
              <a:rPr lang="en-US" smtClean="0"/>
              <a:t>5/5/2025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466FE7A0-AFB8-4D51-9F06-2EB6CA338B94}" type="slidenum">
              <a:rPr lang="en-US" smtClean="0"/>
              <a:t>‹#›</a:t>
            </a:fld>
            <a:endParaRPr lang="en-US"/>
          </a:p>
        </p:txBody>
      </p:sp>
    </p:spTree>
    <p:extLst>
      <p:ext uri="{BB962C8B-B14F-4D97-AF65-F5344CB8AC3E}">
        <p14:creationId xmlns:p14="http://schemas.microsoft.com/office/powerpoint/2010/main" val="2468819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dirty="0" err="1">
                <a:latin typeface="Calibri" panose="020F0502020204030204" pitchFamily="34" charset="0"/>
                <a:ea typeface="Calibri" panose="020F0502020204030204" pitchFamily="34" charset="0"/>
                <a:cs typeface="Calibri" panose="020F0502020204030204" pitchFamily="34" charset="0"/>
              </a:rPr>
              <a:t>Boozhoo</a:t>
            </a:r>
            <a:r>
              <a:rPr lang="en-CA" sz="1100" dirty="0">
                <a:latin typeface="Calibri" panose="020F0502020204030204" pitchFamily="34" charset="0"/>
                <a:ea typeface="Calibri" panose="020F0502020204030204" pitchFamily="34" charset="0"/>
                <a:cs typeface="Calibri" panose="020F0502020204030204" pitchFamily="34" charset="0"/>
              </a:rPr>
              <a:t>. Tansi. </a:t>
            </a:r>
            <a:r>
              <a:rPr lang="en-CA" sz="1100" dirty="0" err="1">
                <a:latin typeface="Calibri" panose="020F0502020204030204" pitchFamily="34" charset="0"/>
                <a:ea typeface="Calibri" panose="020F0502020204030204" pitchFamily="34" charset="0"/>
                <a:cs typeface="Calibri" panose="020F0502020204030204" pitchFamily="34" charset="0"/>
              </a:rPr>
              <a:t>Aniin</a:t>
            </a:r>
            <a:r>
              <a:rPr lang="en-CA" sz="1100" dirty="0">
                <a:latin typeface="Calibri" panose="020F0502020204030204" pitchFamily="34" charset="0"/>
                <a:ea typeface="Calibri" panose="020F0502020204030204" pitchFamily="34" charset="0"/>
                <a:cs typeface="Calibri" panose="020F0502020204030204" pitchFamily="34" charset="0"/>
              </a:rPr>
              <a:t> everyone. (Introduce yourself). I would like to thank Nishnawbe Aski Nation for inviting me here today to talk about our journey in helping our students becoming land defenders, by tapping into their ancestral knowledge, that their ancestors once did. I want to put it out there that I am not an expert. I am sharing the things that we am doing in our advisory with you. I hope that this gives you some ideas on how to teach and learn projects and sustainability through an Indigenous lens.</a:t>
            </a:r>
          </a:p>
        </p:txBody>
      </p:sp>
      <p:sp>
        <p:nvSpPr>
          <p:cNvPr id="4" name="Slide Number Placeholder 3"/>
          <p:cNvSpPr>
            <a:spLocks noGrp="1"/>
          </p:cNvSpPr>
          <p:nvPr>
            <p:ph type="sldNum" sz="quarter" idx="5"/>
          </p:nvPr>
        </p:nvSpPr>
        <p:spPr/>
        <p:txBody>
          <a:bodyPr/>
          <a:lstStyle/>
          <a:p>
            <a:fld id="{466FE7A0-AFB8-4D51-9F06-2EB6CA338B94}" type="slidenum">
              <a:rPr lang="en-US" smtClean="0"/>
              <a:t>1</a:t>
            </a:fld>
            <a:endParaRPr lang="en-US"/>
          </a:p>
        </p:txBody>
      </p:sp>
    </p:spTree>
    <p:extLst>
      <p:ext uri="{BB962C8B-B14F-4D97-AF65-F5344CB8AC3E}">
        <p14:creationId xmlns:p14="http://schemas.microsoft.com/office/powerpoint/2010/main" val="2225700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6FE7A0-AFB8-4D51-9F06-2EB6CA338B94}" type="slidenum">
              <a:rPr lang="en-US" smtClean="0"/>
              <a:t>10</a:t>
            </a:fld>
            <a:endParaRPr lang="en-US"/>
          </a:p>
        </p:txBody>
      </p:sp>
    </p:spTree>
    <p:extLst>
      <p:ext uri="{BB962C8B-B14F-4D97-AF65-F5344CB8AC3E}">
        <p14:creationId xmlns:p14="http://schemas.microsoft.com/office/powerpoint/2010/main" val="553249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6FE7A0-AFB8-4D51-9F06-2EB6CA338B94}" type="slidenum">
              <a:rPr lang="en-US" smtClean="0"/>
              <a:t>11</a:t>
            </a:fld>
            <a:endParaRPr lang="en-US"/>
          </a:p>
        </p:txBody>
      </p:sp>
    </p:spTree>
    <p:extLst>
      <p:ext uri="{BB962C8B-B14F-4D97-AF65-F5344CB8AC3E}">
        <p14:creationId xmlns:p14="http://schemas.microsoft.com/office/powerpoint/2010/main" val="3074952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6FE7A0-AFB8-4D51-9F06-2EB6CA338B94}" type="slidenum">
              <a:rPr lang="en-US" smtClean="0"/>
              <a:t>12</a:t>
            </a:fld>
            <a:endParaRPr lang="en-US"/>
          </a:p>
        </p:txBody>
      </p:sp>
    </p:spTree>
    <p:extLst>
      <p:ext uri="{BB962C8B-B14F-4D97-AF65-F5344CB8AC3E}">
        <p14:creationId xmlns:p14="http://schemas.microsoft.com/office/powerpoint/2010/main" val="3216994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CA" sz="1100">
                <a:latin typeface="Calibri" panose="020F0502020204030204" pitchFamily="34" charset="0"/>
                <a:ea typeface="Calibri" panose="020F0502020204030204" pitchFamily="34" charset="0"/>
                <a:cs typeface="Calibri" panose="020F0502020204030204" pitchFamily="34" charset="0"/>
              </a:rPr>
              <a:t>When I think of sustainability and land defenders, I think of </a:t>
            </a:r>
            <a:r>
              <a:rPr lang="en-CA" sz="1100">
                <a:solidFill>
                  <a:srgbClr val="4D5156"/>
                </a:solidFill>
                <a:latin typeface="Calibri" panose="020F0502020204030204" pitchFamily="34" charset="0"/>
                <a:ea typeface="Calibri" panose="020F0502020204030204" pitchFamily="34" charset="0"/>
                <a:cs typeface="Calibri" panose="020F0502020204030204" pitchFamily="34" charset="0"/>
              </a:rPr>
              <a:t>The </a:t>
            </a:r>
            <a:r>
              <a:rPr lang="en-CA" sz="1100" err="1">
                <a:solidFill>
                  <a:srgbClr val="4D5156"/>
                </a:solidFill>
                <a:latin typeface="Calibri" panose="020F0502020204030204" pitchFamily="34" charset="0"/>
                <a:ea typeface="Calibri" panose="020F0502020204030204" pitchFamily="34" charset="0"/>
                <a:cs typeface="Calibri" panose="020F0502020204030204" pitchFamily="34" charset="0"/>
              </a:rPr>
              <a:t>Kanesatake</a:t>
            </a:r>
            <a:r>
              <a:rPr lang="en-CA" sz="1100">
                <a:solidFill>
                  <a:srgbClr val="4D5156"/>
                </a:solidFill>
                <a:latin typeface="Calibri" panose="020F0502020204030204" pitchFamily="34" charset="0"/>
                <a:ea typeface="Calibri" panose="020F0502020204030204" pitchFamily="34" charset="0"/>
                <a:cs typeface="Calibri" panose="020F0502020204030204" pitchFamily="34" charset="0"/>
              </a:rPr>
              <a:t> Resistance in 1990 (I was 8 but understood), Autumn Peltier; our relatives in Standing Rock, and the grandmothers, mothers, aunties, uncles, and grandfathers of </a:t>
            </a:r>
            <a:r>
              <a:rPr lang="en-CA" sz="1100" err="1">
                <a:solidFill>
                  <a:srgbClr val="4D5156"/>
                </a:solidFill>
                <a:latin typeface="Calibri" panose="020F0502020204030204" pitchFamily="34" charset="0"/>
                <a:ea typeface="Calibri" panose="020F0502020204030204" pitchFamily="34" charset="0"/>
                <a:cs typeface="Calibri" panose="020F0502020204030204" pitchFamily="34" charset="0"/>
              </a:rPr>
              <a:t>wet'suwet’en</a:t>
            </a:r>
            <a:r>
              <a:rPr lang="en-CA" sz="1100">
                <a:solidFill>
                  <a:srgbClr val="4D5156"/>
                </a:solidFill>
                <a:latin typeface="Calibri" panose="020F0502020204030204" pitchFamily="34" charset="0"/>
                <a:ea typeface="Calibri" panose="020F0502020204030204" pitchFamily="34" charset="0"/>
                <a:cs typeface="Calibri" panose="020F0502020204030204" pitchFamily="34" charset="0"/>
              </a:rPr>
              <a:t>. (wet-so-</a:t>
            </a:r>
            <a:r>
              <a:rPr lang="en-CA" sz="1100" err="1">
                <a:solidFill>
                  <a:srgbClr val="4D5156"/>
                </a:solidFill>
                <a:latin typeface="Calibri" panose="020F0502020204030204" pitchFamily="34" charset="0"/>
                <a:ea typeface="Calibri" panose="020F0502020204030204" pitchFamily="34" charset="0"/>
                <a:cs typeface="Calibri" panose="020F0502020204030204" pitchFamily="34" charset="0"/>
              </a:rPr>
              <a:t>ih</a:t>
            </a:r>
            <a:r>
              <a:rPr lang="en-CA" sz="1100">
                <a:solidFill>
                  <a:srgbClr val="4D5156"/>
                </a:solidFill>
                <a:latin typeface="Calibri" panose="020F0502020204030204" pitchFamily="34" charset="0"/>
                <a:ea typeface="Calibri" panose="020F0502020204030204" pitchFamily="34" charset="0"/>
                <a:cs typeface="Calibri" panose="020F0502020204030204" pitchFamily="34" charset="0"/>
              </a:rPr>
              <a:t>-ten). These people are land defenders, with ancestral knowledge to help them be land defenders. But governments have seen them as troublemakers. Problematic. </a:t>
            </a:r>
          </a:p>
          <a:p>
            <a:pPr defTabSz="881390">
              <a:defRPr/>
            </a:pPr>
            <a:endParaRPr lang="en-CA" sz="1100">
              <a:latin typeface="Calibri" panose="020F0502020204030204" pitchFamily="34" charset="0"/>
              <a:ea typeface="Calibri" panose="020F0502020204030204" pitchFamily="34" charset="0"/>
              <a:cs typeface="Calibri" panose="020F0502020204030204" pitchFamily="34" charset="0"/>
            </a:endParaRPr>
          </a:p>
          <a:p>
            <a:r>
              <a:rPr lang="en-CA" sz="1100">
                <a:latin typeface="Calibri" panose="020F0502020204030204" pitchFamily="34" charset="0"/>
                <a:ea typeface="Calibri" panose="020F0502020204030204" pitchFamily="34" charset="0"/>
                <a:cs typeface="Calibri" panose="020F0502020204030204" pitchFamily="34" charset="0"/>
              </a:rPr>
              <a:t>I never thought of myself as a land defender. I am merely a teacher, with some of the ancestral knowledge that I have been learning; how can I possibly tell a story about being a land defender? Especially about sustainability from an Indigenous perspective? I am only on the start of this journey. It was Dr. Myra Laramee that told me, “my girl… when you feel this way, that humbleness… that humility… That means you’ve reached that part of the teaching on humility where you know yourself.”</a:t>
            </a:r>
          </a:p>
          <a:p>
            <a:endParaRPr lang="en-CA" sz="1100">
              <a:latin typeface="Calibri" panose="020F0502020204030204" pitchFamily="34" charset="0"/>
              <a:ea typeface="Calibri" panose="020F0502020204030204" pitchFamily="34" charset="0"/>
              <a:cs typeface="Calibri" panose="020F0502020204030204" pitchFamily="34" charset="0"/>
            </a:endParaRPr>
          </a:p>
          <a:p>
            <a:r>
              <a:rPr lang="en-CA" sz="1100">
                <a:latin typeface="Calibri" panose="020F0502020204030204" pitchFamily="34" charset="0"/>
                <a:ea typeface="Calibri" panose="020F0502020204030204" pitchFamily="34" charset="0"/>
                <a:cs typeface="Calibri" panose="020F0502020204030204" pitchFamily="34" charset="0"/>
              </a:rPr>
              <a:t>But when I was thinking about those very important land defenders, I remembered that I come from land defenders. So I’m going to tell you a little story about me, but a little piece of me. </a:t>
            </a:r>
          </a:p>
        </p:txBody>
      </p:sp>
      <p:sp>
        <p:nvSpPr>
          <p:cNvPr id="4" name="Slide Number Placeholder 3"/>
          <p:cNvSpPr>
            <a:spLocks noGrp="1"/>
          </p:cNvSpPr>
          <p:nvPr>
            <p:ph type="sldNum" sz="quarter" idx="5"/>
          </p:nvPr>
        </p:nvSpPr>
        <p:spPr/>
        <p:txBody>
          <a:bodyPr/>
          <a:lstStyle/>
          <a:p>
            <a:fld id="{466FE7A0-AFB8-4D51-9F06-2EB6CA338B94}" type="slidenum">
              <a:rPr lang="en-US" smtClean="0"/>
              <a:t>13</a:t>
            </a:fld>
            <a:endParaRPr lang="en-US"/>
          </a:p>
        </p:txBody>
      </p:sp>
    </p:spTree>
    <p:extLst>
      <p:ext uri="{BB962C8B-B14F-4D97-AF65-F5344CB8AC3E}">
        <p14:creationId xmlns:p14="http://schemas.microsoft.com/office/powerpoint/2010/main" val="736328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come from a long line of land defenders. Of Indigenous sustainability. The man in this picture is my 4x great-grandfather, Jean Baptiste Spence Sr. His spirit name is </a:t>
            </a:r>
            <a:r>
              <a:rPr lang="en-CA" dirty="0" err="1"/>
              <a:t>Aweypenais</a:t>
            </a:r>
            <a:r>
              <a:rPr lang="en-CA" dirty="0"/>
              <a:t> </a:t>
            </a:r>
            <a:r>
              <a:rPr lang="en-CA" dirty="0" err="1"/>
              <a:t>Wichewask</a:t>
            </a:r>
            <a:r>
              <a:rPr lang="en-CA" dirty="0"/>
              <a:t>. I asked our former Cree language teacher if he knew the translation. He said it was old Cree, and it took him a while to translate. He said it roughly means, “Man Who Walks Backwards into the Wind.” It’s funny that’s his name because I have been told by several Elders that I walk backwards into circles. I have always been a backwards person, I start with the end in mind and work my way back to the beginning. </a:t>
            </a:r>
          </a:p>
          <a:p>
            <a:endParaRPr lang="en-CA" dirty="0"/>
          </a:p>
          <a:p>
            <a:r>
              <a:rPr lang="en-CA" dirty="0"/>
              <a:t>Nichipan (my great-grandfather) was born about 1811 in Cumberland House, SK and died December 18, 1897 in Ste Rose du Lac, Manitoba. He was apparently a very tall man, as you can see by his photo – over 6ft. I have a picture of him with my 4x great-grandmother and she barely comes up to his shoulders in the picture. Do you know what I love most about this photo aside from his smile? His moccasins! Yes, he is wearing </a:t>
            </a:r>
            <a:r>
              <a:rPr lang="en-CA" dirty="0" err="1"/>
              <a:t>moccs</a:t>
            </a:r>
            <a:r>
              <a:rPr lang="en-CA" dirty="0"/>
              <a:t>! On July 21, 1884 he and his son (my 3x great-grandfather) were elected as </a:t>
            </a:r>
            <a:r>
              <a:rPr lang="en-CA" dirty="0" err="1"/>
              <a:t>councellors</a:t>
            </a:r>
            <a:r>
              <a:rPr lang="en-CA" dirty="0"/>
              <a:t> to the first chief of Sandy Bay First Nation, also my 4x great-grandfather, Francois </a:t>
            </a:r>
            <a:r>
              <a:rPr lang="en-CA" dirty="0" err="1"/>
              <a:t>Demarais</a:t>
            </a:r>
            <a:r>
              <a:rPr lang="en-CA" dirty="0"/>
              <a:t>. Their first task was to petition the Canadian government on moving Sandy Bay reserve inland a bit, because it would flood every spring. The original reserve was just a few kilometers south of where it is presently located. They tried three times. The first two times they were denied. The government told them, and I quote, “you stay where we put you.” They urged the government to move the reserve inland because they couldn’t sustain the community due to the annual flood waters – they couldn’t plant the necessary crops they needed to survive off the land. That’s the thing, it’s always about the land and the relationship we have with the land. My people KNEW how to live off the land and what they needed to be sustainable. They were called “troubled Indians, and trouble makers” by the Indian Agents for even trying. On the third time, they finally got a response that they could move. But there was an ulterior motive. They could move alright, but the papers they were tricked into signing were treaty dissolution papers. Jean, his children, grand children (which included my great-great grandmother) were removed from their land, their home, by lies. They were tricked into giving up their treaty status so they could “move inland.” They were also given scrips – which finally solved our question about how a first nation family suddenly became “Metis”. So my kin, along with other members of the reserve, moved to what is now known as Ste. Rose du Lac and were the original inhabitants of that town. During my research into my family history, I obtained a letter from a gentleman who came across Jean and asked about how he felt about losing his status. His response, “</a:t>
            </a:r>
            <a:r>
              <a:rPr lang="en-CA" i="1" dirty="0"/>
              <a:t>I am now a free man. I no longer live by the rules of the white man. I can come and go as I please. I can get back to living the way I once did. I am free.”</a:t>
            </a:r>
            <a:r>
              <a:rPr lang="en-CA" i="0" dirty="0"/>
              <a:t> That saddened me, but also humbled me. Here is a man, who defended the land, his home… lost the land he lived on and was ok with it. It set my trajectory for wanting to learn more about my own history, Indigenous Ways of Knowing/being/living, and Indigenous sustainability.</a:t>
            </a:r>
          </a:p>
          <a:p>
            <a:endParaRPr lang="en-CA" i="0" dirty="0"/>
          </a:p>
          <a:p>
            <a:r>
              <a:rPr lang="en-CA" i="0" dirty="0"/>
              <a:t>I have to say that I am okay with being a troublemaker. I am after all his </a:t>
            </a:r>
            <a:r>
              <a:rPr lang="en-CA" i="0" dirty="0" err="1"/>
              <a:t>chapan</a:t>
            </a:r>
            <a:r>
              <a:rPr lang="en-CA" i="0" dirty="0"/>
              <a:t>. I am his kin. </a:t>
            </a:r>
            <a:endParaRPr lang="en-CA" dirty="0"/>
          </a:p>
        </p:txBody>
      </p:sp>
      <p:sp>
        <p:nvSpPr>
          <p:cNvPr id="4" name="Slide Number Placeholder 3"/>
          <p:cNvSpPr>
            <a:spLocks noGrp="1"/>
          </p:cNvSpPr>
          <p:nvPr>
            <p:ph type="sldNum" sz="quarter" idx="5"/>
          </p:nvPr>
        </p:nvSpPr>
        <p:spPr/>
        <p:txBody>
          <a:bodyPr/>
          <a:lstStyle/>
          <a:p>
            <a:fld id="{466FE7A0-AFB8-4D51-9F06-2EB6CA338B94}" type="slidenum">
              <a:rPr lang="en-US" smtClean="0"/>
              <a:t>14</a:t>
            </a:fld>
            <a:endParaRPr lang="en-US"/>
          </a:p>
        </p:txBody>
      </p:sp>
    </p:spTree>
    <p:extLst>
      <p:ext uri="{BB962C8B-B14F-4D97-AF65-F5344CB8AC3E}">
        <p14:creationId xmlns:p14="http://schemas.microsoft.com/office/powerpoint/2010/main" val="3440297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33A6A-E9CF-2CB0-9EE3-82AFA376F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88EED-D43D-1F98-478D-636BDE7078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03F5D-17DF-8B44-1B73-DAFD35577DA1}"/>
              </a:ext>
            </a:extLst>
          </p:cNvPr>
          <p:cNvSpPr>
            <a:spLocks noGrp="1"/>
          </p:cNvSpPr>
          <p:nvPr>
            <p:ph type="body" idx="1"/>
          </p:nvPr>
        </p:nvSpPr>
        <p:spPr/>
        <p:txBody>
          <a:bodyPr/>
          <a:lstStyle/>
          <a:p>
            <a:r>
              <a:rPr lang="en-US"/>
              <a:t>Before we start today, I would like everyone in this room to close their eyes for a moment. I want you to think of a place on land that truly makes you happy. A place where everything disappears, where the background noise goes away – it is just you and the land. What does it look like? What does it smell like? What does it feel like? What do you hear? Is there a taste recollection with this land? Are you roasting hot dogs, or eating a sandwich? Can you feel the land between your toes? Is it snow underneath your boots? [Short pause] Open your eyes. </a:t>
            </a:r>
          </a:p>
          <a:p>
            <a:endParaRPr lang="en-US"/>
          </a:p>
          <a:p>
            <a:r>
              <a:rPr lang="en-US"/>
              <a:t>When we say everything begins with the land, we mean it. This also goes for our lessons. Tyler is going to pass around a document. You are going to get 10 minutes to work in your table groups to discuss three things: what do you notice? What do you wonder? And what questions do you have? You can write notes on this copy. We’ll have a brief share at the end.</a:t>
            </a:r>
          </a:p>
          <a:p>
            <a:endParaRPr lang="en-US"/>
          </a:p>
          <a:p>
            <a:r>
              <a:rPr lang="en-US"/>
              <a:t>This is my happy place. This is </a:t>
            </a:r>
            <a:r>
              <a:rPr lang="en-US" err="1"/>
              <a:t>Oheyawahi</a:t>
            </a:r>
            <a:r>
              <a:rPr lang="en-US"/>
              <a:t> – Dakota for A Hill Well Visited. It’s geographical location is in Mendota Heights, MN – the land of the Dakota people. My ancestors. My 6x great grandmother walked on this land. She lived on this land with her father Chief Great Buffalo who negotiated treaty with President Filmore, and requested that annuity payment be restored to his people. </a:t>
            </a:r>
            <a:r>
              <a:rPr lang="en-US" err="1"/>
              <a:t>Oheyawahi</a:t>
            </a:r>
            <a:r>
              <a:rPr lang="en-US"/>
              <a:t> is a traditional sacred burial ground for the Dakota people, being documented in books kept by colonizers. It is the most serene and loving place I have been to so far. When you are on top of that hill, you can see the cities of Minneapolis and St Paul; the airport is to your left, Fort Snelling is just down below and up the river a bit. </a:t>
            </a:r>
            <a:r>
              <a:rPr lang="en-US" err="1"/>
              <a:t>B’dote</a:t>
            </a:r>
            <a:r>
              <a:rPr lang="en-US"/>
              <a:t> – where the Dakota people say is the </a:t>
            </a:r>
            <a:r>
              <a:rPr lang="en-US" err="1"/>
              <a:t>centre</a:t>
            </a:r>
            <a:r>
              <a:rPr lang="en-US"/>
              <a:t> of the earth, is just downstream at the confluences of the Minnesota and Mississippi Rivers. The roaring traffic is heard below on Highways 55 and 62. But when I am there and I offer tobacco – the sounds of the highways go away. I hear the birds. I hear the sweetgrass rustling around me. I can smell the wild bergamot and Vervain. You can even hear the wild turkeys if you listen carefully. My feet feel as if they are firmly planted in that land and that I am one with it and the connection to my ancestors. They know I am there the minute my feet touch the ground and I am thankful for them wrapping their loving arms around me and welcoming my spirit back home.</a:t>
            </a:r>
          </a:p>
          <a:p>
            <a:endParaRPr lang="en-US"/>
          </a:p>
          <a:p>
            <a:r>
              <a:rPr lang="en-US"/>
              <a:t>Everything starts with the land.</a:t>
            </a:r>
          </a:p>
        </p:txBody>
      </p:sp>
      <p:sp>
        <p:nvSpPr>
          <p:cNvPr id="4" name="Slide Number Placeholder 3">
            <a:extLst>
              <a:ext uri="{FF2B5EF4-FFF2-40B4-BE49-F238E27FC236}">
                <a16:creationId xmlns:a16="http://schemas.microsoft.com/office/drawing/2014/main" id="{807F5F3E-BD7D-3629-D27F-33596D94F48D}"/>
              </a:ext>
            </a:extLst>
          </p:cNvPr>
          <p:cNvSpPr>
            <a:spLocks noGrp="1"/>
          </p:cNvSpPr>
          <p:nvPr>
            <p:ph type="sldNum" sz="quarter" idx="5"/>
          </p:nvPr>
        </p:nvSpPr>
        <p:spPr/>
        <p:txBody>
          <a:bodyPr/>
          <a:lstStyle/>
          <a:p>
            <a:fld id="{466FE7A0-AFB8-4D51-9F06-2EB6CA338B94}" type="slidenum">
              <a:rPr lang="en-US" smtClean="0"/>
              <a:t>15</a:t>
            </a:fld>
            <a:endParaRPr lang="en-US"/>
          </a:p>
        </p:txBody>
      </p:sp>
    </p:spTree>
    <p:extLst>
      <p:ext uri="{BB962C8B-B14F-4D97-AF65-F5344CB8AC3E}">
        <p14:creationId xmlns:p14="http://schemas.microsoft.com/office/powerpoint/2010/main" val="237417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In his memoir, the Late Murray Sinclair talks about how Elders used to teach us about our relationship with all of creation, the animals, the land, and the sea and water. He talks about Elder Phillip Deere, a traditional Muskogee/Creek healer, and how the following questions were his favourite topic. You have been given a sheet of loose leaf and I would like you to pick one of these questions to answer. You will have two minutes to complete this task. When you’re done, if you have brought your phone with you, I would like you to take a picture and then share it on any of your social media platforms. We need to generate conversations about the relationship we have with the Earth, </a:t>
            </a:r>
            <a:r>
              <a:rPr lang="en-CA" sz="1100" err="1">
                <a:latin typeface="Calibri" panose="020F0502020204030204" pitchFamily="34" charset="0"/>
                <a:ea typeface="Calibri" panose="020F0502020204030204" pitchFamily="34" charset="0"/>
                <a:cs typeface="Calibri" panose="020F0502020204030204" pitchFamily="34" charset="0"/>
              </a:rPr>
              <a:t>nimaamaa-aki</a:t>
            </a:r>
            <a:r>
              <a:rPr lang="en-CA" sz="1100">
                <a:latin typeface="Calibri" panose="020F0502020204030204" pitchFamily="34" charset="0"/>
                <a:ea typeface="Calibri" panose="020F0502020204030204" pitchFamily="34" charset="0"/>
                <a:cs typeface="Calibri" panose="020F0502020204030204" pitchFamily="34" charset="0"/>
              </a:rPr>
              <a:t>. Your time starts now.</a:t>
            </a:r>
          </a:p>
        </p:txBody>
      </p:sp>
      <p:sp>
        <p:nvSpPr>
          <p:cNvPr id="4" name="Slide Number Placeholder 3"/>
          <p:cNvSpPr>
            <a:spLocks noGrp="1"/>
          </p:cNvSpPr>
          <p:nvPr>
            <p:ph type="sldNum" sz="quarter" idx="5"/>
          </p:nvPr>
        </p:nvSpPr>
        <p:spPr/>
        <p:txBody>
          <a:bodyPr/>
          <a:lstStyle/>
          <a:p>
            <a:fld id="{466FE7A0-AFB8-4D51-9F06-2EB6CA338B94}" type="slidenum">
              <a:rPr lang="en-US" smtClean="0"/>
              <a:t>16</a:t>
            </a:fld>
            <a:endParaRPr lang="en-US"/>
          </a:p>
        </p:txBody>
      </p:sp>
    </p:spTree>
    <p:extLst>
      <p:ext uri="{BB962C8B-B14F-4D97-AF65-F5344CB8AC3E}">
        <p14:creationId xmlns:p14="http://schemas.microsoft.com/office/powerpoint/2010/main" val="3513343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CC5F8-A280-D1A4-19F9-68D53D7C7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BDF48-B2A7-A3AE-CE3C-F406C3EE22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E3E0F-E912-278F-D052-DD23C349A644}"/>
              </a:ext>
            </a:extLst>
          </p:cNvPr>
          <p:cNvSpPr>
            <a:spLocks noGrp="1"/>
          </p:cNvSpPr>
          <p:nvPr>
            <p:ph type="body" idx="1"/>
          </p:nvPr>
        </p:nvSpPr>
        <p:spPr/>
        <p:txBody>
          <a:bodyPr/>
          <a:lstStyle/>
          <a:p>
            <a:r>
              <a:rPr lang="en-US" dirty="0"/>
              <a:t>The document that you studied is the only Indigenous pictorial representation of a treaty in Canada. It was drawn by Chief </a:t>
            </a:r>
            <a:r>
              <a:rPr lang="en-US" dirty="0" err="1"/>
              <a:t>Paskwa</a:t>
            </a:r>
            <a:r>
              <a:rPr lang="en-US" dirty="0"/>
              <a:t>, who drew the entire Treaty 4 process of the treaty negotiations. The original document was intended for Queen Victoria but was sealed away somewhere in the UK. The </a:t>
            </a:r>
            <a:r>
              <a:rPr lang="en-US" dirty="0" err="1"/>
              <a:t>Paskwa</a:t>
            </a:r>
            <a:r>
              <a:rPr lang="en-US" dirty="0"/>
              <a:t> Nation purchased it back in 2007 and loaned it to the Treaty Exhibit at the Royal Saskatchewan Museum. A descendant of Chief </a:t>
            </a:r>
            <a:r>
              <a:rPr lang="en-US" dirty="0" err="1"/>
              <a:t>Paskwa</a:t>
            </a:r>
            <a:r>
              <a:rPr lang="en-US" dirty="0"/>
              <a:t> has been working on the transcribing since and it has not been an easy progress. He mentioned in an article that Elders and Knowledge Keepers had to be involved. Ceremonies had to be held. Pipes Smoked. He shared that it discussed the issues that needed to be addressed and the ones that weren’t being addressed. We’ve used this document and the map of the Treaty of Selkirk to introduce the Grade 10 Geography unit of Natural Resources. Students need to understand that the reason we extract natural resources is because of treaties.</a:t>
            </a:r>
          </a:p>
        </p:txBody>
      </p:sp>
      <p:sp>
        <p:nvSpPr>
          <p:cNvPr id="4" name="Slide Number Placeholder 3">
            <a:extLst>
              <a:ext uri="{FF2B5EF4-FFF2-40B4-BE49-F238E27FC236}">
                <a16:creationId xmlns:a16="http://schemas.microsoft.com/office/drawing/2014/main" id="{69696D50-3201-F1B2-19C7-9D7CD6B490D4}"/>
              </a:ext>
            </a:extLst>
          </p:cNvPr>
          <p:cNvSpPr>
            <a:spLocks noGrp="1"/>
          </p:cNvSpPr>
          <p:nvPr>
            <p:ph type="sldNum" sz="quarter" idx="5"/>
          </p:nvPr>
        </p:nvSpPr>
        <p:spPr/>
        <p:txBody>
          <a:bodyPr/>
          <a:lstStyle/>
          <a:p>
            <a:fld id="{466FE7A0-AFB8-4D51-9F06-2EB6CA338B94}" type="slidenum">
              <a:rPr lang="en-US" smtClean="0"/>
              <a:t>17</a:t>
            </a:fld>
            <a:endParaRPr lang="en-US"/>
          </a:p>
        </p:txBody>
      </p:sp>
    </p:spTree>
    <p:extLst>
      <p:ext uri="{BB962C8B-B14F-4D97-AF65-F5344CB8AC3E}">
        <p14:creationId xmlns:p14="http://schemas.microsoft.com/office/powerpoint/2010/main" val="200523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B2BEC-A1B4-D9F1-69B9-17D41AA19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31668-DCDB-8108-6BA7-19F1DF05C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8F551-1ABA-7214-3C0C-3F49768B1D6C}"/>
              </a:ext>
            </a:extLst>
          </p:cNvPr>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I want to share with you how we used inquiry for project based learning to spark stewardship – how our students could understand our ways of knowing, being, and living. I wanted to make it relevant to the land that we are located on – specifically our school, and then eventually move it out to the bigger picture.</a:t>
            </a:r>
          </a:p>
        </p:txBody>
      </p:sp>
      <p:sp>
        <p:nvSpPr>
          <p:cNvPr id="4" name="Slide Number Placeholder 3">
            <a:extLst>
              <a:ext uri="{FF2B5EF4-FFF2-40B4-BE49-F238E27FC236}">
                <a16:creationId xmlns:a16="http://schemas.microsoft.com/office/drawing/2014/main" id="{FE79D5B8-C7B4-C0BA-BDE0-A4E5C661F918}"/>
              </a:ext>
            </a:extLst>
          </p:cNvPr>
          <p:cNvSpPr>
            <a:spLocks noGrp="1"/>
          </p:cNvSpPr>
          <p:nvPr>
            <p:ph type="sldNum" sz="quarter" idx="5"/>
          </p:nvPr>
        </p:nvSpPr>
        <p:spPr/>
        <p:txBody>
          <a:bodyPr/>
          <a:lstStyle/>
          <a:p>
            <a:fld id="{466FE7A0-AFB8-4D51-9F06-2EB6CA338B94}" type="slidenum">
              <a:rPr lang="en-US" smtClean="0"/>
              <a:t>18</a:t>
            </a:fld>
            <a:endParaRPr lang="en-US"/>
          </a:p>
        </p:txBody>
      </p:sp>
    </p:spTree>
    <p:extLst>
      <p:ext uri="{BB962C8B-B14F-4D97-AF65-F5344CB8AC3E}">
        <p14:creationId xmlns:p14="http://schemas.microsoft.com/office/powerpoint/2010/main" val="110893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The diagram on the right is what Indigenous Education looked like prior to colonization and the oppressive policies. Children were the center of everything. They were surrounded by their family which included mom and dad, grandma and grandpa, siblings, aunties, uncles, cousins. I also want to point out that aunties and uncles were not just our blood relatives – we call anyone older than us auntie or uncle because we respect them, we seek their guidance and knowledge. Then children were surrounded by their community and nation. Finally, by creation. That is not just Creator, but everything around them – the trees, the land, the plants, the animals. </a:t>
            </a:r>
          </a:p>
          <a:p>
            <a:endParaRPr lang="en-CA" sz="1100">
              <a:latin typeface="Calibri" panose="020F0502020204030204" pitchFamily="34" charset="0"/>
              <a:ea typeface="Calibri" panose="020F0502020204030204" pitchFamily="34" charset="0"/>
              <a:cs typeface="Calibri" panose="020F0502020204030204" pitchFamily="34" charset="0"/>
            </a:endParaRPr>
          </a:p>
          <a:p>
            <a:r>
              <a:rPr lang="en-CA" sz="1100">
                <a:latin typeface="Calibri" panose="020F0502020204030204" pitchFamily="34" charset="0"/>
                <a:ea typeface="Calibri" panose="020F0502020204030204" pitchFamily="34" charset="0"/>
                <a:cs typeface="Calibri" panose="020F0502020204030204" pitchFamily="34" charset="0"/>
              </a:rPr>
              <a:t>When we teach sustainability through an Indigenous lens, we are doing all of this. It’s important. So </a:t>
            </a:r>
            <a:r>
              <a:rPr lang="en-CA" sz="1100" err="1">
                <a:latin typeface="Calibri" panose="020F0502020204030204" pitchFamily="34" charset="0"/>
                <a:ea typeface="Calibri" panose="020F0502020204030204" pitchFamily="34" charset="0"/>
                <a:cs typeface="Calibri" panose="020F0502020204030204" pitchFamily="34" charset="0"/>
              </a:rPr>
              <a:t>so</a:t>
            </a:r>
            <a:r>
              <a:rPr lang="en-CA" sz="1100">
                <a:latin typeface="Calibri" panose="020F0502020204030204" pitchFamily="34" charset="0"/>
                <a:ea typeface="Calibri" panose="020F0502020204030204" pitchFamily="34" charset="0"/>
                <a:cs typeface="Calibri" panose="020F0502020204030204" pitchFamily="34" charset="0"/>
              </a:rPr>
              <a:t> important. </a:t>
            </a:r>
          </a:p>
        </p:txBody>
      </p:sp>
      <p:sp>
        <p:nvSpPr>
          <p:cNvPr id="4" name="Slide Number Placeholder 3"/>
          <p:cNvSpPr>
            <a:spLocks noGrp="1"/>
          </p:cNvSpPr>
          <p:nvPr>
            <p:ph type="sldNum" sz="quarter" idx="5"/>
          </p:nvPr>
        </p:nvSpPr>
        <p:spPr/>
        <p:txBody>
          <a:bodyPr/>
          <a:lstStyle/>
          <a:p>
            <a:fld id="{466FE7A0-AFB8-4D51-9F06-2EB6CA338B94}" type="slidenum">
              <a:rPr lang="en-US" smtClean="0"/>
              <a:t>19</a:t>
            </a:fld>
            <a:endParaRPr lang="en-US"/>
          </a:p>
        </p:txBody>
      </p:sp>
    </p:spTree>
    <p:extLst>
      <p:ext uri="{BB962C8B-B14F-4D97-AF65-F5344CB8AC3E}">
        <p14:creationId xmlns:p14="http://schemas.microsoft.com/office/powerpoint/2010/main" val="2846295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start today, I would like everyone in this room to close their eyes for a moment. I want you to think of a place on land that truly makes you happy. A place where everything disappears, where the background noise goes away – it is just you and the land. What does it look like? What does it smell like? What does it feel like? What do you hear? Is there a taste recollection with this land? Are you roasting hot dogs, or eating a sandwich? Can you feel the land between your toes? Is it snow underneath your boots? [Short pause] Open your eyes. </a:t>
            </a:r>
          </a:p>
          <a:p>
            <a:endParaRPr lang="en-US"/>
          </a:p>
          <a:p>
            <a:r>
              <a:rPr lang="en-US"/>
              <a:t>This is my happy place. This is </a:t>
            </a:r>
            <a:r>
              <a:rPr lang="en-US" err="1"/>
              <a:t>Oheyawahi</a:t>
            </a:r>
            <a:r>
              <a:rPr lang="en-US"/>
              <a:t> – Dakota for A Hill Well Visited. Its geographical location is in Mendota Heights, MN – the land of the Dakota people. My ancestors. My 6x great grandmother walked on this land. She lived on this land with her father Chief Great Buffalo who negotiated treaty with President Filmore, and requested that annuity payment be restored to his people. </a:t>
            </a:r>
            <a:r>
              <a:rPr lang="en-US" err="1"/>
              <a:t>Oheyawahi</a:t>
            </a:r>
            <a:r>
              <a:rPr lang="en-US"/>
              <a:t> is a traditional sacred burial ground for the Dakota people, being documented in books kept by historians. It is the most serene and loving place I have been to so far. When you are on top of that hill, you can see the cities of Minneapolis and St Paul; the airport is to your left, Fort Snelling is just down below and up the river a bit. </a:t>
            </a:r>
            <a:r>
              <a:rPr lang="en-US" err="1"/>
              <a:t>B’dote</a:t>
            </a:r>
            <a:r>
              <a:rPr lang="en-US"/>
              <a:t> – where the Dakota people say is the </a:t>
            </a:r>
            <a:r>
              <a:rPr lang="en-US" err="1"/>
              <a:t>centre</a:t>
            </a:r>
            <a:r>
              <a:rPr lang="en-US"/>
              <a:t> of the earth, is just downstream at the confluences of the Minnesota and Mississippi Rivers. The roaring traffic is heard below on Highways 55 and 62. But when I am there and I offer tobacco – the sounds of the highways go away. I hear the birds. I hear the sweetgrass rustling around me. I can smell the wild bergamot and Vervain. You can even hear the wild turkeys if you listen carefully. My feet feel as if they are firmly planted in that land and that I am one with it and the connection to my ancestors. They know I am there the minute my feet touch the ground and I am thankful for them wrapping their loving arms around me and welcoming my spirit back home.</a:t>
            </a:r>
          </a:p>
          <a:p>
            <a:endParaRPr lang="en-US"/>
          </a:p>
          <a:p>
            <a:pPr defTabSz="881390">
              <a:defRPr/>
            </a:pPr>
            <a:r>
              <a:rPr lang="en-US"/>
              <a:t>When we say everything begins with the land, we mean it. This also goes for our lessons. Tyler is going to pass around a document. You are going to get 10 minutes to work in your table groups to discuss three things: what do you notice? What do you wonder? And what questions do you have? You can write notes on this copy. We’ll have a brief share at the end.</a:t>
            </a:r>
          </a:p>
          <a:p>
            <a:r>
              <a:rPr lang="en-US"/>
              <a:t>Everything starts with the land.</a:t>
            </a:r>
          </a:p>
        </p:txBody>
      </p:sp>
      <p:sp>
        <p:nvSpPr>
          <p:cNvPr id="4" name="Slide Number Placeholder 3"/>
          <p:cNvSpPr>
            <a:spLocks noGrp="1"/>
          </p:cNvSpPr>
          <p:nvPr>
            <p:ph type="sldNum" sz="quarter" idx="5"/>
          </p:nvPr>
        </p:nvSpPr>
        <p:spPr/>
        <p:txBody>
          <a:bodyPr/>
          <a:lstStyle/>
          <a:p>
            <a:fld id="{466FE7A0-AFB8-4D51-9F06-2EB6CA338B94}" type="slidenum">
              <a:rPr lang="en-US" smtClean="0"/>
              <a:t>2</a:t>
            </a:fld>
            <a:endParaRPr lang="en-US"/>
          </a:p>
        </p:txBody>
      </p:sp>
    </p:spTree>
    <p:extLst>
      <p:ext uri="{BB962C8B-B14F-4D97-AF65-F5344CB8AC3E}">
        <p14:creationId xmlns:p14="http://schemas.microsoft.com/office/powerpoint/2010/main" val="1946578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9C833-2099-EC76-5FF4-ECB4681C2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398D08-DB2C-3E9C-32B7-00E24DF9A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BF609-BD48-1A4D-E454-95C3D8F54679}"/>
              </a:ext>
            </a:extLst>
          </p:cNvPr>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To take the previous slide further, here is additional learning that is integrated into our learning without even thinking about it: Indigenous wholistic framework, the Four R’s (more so 6 R’s) of Indigenous Guiding Principles, and the First Nation Learning Rings of the Individual continuum. </a:t>
            </a:r>
          </a:p>
          <a:p>
            <a:endParaRPr lang="en-CA" sz="1100">
              <a:latin typeface="Calibri" panose="020F0502020204030204" pitchFamily="34" charset="0"/>
              <a:ea typeface="Calibri" panose="020F0502020204030204" pitchFamily="34" charset="0"/>
              <a:cs typeface="Calibri" panose="020F0502020204030204" pitchFamily="34" charset="0"/>
            </a:endParaRPr>
          </a:p>
          <a:p>
            <a:r>
              <a:rPr lang="en-CA" sz="1100">
                <a:latin typeface="Calibri" panose="020F0502020204030204" pitchFamily="34" charset="0"/>
                <a:ea typeface="Calibri" panose="020F0502020204030204" pitchFamily="34" charset="0"/>
                <a:cs typeface="Calibri" panose="020F0502020204030204" pitchFamily="34" charset="0"/>
              </a:rPr>
              <a:t>But for some reason, somewhere, we were made to think that Indigenous education is about just being on the land, putting up tipis, and making Bannock. We put up tipis, but we provide lessons. We allow students to struggle, to nearly bean another person on the head with a pole. This is heart work that we’re doing.</a:t>
            </a:r>
          </a:p>
        </p:txBody>
      </p:sp>
      <p:sp>
        <p:nvSpPr>
          <p:cNvPr id="4" name="Slide Number Placeholder 3">
            <a:extLst>
              <a:ext uri="{FF2B5EF4-FFF2-40B4-BE49-F238E27FC236}">
                <a16:creationId xmlns:a16="http://schemas.microsoft.com/office/drawing/2014/main" id="{4228F75D-395D-9BCA-75A6-8CB68996B894}"/>
              </a:ext>
            </a:extLst>
          </p:cNvPr>
          <p:cNvSpPr>
            <a:spLocks noGrp="1"/>
          </p:cNvSpPr>
          <p:nvPr>
            <p:ph type="sldNum" sz="quarter" idx="5"/>
          </p:nvPr>
        </p:nvSpPr>
        <p:spPr/>
        <p:txBody>
          <a:bodyPr/>
          <a:lstStyle/>
          <a:p>
            <a:fld id="{466FE7A0-AFB8-4D51-9F06-2EB6CA338B94}" type="slidenum">
              <a:rPr lang="en-US" smtClean="0"/>
              <a:t>20</a:t>
            </a:fld>
            <a:endParaRPr lang="en-US"/>
          </a:p>
        </p:txBody>
      </p:sp>
    </p:spTree>
    <p:extLst>
      <p:ext uri="{BB962C8B-B14F-4D97-AF65-F5344CB8AC3E}">
        <p14:creationId xmlns:p14="http://schemas.microsoft.com/office/powerpoint/2010/main" val="1112822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We knew the land. We had a beautiful relationship with it. We listened to it. We listened to the water. The air. The animals. The plants. The trees. The land talks to us. It tells us when it is sick. It tells us when the seasons are going to change. It tells us when it’s going to get hot, or cold. Speaking of getting hot, I have a little story to share with you. Have you ever been outside and it smells like horse poop? And you’re not around it? Well, my grandpa told me that was their way of knowing, when out in the bush, when it was going to get really hot. You see, that smell is the chemical change in the air when atmosphere starts to heat up. They knew that soon it would get really hot. So now, in the summer, if the nights get cool and it smells like horse poop – now you know! We were fire mitigators. We took care of the water. We never overconsumed. We used what we needed, and we used everything. Nothing was wasted. </a:t>
            </a:r>
          </a:p>
          <a:p>
            <a:endParaRPr lang="en-CA" sz="1100">
              <a:latin typeface="Calibri" panose="020F0502020204030204" pitchFamily="34" charset="0"/>
              <a:ea typeface="Calibri" panose="020F0502020204030204" pitchFamily="34" charset="0"/>
              <a:cs typeface="Calibri" panose="020F0502020204030204" pitchFamily="34" charset="0"/>
            </a:endParaRPr>
          </a:p>
          <a:p>
            <a:r>
              <a:rPr lang="en-CA" sz="1100">
                <a:latin typeface="Calibri" panose="020F0502020204030204" pitchFamily="34" charset="0"/>
                <a:ea typeface="Calibri" panose="020F0502020204030204" pitchFamily="34" charset="0"/>
                <a:cs typeface="Calibri" panose="020F0502020204030204" pitchFamily="34" charset="0"/>
              </a:rPr>
              <a:t>With colonization, this was all taken from us. It was taken from us with oppressive policies that killed our inherent rights. Policies that told us what we could and couldn’t do – like taking care of the land. We were no longer caregivers of the land, but merely occupants, who were told where we could occupy. We were put on land that wasn’t sustainable for us, like I shared with my </a:t>
            </a:r>
            <a:r>
              <a:rPr lang="en-CA" sz="1100" err="1">
                <a:latin typeface="Calibri" panose="020F0502020204030204" pitchFamily="34" charset="0"/>
                <a:ea typeface="Calibri" panose="020F0502020204030204" pitchFamily="34" charset="0"/>
                <a:cs typeface="Calibri" panose="020F0502020204030204" pitchFamily="34" charset="0"/>
              </a:rPr>
              <a:t>chapan’s</a:t>
            </a:r>
            <a:r>
              <a:rPr lang="en-CA" sz="1100">
                <a:latin typeface="Calibri" panose="020F0502020204030204" pitchFamily="34" charset="0"/>
                <a:ea typeface="Calibri" panose="020F0502020204030204" pitchFamily="34" charset="0"/>
                <a:cs typeface="Calibri" panose="020F0502020204030204" pitchFamily="34" charset="0"/>
              </a:rPr>
              <a:t> story. Treaties were signed, in good faith, for the use of the natural resources we relied on. To produce electricity they flooded indigenous communities to build dams. They poisoned that water; making fish relocate. They cut down trees. Over fished. Killed off the bison to control our people. Nearly wiped out the beaver population to sent pelts back to England for hats. Forbade us from moving to hunt. We had to ASK permission to do this and were often denied. </a:t>
            </a:r>
          </a:p>
          <a:p>
            <a:endParaRPr lang="en-CA" sz="1100">
              <a:latin typeface="Calibri" panose="020F0502020204030204" pitchFamily="34" charset="0"/>
              <a:ea typeface="Calibri" panose="020F0502020204030204" pitchFamily="34" charset="0"/>
              <a:cs typeface="Calibri" panose="020F0502020204030204" pitchFamily="34" charset="0"/>
            </a:endParaRPr>
          </a:p>
          <a:p>
            <a:r>
              <a:rPr lang="en-CA" sz="1100">
                <a:latin typeface="Calibri" panose="020F0502020204030204" pitchFamily="34" charset="0"/>
                <a:ea typeface="Calibri" panose="020F0502020204030204" pitchFamily="34" charset="0"/>
                <a:cs typeface="Calibri" panose="020F0502020204030204" pitchFamily="34" charset="0"/>
              </a:rPr>
              <a:t>Like Mr. Sinclair said, to make a positive change we must acknowledge the hard truth of this country. So in my journey to discover my culture I sat with Elders and Knowledge Keepers like Dr. Myra Laramee, the late Ted Fontaine, Wilfred Buck and his wife Connie (whom I have the esteemed pleasure of working with); Sharon Sky and  Elaine </a:t>
            </a:r>
            <a:r>
              <a:rPr lang="en-CA" sz="1100" err="1">
                <a:latin typeface="Calibri" panose="020F0502020204030204" pitchFamily="34" charset="0"/>
                <a:ea typeface="Calibri" panose="020F0502020204030204" pitchFamily="34" charset="0"/>
                <a:cs typeface="Calibri" panose="020F0502020204030204" pitchFamily="34" charset="0"/>
              </a:rPr>
              <a:t>Mayham</a:t>
            </a:r>
            <a:r>
              <a:rPr lang="en-CA" sz="1100">
                <a:latin typeface="Calibri" panose="020F0502020204030204" pitchFamily="34" charset="0"/>
                <a:ea typeface="Calibri" panose="020F0502020204030204" pitchFamily="34" charset="0"/>
                <a:cs typeface="Calibri" panose="020F0502020204030204" pitchFamily="34" charset="0"/>
              </a:rPr>
              <a:t>, more colleagues. I recently graduated with my Post-</a:t>
            </a:r>
            <a:r>
              <a:rPr lang="en-CA" sz="1100" err="1">
                <a:latin typeface="Calibri" panose="020F0502020204030204" pitchFamily="34" charset="0"/>
                <a:ea typeface="Calibri" panose="020F0502020204030204" pitchFamily="34" charset="0"/>
                <a:cs typeface="Calibri" panose="020F0502020204030204" pitchFamily="34" charset="0"/>
              </a:rPr>
              <a:t>Baccalaurate</a:t>
            </a:r>
            <a:r>
              <a:rPr lang="en-CA" sz="1100">
                <a:latin typeface="Calibri" panose="020F0502020204030204" pitchFamily="34" charset="0"/>
                <a:ea typeface="Calibri" panose="020F0502020204030204" pitchFamily="34" charset="0"/>
                <a:cs typeface="Calibri" panose="020F0502020204030204" pitchFamily="34" charset="0"/>
              </a:rPr>
              <a:t> Diploma in Education, focusing on Indigenous Knowledge. As someone with no connection to community, I had to pay to get that knowledge. I am so appreciative of those who I have learned from like Jackie Connell, Lisa Whitecloud, Kevin </a:t>
            </a:r>
            <a:r>
              <a:rPr lang="en-CA" sz="1100" err="1">
                <a:latin typeface="Calibri" panose="020F0502020204030204" pitchFamily="34" charset="0"/>
                <a:ea typeface="Calibri" panose="020F0502020204030204" pitchFamily="34" charset="0"/>
                <a:cs typeface="Calibri" panose="020F0502020204030204" pitchFamily="34" charset="0"/>
              </a:rPr>
              <a:t>Lamaroux</a:t>
            </a:r>
            <a:r>
              <a:rPr lang="en-CA" sz="1100">
                <a:latin typeface="Calibri" panose="020F0502020204030204" pitchFamily="34" charset="0"/>
                <a:ea typeface="Calibri" panose="020F0502020204030204" pitchFamily="34" charset="0"/>
                <a:cs typeface="Calibri" panose="020F0502020204030204" pitchFamily="34" charset="0"/>
              </a:rPr>
              <a:t>, Dr. Laura Forsythe, Myra, and Nikki Ferland. I put down tobacco and prayed for guidance with this new information. I asked </a:t>
            </a:r>
            <a:r>
              <a:rPr lang="en-CA" sz="1100" err="1">
                <a:latin typeface="Calibri" panose="020F0502020204030204" pitchFamily="34" charset="0"/>
                <a:ea typeface="Calibri" panose="020F0502020204030204" pitchFamily="34" charset="0"/>
                <a:cs typeface="Calibri" panose="020F0502020204030204" pitchFamily="34" charset="0"/>
              </a:rPr>
              <a:t>nimaamaa-aki</a:t>
            </a:r>
            <a:r>
              <a:rPr lang="en-CA" sz="1100">
                <a:latin typeface="Calibri" panose="020F0502020204030204" pitchFamily="34" charset="0"/>
                <a:ea typeface="Calibri" panose="020F0502020204030204" pitchFamily="34" charset="0"/>
                <a:cs typeface="Calibri" panose="020F0502020204030204" pitchFamily="34" charset="0"/>
              </a:rPr>
              <a:t> (Mother Earth), Creator, and Creation to help me with this new information and use it in a way where others can learn. </a:t>
            </a:r>
          </a:p>
          <a:p>
            <a:endParaRPr lang="en-CA" sz="1100">
              <a:latin typeface="Calibri" panose="020F0502020204030204" pitchFamily="34" charset="0"/>
              <a:ea typeface="Calibri" panose="020F0502020204030204" pitchFamily="34" charset="0"/>
              <a:cs typeface="Calibri" panose="020F0502020204030204" pitchFamily="34" charset="0"/>
            </a:endParaRPr>
          </a:p>
          <a:p>
            <a:r>
              <a:rPr lang="en-CA" sz="1100">
                <a:latin typeface="Calibri" panose="020F0502020204030204" pitchFamily="34" charset="0"/>
                <a:ea typeface="Calibri" panose="020F0502020204030204" pitchFamily="34" charset="0"/>
                <a:cs typeface="Calibri" panose="020F0502020204030204" pitchFamily="34" charset="0"/>
              </a:rPr>
              <a:t>With this knowledge, I wanted to share it with my students. So how did I teach it?</a:t>
            </a:r>
          </a:p>
        </p:txBody>
      </p:sp>
      <p:sp>
        <p:nvSpPr>
          <p:cNvPr id="4" name="Slide Number Placeholder 3"/>
          <p:cNvSpPr>
            <a:spLocks noGrp="1"/>
          </p:cNvSpPr>
          <p:nvPr>
            <p:ph type="sldNum" sz="quarter" idx="5"/>
          </p:nvPr>
        </p:nvSpPr>
        <p:spPr/>
        <p:txBody>
          <a:bodyPr/>
          <a:lstStyle/>
          <a:p>
            <a:fld id="{466FE7A0-AFB8-4D51-9F06-2EB6CA338B94}" type="slidenum">
              <a:rPr lang="en-US" smtClean="0"/>
              <a:t>21</a:t>
            </a:fld>
            <a:endParaRPr lang="en-US"/>
          </a:p>
        </p:txBody>
      </p:sp>
    </p:spTree>
    <p:extLst>
      <p:ext uri="{BB962C8B-B14F-4D97-AF65-F5344CB8AC3E}">
        <p14:creationId xmlns:p14="http://schemas.microsoft.com/office/powerpoint/2010/main" val="2157034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08F9D-4614-6480-13AD-28BFBFFCA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F1145-42EB-5A43-9F48-2DB47D55C9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96E88-8D6A-F995-1658-D16C1B09C5F7}"/>
              </a:ext>
            </a:extLst>
          </p:cNvPr>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I want to share with you how we used inquiry for project based learning to spark stewardship – how our students could understand our ways of knowing, being, and living. I wanted to make it relevant to the land that we are located on – specifically our school, and then eventually move it out to the bigger picture.</a:t>
            </a:r>
          </a:p>
        </p:txBody>
      </p:sp>
      <p:sp>
        <p:nvSpPr>
          <p:cNvPr id="4" name="Slide Number Placeholder 3">
            <a:extLst>
              <a:ext uri="{FF2B5EF4-FFF2-40B4-BE49-F238E27FC236}">
                <a16:creationId xmlns:a16="http://schemas.microsoft.com/office/drawing/2014/main" id="{3EA0AD94-C483-8A45-319D-727C0A0410CF}"/>
              </a:ext>
            </a:extLst>
          </p:cNvPr>
          <p:cNvSpPr>
            <a:spLocks noGrp="1"/>
          </p:cNvSpPr>
          <p:nvPr>
            <p:ph type="sldNum" sz="quarter" idx="5"/>
          </p:nvPr>
        </p:nvSpPr>
        <p:spPr/>
        <p:txBody>
          <a:bodyPr/>
          <a:lstStyle/>
          <a:p>
            <a:fld id="{466FE7A0-AFB8-4D51-9F06-2EB6CA338B94}" type="slidenum">
              <a:rPr lang="en-US" smtClean="0"/>
              <a:t>22</a:t>
            </a:fld>
            <a:endParaRPr lang="en-US"/>
          </a:p>
        </p:txBody>
      </p:sp>
    </p:spTree>
    <p:extLst>
      <p:ext uri="{BB962C8B-B14F-4D97-AF65-F5344CB8AC3E}">
        <p14:creationId xmlns:p14="http://schemas.microsoft.com/office/powerpoint/2010/main" val="280321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There is a course here in Manitoba called Grade 11 Current Topics in Science. I wanted to make this completely Indigenous Ways of Knowing, so I did it. I spent a summer while in Minneapolis on vacation, crafting the course I was going to teach. I relied on the teachings I received, I also studied. I taught the students about the medicines and the protocols. We went out on the land around us and studied and listened. That November the Arlington Bridge was closed suddenly. It led to a student asking why the city hated the North End so bad, and by hated, he means the biggest population  -Indigenous people. My student was able to see that bridge are more than just a transport vessel for vehicles. It was a means of getting to the other side to access groceries, food. Sure, we have Sobeys Cash &amp; Carry on the north side of the bridge, but that’s about it, aside from Safeway on McGregor and Mountain. So, we took on a task to discover all of the food sources within 5km of the school. While there were only two grocery stores, we compiled a list of restaurants, cafes, bakeries, butchers, fisheries, and convenience stores. We came up with a comprehensive list and stuck it in a Google Sheet. We also had a big map on the wall so they could see the proximity of these places.</a:t>
            </a:r>
          </a:p>
        </p:txBody>
      </p:sp>
      <p:sp>
        <p:nvSpPr>
          <p:cNvPr id="4" name="Slide Number Placeholder 3"/>
          <p:cNvSpPr>
            <a:spLocks noGrp="1"/>
          </p:cNvSpPr>
          <p:nvPr>
            <p:ph type="sldNum" sz="quarter" idx="5"/>
          </p:nvPr>
        </p:nvSpPr>
        <p:spPr/>
        <p:txBody>
          <a:bodyPr/>
          <a:lstStyle/>
          <a:p>
            <a:fld id="{466FE7A0-AFB8-4D51-9F06-2EB6CA338B94}" type="slidenum">
              <a:rPr lang="en-US" smtClean="0"/>
              <a:t>23</a:t>
            </a:fld>
            <a:endParaRPr lang="en-US"/>
          </a:p>
        </p:txBody>
      </p:sp>
    </p:spTree>
    <p:extLst>
      <p:ext uri="{BB962C8B-B14F-4D97-AF65-F5344CB8AC3E}">
        <p14:creationId xmlns:p14="http://schemas.microsoft.com/office/powerpoint/2010/main" val="2221410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When I was tasked with my new assignment with big Picture Learning for the Grade 9s, we took that information from the Topics in Science class and expanded. If food security is an issue in the North End, how can we at Children of the Earth help? So, we learned about the Three Sisters and started our own garden. It was a huge success. We plan on making our garden BIGGER for summer 2025.</a:t>
            </a:r>
          </a:p>
        </p:txBody>
      </p:sp>
      <p:sp>
        <p:nvSpPr>
          <p:cNvPr id="4" name="Slide Number Placeholder 3"/>
          <p:cNvSpPr>
            <a:spLocks noGrp="1"/>
          </p:cNvSpPr>
          <p:nvPr>
            <p:ph type="sldNum" sz="quarter" idx="5"/>
          </p:nvPr>
        </p:nvSpPr>
        <p:spPr/>
        <p:txBody>
          <a:bodyPr/>
          <a:lstStyle/>
          <a:p>
            <a:fld id="{466FE7A0-AFB8-4D51-9F06-2EB6CA338B94}" type="slidenum">
              <a:rPr lang="en-US" smtClean="0"/>
              <a:t>24</a:t>
            </a:fld>
            <a:endParaRPr lang="en-US"/>
          </a:p>
        </p:txBody>
      </p:sp>
    </p:spTree>
    <p:extLst>
      <p:ext uri="{BB962C8B-B14F-4D97-AF65-F5344CB8AC3E}">
        <p14:creationId xmlns:p14="http://schemas.microsoft.com/office/powerpoint/2010/main" val="2551997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The grade 9s are now with us for grade 10 this year and we wanted to take what we did earlier this year, and make it bigger. We wanted to expand our curiosities and look at a bigger picture – How can we use both scientific and Indigenous Knowledge to do better? To help Mother Earth? To help sustain what we have. It was then when the Southern Chiefs organization announced that they were taking the Province and Manitoba Hydro to court over the status of Lake Winnipeg – water has a spirit and is a living entity. They want the government and Manitoba Hydro to be responsible for overuse of a natural resource and not taking care of it when they should have been. We watched videos of Autumn speaking. We watched videos of the late Elder Dave </a:t>
            </a:r>
            <a:r>
              <a:rPr lang="en-CA" sz="1100" err="1">
                <a:latin typeface="Calibri" panose="020F0502020204030204" pitchFamily="34" charset="0"/>
                <a:ea typeface="Calibri" panose="020F0502020204030204" pitchFamily="34" charset="0"/>
                <a:cs typeface="Calibri" panose="020F0502020204030204" pitchFamily="34" charset="0"/>
              </a:rPr>
              <a:t>Courchene</a:t>
            </a:r>
            <a:r>
              <a:rPr lang="en-CA" sz="1100">
                <a:latin typeface="Calibri" panose="020F0502020204030204" pitchFamily="34" charset="0"/>
                <a:ea typeface="Calibri" panose="020F0502020204030204" pitchFamily="34" charset="0"/>
                <a:cs typeface="Calibri" panose="020F0502020204030204" pitchFamily="34" charset="0"/>
              </a:rPr>
              <a:t> talking about Mother Earth having a spirit, and the need for us to take care of her more than ever. He called on the youth to take on this responsibility because our kin have left it for us to take care of, and it will be our job to pass it along to the next generation and so on. We will be combing Grade 10 Science with the Grade 10 Geography course because they blend so well. We will be looking at ecosystems, weather, chemistry; natural resources, food, trade and industry all from the lens of the land. Remember, it is about the land and our connection/relationship. Always.</a:t>
            </a:r>
          </a:p>
        </p:txBody>
      </p:sp>
      <p:sp>
        <p:nvSpPr>
          <p:cNvPr id="4" name="Slide Number Placeholder 3"/>
          <p:cNvSpPr>
            <a:spLocks noGrp="1"/>
          </p:cNvSpPr>
          <p:nvPr>
            <p:ph type="sldNum" sz="quarter" idx="5"/>
          </p:nvPr>
        </p:nvSpPr>
        <p:spPr/>
        <p:txBody>
          <a:bodyPr/>
          <a:lstStyle/>
          <a:p>
            <a:fld id="{466FE7A0-AFB8-4D51-9F06-2EB6CA338B94}" type="slidenum">
              <a:rPr lang="en-US" smtClean="0"/>
              <a:t>25</a:t>
            </a:fld>
            <a:endParaRPr lang="en-US"/>
          </a:p>
        </p:txBody>
      </p:sp>
    </p:spTree>
    <p:extLst>
      <p:ext uri="{BB962C8B-B14F-4D97-AF65-F5344CB8AC3E}">
        <p14:creationId xmlns:p14="http://schemas.microsoft.com/office/powerpoint/2010/main" val="4006559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What did we do? We decided to partner with the Grade 11 &amp; 12 cohorts and work together to come up with ideas/solutions. On October 11 we got on a school bus and headed out to Lake Winnipeg at Gimli to take water samples. We spent a lovely day learning on the land. It started with a Pipe Ceremony with songs on the beach. We offered tobacco and told Mother Earth, the water, and Creator of our intentions for the day. After lunch, students collected samples that we would observe with a microscope later on. It was a fun day for everyone. It is always a great day to get be on the land. The grade 10s observed their samples in groups, taking a close look with each magnification, trying to see what they could find. We found micro organisms, blue algae and regular algae. We also think we found Zebra mussel larvae, and E.coli. Don’t worry, we were safe. The grade 11 &amp; 12 took their samples to a science lab to see if they could grow E.coli from their samples. </a:t>
            </a:r>
          </a:p>
          <a:p>
            <a:endParaRPr lang="en-CA" sz="1100">
              <a:latin typeface="Calibri" panose="020F0502020204030204" pitchFamily="34" charset="0"/>
              <a:ea typeface="Calibri" panose="020F0502020204030204" pitchFamily="34" charset="0"/>
              <a:cs typeface="Calibri" panose="020F0502020204030204" pitchFamily="34" charset="0"/>
            </a:endParaRPr>
          </a:p>
          <a:p>
            <a:r>
              <a:rPr lang="en-CA" sz="1100">
                <a:latin typeface="Calibri" panose="020F0502020204030204" pitchFamily="34" charset="0"/>
                <a:ea typeface="Calibri" panose="020F0502020204030204" pitchFamily="34" charset="0"/>
                <a:cs typeface="Calibri" panose="020F0502020204030204" pitchFamily="34" charset="0"/>
              </a:rPr>
              <a:t>We don’t know what the end result will be exactly, and that is still okay. We have ideas – student projects, letters to government officials, chatting with knowledge keepers, the people who need Lake Winnipeg to sustain their communities; and those who have conducted water research on Lake Winnipeg. </a:t>
            </a:r>
          </a:p>
        </p:txBody>
      </p:sp>
      <p:sp>
        <p:nvSpPr>
          <p:cNvPr id="4" name="Slide Number Placeholder 3"/>
          <p:cNvSpPr>
            <a:spLocks noGrp="1"/>
          </p:cNvSpPr>
          <p:nvPr>
            <p:ph type="sldNum" sz="quarter" idx="5"/>
          </p:nvPr>
        </p:nvSpPr>
        <p:spPr/>
        <p:txBody>
          <a:bodyPr/>
          <a:lstStyle/>
          <a:p>
            <a:fld id="{466FE7A0-AFB8-4D51-9F06-2EB6CA338B94}" type="slidenum">
              <a:rPr lang="en-US" smtClean="0"/>
              <a:t>26</a:t>
            </a:fld>
            <a:endParaRPr lang="en-US"/>
          </a:p>
        </p:txBody>
      </p:sp>
    </p:spTree>
    <p:extLst>
      <p:ext uri="{BB962C8B-B14F-4D97-AF65-F5344CB8AC3E}">
        <p14:creationId xmlns:p14="http://schemas.microsoft.com/office/powerpoint/2010/main" val="1425095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6FE7A0-AFB8-4D51-9F06-2EB6CA338B94}" type="slidenum">
              <a:rPr lang="en-US" smtClean="0"/>
              <a:t>27</a:t>
            </a:fld>
            <a:endParaRPr lang="en-US"/>
          </a:p>
        </p:txBody>
      </p:sp>
    </p:spTree>
    <p:extLst>
      <p:ext uri="{BB962C8B-B14F-4D97-AF65-F5344CB8AC3E}">
        <p14:creationId xmlns:p14="http://schemas.microsoft.com/office/powerpoint/2010/main" val="2743700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So how are we teaching them the information they need to understand the conflict that is transpiring within the ecosystem that is Lake Winnipeg? Since our method of instruction has changed, we now have workshops. We use this class time for topics with in Science and Geography, that is still curricular, but shaped more towards what they need to understand about Lake Winnipeg. Hint: It’s all of it. It will get a little tricky with the Physics unit, but we’ll make it work. We have them working on their mapping skills. Last week we learned about political maps, and soon we’ll begin to map the geography of Manitoba that will include the communities that our students come from. We’ve studied ecosystems and made it relatable by thinking about the ecosystems that are in a school, the North End, and our favourite spot – Birds Hill. On Friday last week we looked at populations and studied how quickly house flies can populate; this week we took a look at carrying capacity by studying the </a:t>
            </a:r>
            <a:r>
              <a:rPr lang="en-CA" sz="1100" err="1">
                <a:latin typeface="Calibri" panose="020F0502020204030204" pitchFamily="34" charset="0"/>
                <a:ea typeface="Calibri" panose="020F0502020204030204" pitchFamily="34" charset="0"/>
                <a:cs typeface="Calibri" panose="020F0502020204030204" pitchFamily="34" charset="0"/>
              </a:rPr>
              <a:t>jackpine</a:t>
            </a:r>
            <a:r>
              <a:rPr lang="en-CA" sz="1100">
                <a:latin typeface="Calibri" panose="020F0502020204030204" pitchFamily="34" charset="0"/>
                <a:ea typeface="Calibri" panose="020F0502020204030204" pitchFamily="34" charset="0"/>
                <a:cs typeface="Calibri" panose="020F0502020204030204" pitchFamily="34" charset="0"/>
              </a:rPr>
              <a:t> trees in Northern Manitoba after a forest fire. </a:t>
            </a:r>
          </a:p>
          <a:p>
            <a:endParaRPr lang="en-CA" sz="1100">
              <a:latin typeface="Calibri" panose="020F0502020204030204" pitchFamily="34" charset="0"/>
              <a:ea typeface="Calibri" panose="020F0502020204030204" pitchFamily="34" charset="0"/>
              <a:cs typeface="Calibri" panose="020F0502020204030204" pitchFamily="34" charset="0"/>
            </a:endParaRPr>
          </a:p>
          <a:p>
            <a:r>
              <a:rPr lang="en-CA" sz="1100">
                <a:latin typeface="Calibri" panose="020F0502020204030204" pitchFamily="34" charset="0"/>
                <a:ea typeface="Calibri" panose="020F0502020204030204" pitchFamily="34" charset="0"/>
                <a:cs typeface="Calibri" panose="020F0502020204030204" pitchFamily="34" charset="0"/>
              </a:rPr>
              <a:t>When we study the effects of climate change, human activity, and monocultures in Lake Winnipeg, we want them to understand the communities that surround Lake Winnipeg and how this affects their home communities – many of our students live off a tributary of Lake Winnipeg. We want them to know the populations of fish that live in Lake Winnipeg and how commercial fishing is presently being affected by these issues; and we want them to understand the unique and fragile ecosystem of a Lake that gives to much, yet we ignore the most important thing – taking care of that body of water. </a:t>
            </a:r>
          </a:p>
          <a:p>
            <a:endParaRPr lang="en-CA" sz="1100">
              <a:latin typeface="Calibri" panose="020F0502020204030204" pitchFamily="34" charset="0"/>
              <a:ea typeface="Calibri" panose="020F0502020204030204" pitchFamily="34" charset="0"/>
              <a:cs typeface="Calibri" panose="020F0502020204030204" pitchFamily="34" charset="0"/>
            </a:endParaRPr>
          </a:p>
          <a:p>
            <a:r>
              <a:rPr lang="en-CA" sz="1100">
                <a:latin typeface="Calibri" panose="020F0502020204030204" pitchFamily="34" charset="0"/>
                <a:ea typeface="Calibri" panose="020F0502020204030204" pitchFamily="34" charset="0"/>
                <a:cs typeface="Calibri" panose="020F0502020204030204" pitchFamily="34" charset="0"/>
              </a:rPr>
              <a:t>Even ELA will have a theme with science an geography, so that they are enveloped by the importance of stewardship and sustainability.</a:t>
            </a:r>
          </a:p>
        </p:txBody>
      </p:sp>
      <p:sp>
        <p:nvSpPr>
          <p:cNvPr id="4" name="Slide Number Placeholder 3"/>
          <p:cNvSpPr>
            <a:spLocks noGrp="1"/>
          </p:cNvSpPr>
          <p:nvPr>
            <p:ph type="sldNum" sz="quarter" idx="5"/>
          </p:nvPr>
        </p:nvSpPr>
        <p:spPr/>
        <p:txBody>
          <a:bodyPr/>
          <a:lstStyle/>
          <a:p>
            <a:fld id="{466FE7A0-AFB8-4D51-9F06-2EB6CA338B94}" type="slidenum">
              <a:rPr lang="en-US" smtClean="0"/>
              <a:t>28</a:t>
            </a:fld>
            <a:endParaRPr lang="en-US"/>
          </a:p>
        </p:txBody>
      </p:sp>
    </p:spTree>
    <p:extLst>
      <p:ext uri="{BB962C8B-B14F-4D97-AF65-F5344CB8AC3E}">
        <p14:creationId xmlns:p14="http://schemas.microsoft.com/office/powerpoint/2010/main" val="212828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6FE7A0-AFB8-4D51-9F06-2EB6CA338B94}" type="slidenum">
              <a:rPr lang="en-US" smtClean="0"/>
              <a:t>29</a:t>
            </a:fld>
            <a:endParaRPr lang="en-US"/>
          </a:p>
        </p:txBody>
      </p:sp>
    </p:spTree>
    <p:extLst>
      <p:ext uri="{BB962C8B-B14F-4D97-AF65-F5344CB8AC3E}">
        <p14:creationId xmlns:p14="http://schemas.microsoft.com/office/powerpoint/2010/main" val="371740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understand how we introduce content from the curriculum, we are going to lead an activity that we have completed with our students. It was very successful and one of the most engaging activities to date for us. In your table groups you will be given this document here. We hope that you have paper and something to write with. Feel free to write on the document itself, or jot notes on the back. You will individually answer the three questions you see here. Talk amongst your group everyone and these three questions, as we all see things differently. (Time allotment?) Be prepared to share with everyone and select a representative that will share your findings.</a:t>
            </a:r>
          </a:p>
        </p:txBody>
      </p:sp>
      <p:sp>
        <p:nvSpPr>
          <p:cNvPr id="4" name="Slide Number Placeholder 3"/>
          <p:cNvSpPr>
            <a:spLocks noGrp="1"/>
          </p:cNvSpPr>
          <p:nvPr>
            <p:ph type="sldNum" sz="quarter" idx="5"/>
          </p:nvPr>
        </p:nvSpPr>
        <p:spPr/>
        <p:txBody>
          <a:bodyPr/>
          <a:lstStyle/>
          <a:p>
            <a:fld id="{466FE7A0-AFB8-4D51-9F06-2EB6CA338B94}" type="slidenum">
              <a:rPr lang="en-US" smtClean="0"/>
              <a:t>3</a:t>
            </a:fld>
            <a:endParaRPr lang="en-US"/>
          </a:p>
        </p:txBody>
      </p:sp>
    </p:spTree>
    <p:extLst>
      <p:ext uri="{BB962C8B-B14F-4D97-AF65-F5344CB8AC3E}">
        <p14:creationId xmlns:p14="http://schemas.microsoft.com/office/powerpoint/2010/main" val="160669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 student project from last year. She was inspired by a leaving to learn trip to the Canadian Museum for Human Rights. This was her inquiry question, and through her process she created a mini version of the art by this artist. This year she is learning about Fast Fashion and all of the environmental and consumerism issues that come from it – she is repurposing clothing and will host a fashion show. She is including pieces of her Indigenous culture into the fashion pieces – we recently went to a local fur store and she purchased pieces to be incorporated into what she is making. For example a fur lined hoodie.</a:t>
            </a:r>
          </a:p>
          <a:p>
            <a:endParaRPr lang="en-CA" dirty="0"/>
          </a:p>
          <a:p>
            <a:r>
              <a:rPr lang="en-CA" dirty="0"/>
              <a:t>Some other examples of upcoming projects are: a student’s project on her favourite rapper Tyler the Creator, one student is researching clouds; we have another that is researching Space and will include the Cree perspectives of constellations. Another student is looking at graffiti art and how we can use it to cover up the bad graffiti in community spaces while providing an outlet for creativity.</a:t>
            </a:r>
          </a:p>
        </p:txBody>
      </p:sp>
      <p:sp>
        <p:nvSpPr>
          <p:cNvPr id="4" name="Slide Number Placeholder 3"/>
          <p:cNvSpPr>
            <a:spLocks noGrp="1"/>
          </p:cNvSpPr>
          <p:nvPr>
            <p:ph type="sldNum" sz="quarter" idx="5"/>
          </p:nvPr>
        </p:nvSpPr>
        <p:spPr/>
        <p:txBody>
          <a:bodyPr/>
          <a:lstStyle/>
          <a:p>
            <a:fld id="{466FE7A0-AFB8-4D51-9F06-2EB6CA338B94}" type="slidenum">
              <a:rPr lang="en-US" smtClean="0"/>
              <a:t>30</a:t>
            </a:fld>
            <a:endParaRPr lang="en-US"/>
          </a:p>
        </p:txBody>
      </p:sp>
    </p:spTree>
    <p:extLst>
      <p:ext uri="{BB962C8B-B14F-4D97-AF65-F5344CB8AC3E}">
        <p14:creationId xmlns:p14="http://schemas.microsoft.com/office/powerpoint/2010/main" val="414364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6FE7A0-AFB8-4D51-9F06-2EB6CA338B94}" type="slidenum">
              <a:rPr lang="en-US" smtClean="0"/>
              <a:t>36</a:t>
            </a:fld>
            <a:endParaRPr lang="en-US"/>
          </a:p>
        </p:txBody>
      </p:sp>
    </p:spTree>
    <p:extLst>
      <p:ext uri="{BB962C8B-B14F-4D97-AF65-F5344CB8AC3E}">
        <p14:creationId xmlns:p14="http://schemas.microsoft.com/office/powerpoint/2010/main" val="824152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3EF74-2119-B609-57E4-265709556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27B10-4DEC-48A4-5867-8463F7969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A60D4-ACB2-B65C-39CD-DF9605BFF4F5}"/>
              </a:ext>
            </a:extLst>
          </p:cNvPr>
          <p:cNvSpPr>
            <a:spLocks noGrp="1"/>
          </p:cNvSpPr>
          <p:nvPr>
            <p:ph type="body" idx="1"/>
          </p:nvPr>
        </p:nvSpPr>
        <p:spPr/>
        <p:txBody>
          <a:bodyPr/>
          <a:lstStyle/>
          <a:p>
            <a:r>
              <a:rPr lang="en-US" dirty="0"/>
              <a:t>The document that you studied is the only Indigenous pictorial representation of a treaty in Canada. It was drawn by Chief </a:t>
            </a:r>
            <a:r>
              <a:rPr lang="en-US" dirty="0" err="1"/>
              <a:t>Paskwa</a:t>
            </a:r>
            <a:r>
              <a:rPr lang="en-US" dirty="0"/>
              <a:t>, who drew the entire Treaty 4 process of the treaty negotiations. The original document was intended for Queen Victoria but was sealed away somewhere in the UK. The </a:t>
            </a:r>
            <a:r>
              <a:rPr lang="en-US" dirty="0" err="1"/>
              <a:t>Paskwa</a:t>
            </a:r>
            <a:r>
              <a:rPr lang="en-US" dirty="0"/>
              <a:t> Nation purchased it back in 2007 and loaned it to the Treaty Exhibit at the Royal Saskatchewan Museum. A descendant of Chief </a:t>
            </a:r>
            <a:r>
              <a:rPr lang="en-US" dirty="0" err="1"/>
              <a:t>Paskwa</a:t>
            </a:r>
            <a:r>
              <a:rPr lang="en-US" dirty="0"/>
              <a:t> has been working on the transcribing since and it has not been an easy progress. He mentioned in an article that Elders and Knowledge Keepers had to be involved. Ceremonies had to be held. Pipes Smoked. He shared that it discussed the issues that needed to be addressed and the ones that weren’t being addressed. We’ve used this document and the map of the Treaty of Selkirk to introduce the Grade 10 Geography unit of Natural Resources. Students need to understand that the reason we extract natural resources is because of treaties.</a:t>
            </a:r>
          </a:p>
        </p:txBody>
      </p:sp>
      <p:sp>
        <p:nvSpPr>
          <p:cNvPr id="4" name="Slide Number Placeholder 3">
            <a:extLst>
              <a:ext uri="{FF2B5EF4-FFF2-40B4-BE49-F238E27FC236}">
                <a16:creationId xmlns:a16="http://schemas.microsoft.com/office/drawing/2014/main" id="{9A03BD6B-824F-57D1-3ACC-3AFAA2395624}"/>
              </a:ext>
            </a:extLst>
          </p:cNvPr>
          <p:cNvSpPr>
            <a:spLocks noGrp="1"/>
          </p:cNvSpPr>
          <p:nvPr>
            <p:ph type="sldNum" sz="quarter" idx="5"/>
          </p:nvPr>
        </p:nvSpPr>
        <p:spPr/>
        <p:txBody>
          <a:bodyPr/>
          <a:lstStyle/>
          <a:p>
            <a:fld id="{466FE7A0-AFB8-4D51-9F06-2EB6CA338B94}" type="slidenum">
              <a:rPr lang="en-US" smtClean="0"/>
              <a:t>4</a:t>
            </a:fld>
            <a:endParaRPr lang="en-US"/>
          </a:p>
        </p:txBody>
      </p:sp>
    </p:spTree>
    <p:extLst>
      <p:ext uri="{BB962C8B-B14F-4D97-AF65-F5344CB8AC3E}">
        <p14:creationId xmlns:p14="http://schemas.microsoft.com/office/powerpoint/2010/main" val="20808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6FE7A0-AFB8-4D51-9F06-2EB6CA338B94}" type="slidenum">
              <a:rPr lang="en-US" smtClean="0"/>
              <a:t>5</a:t>
            </a:fld>
            <a:endParaRPr lang="en-US"/>
          </a:p>
        </p:txBody>
      </p:sp>
    </p:spTree>
    <p:extLst>
      <p:ext uri="{BB962C8B-B14F-4D97-AF65-F5344CB8AC3E}">
        <p14:creationId xmlns:p14="http://schemas.microsoft.com/office/powerpoint/2010/main" val="4059085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 A little about where I teach before I get started on the sustainability focus of this presentation.</a:t>
            </a:r>
          </a:p>
        </p:txBody>
      </p:sp>
      <p:sp>
        <p:nvSpPr>
          <p:cNvPr id="4" name="Slide Number Placeholder 3"/>
          <p:cNvSpPr>
            <a:spLocks noGrp="1"/>
          </p:cNvSpPr>
          <p:nvPr>
            <p:ph type="sldNum" sz="quarter" idx="5"/>
          </p:nvPr>
        </p:nvSpPr>
        <p:spPr/>
        <p:txBody>
          <a:bodyPr/>
          <a:lstStyle/>
          <a:p>
            <a:fld id="{466FE7A0-AFB8-4D51-9F06-2EB6CA338B94}" type="slidenum">
              <a:rPr lang="en-US" smtClean="0"/>
              <a:t>6</a:t>
            </a:fld>
            <a:endParaRPr lang="en-US"/>
          </a:p>
        </p:txBody>
      </p:sp>
    </p:spTree>
    <p:extLst>
      <p:ext uri="{BB962C8B-B14F-4D97-AF65-F5344CB8AC3E}">
        <p14:creationId xmlns:p14="http://schemas.microsoft.com/office/powerpoint/2010/main" val="657968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Regular teaching – November told we’re changing</a:t>
            </a:r>
          </a:p>
        </p:txBody>
      </p:sp>
      <p:sp>
        <p:nvSpPr>
          <p:cNvPr id="4" name="Slide Number Placeholder 3"/>
          <p:cNvSpPr>
            <a:spLocks noGrp="1"/>
          </p:cNvSpPr>
          <p:nvPr>
            <p:ph type="sldNum" sz="quarter" idx="5"/>
          </p:nvPr>
        </p:nvSpPr>
        <p:spPr/>
        <p:txBody>
          <a:bodyPr/>
          <a:lstStyle/>
          <a:p>
            <a:fld id="{466FE7A0-AFB8-4D51-9F06-2EB6CA338B94}" type="slidenum">
              <a:rPr lang="en-US" smtClean="0"/>
              <a:t>7</a:t>
            </a:fld>
            <a:endParaRPr lang="en-US"/>
          </a:p>
        </p:txBody>
      </p:sp>
    </p:spTree>
    <p:extLst>
      <p:ext uri="{BB962C8B-B14F-4D97-AF65-F5344CB8AC3E}">
        <p14:creationId xmlns:p14="http://schemas.microsoft.com/office/powerpoint/2010/main" val="1652796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66FE7A0-AFB8-4D51-9F06-2EB6CA338B94}" type="slidenum">
              <a:rPr lang="en-US" smtClean="0"/>
              <a:t>8</a:t>
            </a:fld>
            <a:endParaRPr lang="en-US"/>
          </a:p>
        </p:txBody>
      </p:sp>
    </p:spTree>
    <p:extLst>
      <p:ext uri="{BB962C8B-B14F-4D97-AF65-F5344CB8AC3E}">
        <p14:creationId xmlns:p14="http://schemas.microsoft.com/office/powerpoint/2010/main" val="279751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9977" lvl="1">
              <a:lnSpc>
                <a:spcPts val="6235"/>
              </a:lnSpc>
            </a:pPr>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sym typeface="Montserrat"/>
              </a:rPr>
              <a:t>I am going to share with you my responses for each of those four questions. Who Am I? I am a Teacher, Daughter, Sister, Dog Aunty, Friend, North Ender, an Ally, Education Rebel, Lifelong Learner.  I am Metis, Cree, Anishinaabe, Dakota, Dene. I grew up knowing I am Indigenous, but I didn’t know what that meant. My great grandmother, a Residential School survivor, did not pass down her culture to my grandpa and his siblings. They did learn it every time they went to visit their </a:t>
            </a:r>
            <a:r>
              <a:rPr lang="en-US" sz="1100" err="1">
                <a:solidFill>
                  <a:srgbClr val="000000"/>
                </a:solidFill>
                <a:latin typeface="Calibri" panose="020F0502020204030204" pitchFamily="34" charset="0"/>
                <a:ea typeface="Calibri" panose="020F0502020204030204" pitchFamily="34" charset="0"/>
                <a:cs typeface="Calibri" panose="020F0502020204030204" pitchFamily="34" charset="0"/>
                <a:sym typeface="Montserrat"/>
              </a:rPr>
              <a:t>mooshum</a:t>
            </a:r>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sym typeface="Montserrat"/>
              </a:rPr>
              <a:t> and </a:t>
            </a:r>
            <a:r>
              <a:rPr lang="en-US" sz="1100" err="1">
                <a:solidFill>
                  <a:srgbClr val="000000"/>
                </a:solidFill>
                <a:latin typeface="Calibri" panose="020F0502020204030204" pitchFamily="34" charset="0"/>
                <a:ea typeface="Calibri" panose="020F0502020204030204" pitchFamily="34" charset="0"/>
                <a:cs typeface="Calibri" panose="020F0502020204030204" pitchFamily="34" charset="0"/>
                <a:sym typeface="Montserrat"/>
              </a:rPr>
              <a:t>kookum</a:t>
            </a:r>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sym typeface="Montserrat"/>
              </a:rPr>
              <a:t> (whom you will see in the next slide). They were traditional and lived off the land. His </a:t>
            </a:r>
            <a:r>
              <a:rPr lang="en-US" sz="1100" err="1">
                <a:solidFill>
                  <a:srgbClr val="000000"/>
                </a:solidFill>
                <a:latin typeface="Calibri" panose="020F0502020204030204" pitchFamily="34" charset="0"/>
                <a:ea typeface="Calibri" panose="020F0502020204030204" pitchFamily="34" charset="0"/>
                <a:cs typeface="Calibri" panose="020F0502020204030204" pitchFamily="34" charset="0"/>
                <a:sym typeface="Montserrat"/>
              </a:rPr>
              <a:t>kookum</a:t>
            </a:r>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sym typeface="Montserrat"/>
              </a:rPr>
              <a:t> was a traditional indigenous medicine woman, using the medicines she grew. As a kid my grandpa would tell me stories, stories which I brushed off because I was a typical kid. It wasn’t until recently that I pieced together, the stories were Indigenous teachings. Sometimes you need that time to figure it all out. I am on an incredible journey of discovering who I am.</a:t>
            </a:r>
          </a:p>
          <a:p>
            <a:endParaRPr lang="en-CA" sz="100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66FE7A0-AFB8-4D51-9F06-2EB6CA338B94}" type="slidenum">
              <a:rPr lang="en-US" smtClean="0"/>
              <a:t>9</a:t>
            </a:fld>
            <a:endParaRPr lang="en-US"/>
          </a:p>
        </p:txBody>
      </p:sp>
    </p:spTree>
    <p:extLst>
      <p:ext uri="{BB962C8B-B14F-4D97-AF65-F5344CB8AC3E}">
        <p14:creationId xmlns:p14="http://schemas.microsoft.com/office/powerpoint/2010/main" val="728744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511300" y="0"/>
            <a:ext cx="11901522"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41282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917712" y="5143498"/>
            <a:ext cx="8277099" cy="3402839"/>
          </a:xfrm>
        </p:spPr>
        <p:txBody>
          <a:bodyPr anchor="t">
            <a:normAutofit/>
          </a:bodyPr>
          <a:lstStyle>
            <a:lvl1pPr algn="r">
              <a:defRPr sz="9000"/>
            </a:lvl1pPr>
          </a:lstStyle>
          <a:p>
            <a:r>
              <a:rPr lang="en-US"/>
              <a:t>Click to edit Master title style</a:t>
            </a:r>
          </a:p>
        </p:txBody>
      </p:sp>
      <p:sp>
        <p:nvSpPr>
          <p:cNvPr id="3" name="Subtitle 2"/>
          <p:cNvSpPr>
            <a:spLocks noGrp="1"/>
          </p:cNvSpPr>
          <p:nvPr>
            <p:ph type="subTitle" idx="1"/>
          </p:nvPr>
        </p:nvSpPr>
        <p:spPr>
          <a:xfrm>
            <a:off x="4158411" y="3403180"/>
            <a:ext cx="8036400" cy="1740320"/>
          </a:xfrm>
        </p:spPr>
        <p:txBody>
          <a:bodyPr tIns="0" anchor="b">
            <a:normAutofit/>
          </a:bodyPr>
          <a:lstStyle>
            <a:lvl1pPr marL="0" indent="0" algn="r">
              <a:buNone/>
              <a:defRPr sz="2700" b="0">
                <a:solidFill>
                  <a:schemeClr val="tx1"/>
                </a:solidFill>
              </a:defRPr>
            </a:lvl1pPr>
            <a:lvl2pPr marL="685800" indent="0" algn="ctr">
              <a:buNone/>
              <a:defRPr sz="27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B6F15528-21DE-4FAA-801E-634DDDAF4B2B}" type="slidenum">
              <a:rPr lang="en-US" smtClean="0"/>
              <a:pPr/>
              <a:t>‹#›</a:t>
            </a:fld>
            <a:endParaRPr lang="en-US"/>
          </a:p>
        </p:txBody>
      </p:sp>
      <p:sp>
        <p:nvSpPr>
          <p:cNvPr id="13" name="TextBox 12"/>
          <p:cNvSpPr txBox="1"/>
          <p:nvPr/>
        </p:nvSpPr>
        <p:spPr>
          <a:xfrm>
            <a:off x="3286923" y="4894279"/>
            <a:ext cx="623454" cy="646331"/>
          </a:xfrm>
          <a:prstGeom prst="rect">
            <a:avLst/>
          </a:prstGeom>
          <a:noFill/>
        </p:spPr>
        <p:txBody>
          <a:bodyPr wrap="square" rtlCol="0">
            <a:spAutoFit/>
          </a:bodyPr>
          <a:lstStyle/>
          <a:p>
            <a:pPr algn="r"/>
            <a:r>
              <a:rPr lang="en-US" sz="3600">
                <a:solidFill>
                  <a:schemeClr val="accent6"/>
                </a:solidFill>
                <a:latin typeface="Wingdings 3" panose="05040102010807070707" pitchFamily="18" charset="2"/>
              </a:rPr>
              <a:t>z</a:t>
            </a:r>
            <a:endParaRPr lang="en-US" sz="36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38862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506719" y="0"/>
            <a:ext cx="15558474"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706599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3291354" y="961838"/>
            <a:ext cx="623454" cy="507831"/>
          </a:xfrm>
          <a:prstGeom prst="rect">
            <a:avLst/>
          </a:prstGeom>
          <a:noFill/>
        </p:spPr>
        <p:txBody>
          <a:bodyPr wrap="square" rtlCol="0">
            <a:spAutoFit/>
          </a:bodyPr>
          <a:lstStyle/>
          <a:p>
            <a:pPr algn="r"/>
            <a:r>
              <a:rPr lang="en-US" sz="2700">
                <a:solidFill>
                  <a:schemeClr val="accent6"/>
                </a:solidFill>
                <a:latin typeface="Wingdings 3" panose="05040102010807070707" pitchFamily="18" charset="2"/>
              </a:rPr>
              <a:t>z</a:t>
            </a:r>
            <a:endParaRPr lang="en-US" sz="1500">
              <a:solidFill>
                <a:schemeClr val="accent6"/>
              </a:solidFill>
              <a:latin typeface="MS Shell Dlg 2" panose="020B0604030504040204" pitchFamily="34" charset="0"/>
            </a:endParaRPr>
          </a:p>
        </p:txBody>
      </p:sp>
      <p:sp>
        <p:nvSpPr>
          <p:cNvPr id="2" name="Title 1"/>
          <p:cNvSpPr>
            <a:spLocks noGrp="1"/>
          </p:cNvSpPr>
          <p:nvPr>
            <p:ph type="title"/>
          </p:nvPr>
        </p:nvSpPr>
        <p:spPr>
          <a:xfrm>
            <a:off x="3917713" y="1212085"/>
            <a:ext cx="11931137" cy="1615844"/>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8456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506719" y="0"/>
            <a:ext cx="15558474"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706599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5505712" y="647177"/>
            <a:ext cx="623454" cy="507831"/>
          </a:xfrm>
          <a:prstGeom prst="rect">
            <a:avLst/>
          </a:prstGeom>
          <a:noFill/>
        </p:spPr>
        <p:txBody>
          <a:bodyPr wrap="square" rtlCol="0">
            <a:spAutoFit/>
          </a:bodyPr>
          <a:lstStyle/>
          <a:p>
            <a:pPr algn="r"/>
            <a:r>
              <a:rPr lang="en-US" sz="2700">
                <a:solidFill>
                  <a:schemeClr val="accent6"/>
                </a:solidFill>
                <a:latin typeface="Wingdings 3" panose="05040102010807070707" pitchFamily="18" charset="2"/>
              </a:rPr>
              <a:t>z</a:t>
            </a:r>
            <a:endParaRPr lang="en-US" sz="15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13859071" y="1208727"/>
            <a:ext cx="1989779" cy="78661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913127" y="1455615"/>
            <a:ext cx="9700355" cy="76193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907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506719" y="0"/>
            <a:ext cx="15558474"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06599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extBox 6"/>
          <p:cNvSpPr txBox="1"/>
          <p:nvPr/>
        </p:nvSpPr>
        <p:spPr>
          <a:xfrm>
            <a:off x="3292414" y="961838"/>
            <a:ext cx="623454" cy="507831"/>
          </a:xfrm>
          <a:prstGeom prst="rect">
            <a:avLst/>
          </a:prstGeom>
          <a:noFill/>
        </p:spPr>
        <p:txBody>
          <a:bodyPr wrap="square" rtlCol="0">
            <a:spAutoFit/>
          </a:bodyPr>
          <a:lstStyle/>
          <a:p>
            <a:pPr algn="r"/>
            <a:r>
              <a:rPr lang="en-US" sz="2700">
                <a:solidFill>
                  <a:schemeClr val="accent6"/>
                </a:solidFill>
                <a:latin typeface="Wingdings 3" panose="05040102010807070707" pitchFamily="18" charset="2"/>
              </a:rPr>
              <a:t>z</a:t>
            </a:r>
            <a:endParaRPr lang="en-US" sz="15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361169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506719" y="0"/>
            <a:ext cx="15558474"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706599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3287765" y="4443880"/>
            <a:ext cx="623454" cy="507831"/>
          </a:xfrm>
          <a:prstGeom prst="rect">
            <a:avLst/>
          </a:prstGeom>
          <a:noFill/>
        </p:spPr>
        <p:txBody>
          <a:bodyPr wrap="square" rtlCol="0">
            <a:spAutoFit/>
          </a:bodyPr>
          <a:lstStyle/>
          <a:p>
            <a:pPr algn="r"/>
            <a:r>
              <a:rPr lang="en-US" sz="2700">
                <a:solidFill>
                  <a:schemeClr val="accent6"/>
                </a:solidFill>
                <a:latin typeface="Wingdings 3" panose="05040102010807070707" pitchFamily="18" charset="2"/>
              </a:rPr>
              <a:t>z</a:t>
            </a:r>
            <a:endParaRPr lang="en-US" sz="1500">
              <a:solidFill>
                <a:schemeClr val="accent6"/>
              </a:solidFill>
              <a:latin typeface="MS Shell Dlg 2" panose="020B0604030504040204" pitchFamily="34" charset="0"/>
            </a:endParaRPr>
          </a:p>
        </p:txBody>
      </p:sp>
      <p:sp>
        <p:nvSpPr>
          <p:cNvPr id="2" name="Title 1"/>
          <p:cNvSpPr>
            <a:spLocks noGrp="1"/>
          </p:cNvSpPr>
          <p:nvPr>
            <p:ph type="title"/>
          </p:nvPr>
        </p:nvSpPr>
        <p:spPr>
          <a:xfrm>
            <a:off x="3914810" y="4720881"/>
            <a:ext cx="11934840" cy="2137119"/>
          </a:xfrm>
        </p:spPr>
        <p:txBody>
          <a:bodyPr anchor="t">
            <a:normAutofit/>
          </a:bodyPr>
          <a:lstStyle>
            <a:lvl1pPr algn="r">
              <a:defRPr sz="4800"/>
            </a:lvl1pPr>
          </a:lstStyle>
          <a:p>
            <a:r>
              <a:rPr lang="en-US"/>
              <a:t>Click to edit Master title style</a:t>
            </a:r>
          </a:p>
        </p:txBody>
      </p:sp>
      <p:sp>
        <p:nvSpPr>
          <p:cNvPr id="3" name="Text Placeholder 2"/>
          <p:cNvSpPr>
            <a:spLocks noGrp="1"/>
          </p:cNvSpPr>
          <p:nvPr>
            <p:ph type="body" idx="1"/>
          </p:nvPr>
        </p:nvSpPr>
        <p:spPr>
          <a:xfrm>
            <a:off x="4160953" y="3403179"/>
            <a:ext cx="11687897" cy="1317702"/>
          </a:xfrm>
        </p:spPr>
        <p:txBody>
          <a:bodyPr tIns="0" anchor="b">
            <a:normAutofit/>
          </a:bodyPr>
          <a:lstStyle>
            <a:lvl1pPr marL="0" indent="0" algn="r">
              <a:buNone/>
              <a:defRPr sz="2700">
                <a:solidFill>
                  <a:schemeClr val="tx1"/>
                </a:solidFill>
              </a:defRPr>
            </a:lvl1pPr>
            <a:lvl2pPr marL="685800" indent="0">
              <a:buNone/>
              <a:defRPr sz="27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466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506719" y="0"/>
            <a:ext cx="15558474"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706599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914810" y="1208726"/>
            <a:ext cx="11926476" cy="1622558"/>
          </a:xfrm>
        </p:spPr>
        <p:txBody>
          <a:bodyPr/>
          <a:lstStyle/>
          <a:p>
            <a:r>
              <a:rPr lang="en-US"/>
              <a:t>Click to edit Master title style</a:t>
            </a:r>
          </a:p>
        </p:txBody>
      </p:sp>
      <p:sp>
        <p:nvSpPr>
          <p:cNvPr id="3" name="Content Placeholder 2"/>
          <p:cNvSpPr>
            <a:spLocks noGrp="1"/>
          </p:cNvSpPr>
          <p:nvPr>
            <p:ph sz="half" idx="1"/>
          </p:nvPr>
        </p:nvSpPr>
        <p:spPr>
          <a:xfrm>
            <a:off x="3908061" y="3078174"/>
            <a:ext cx="5837940" cy="5996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999954" y="3078172"/>
            <a:ext cx="5841333" cy="5996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0" name="TextBox 9"/>
          <p:cNvSpPr txBox="1"/>
          <p:nvPr/>
        </p:nvSpPr>
        <p:spPr>
          <a:xfrm>
            <a:off x="3294258" y="961835"/>
            <a:ext cx="623454" cy="507831"/>
          </a:xfrm>
          <a:prstGeom prst="rect">
            <a:avLst/>
          </a:prstGeom>
          <a:noFill/>
        </p:spPr>
        <p:txBody>
          <a:bodyPr wrap="square" rtlCol="0">
            <a:spAutoFit/>
          </a:bodyPr>
          <a:lstStyle/>
          <a:p>
            <a:pPr algn="r"/>
            <a:r>
              <a:rPr lang="en-US" sz="2700">
                <a:solidFill>
                  <a:schemeClr val="accent6"/>
                </a:solidFill>
                <a:latin typeface="Wingdings 3" panose="05040102010807070707" pitchFamily="18" charset="2"/>
              </a:rPr>
              <a:t>z</a:t>
            </a:r>
            <a:endParaRPr lang="en-US" sz="15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15649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506719" y="0"/>
            <a:ext cx="15558474"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706599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3290475" y="954637"/>
            <a:ext cx="623454" cy="507831"/>
          </a:xfrm>
          <a:prstGeom prst="rect">
            <a:avLst/>
          </a:prstGeom>
          <a:noFill/>
        </p:spPr>
        <p:txBody>
          <a:bodyPr wrap="square" rtlCol="0">
            <a:spAutoFit/>
          </a:bodyPr>
          <a:lstStyle/>
          <a:p>
            <a:pPr algn="r"/>
            <a:r>
              <a:rPr lang="en-US" sz="2700">
                <a:solidFill>
                  <a:schemeClr val="accent6"/>
                </a:solidFill>
                <a:latin typeface="Wingdings 3" panose="05040102010807070707" pitchFamily="18" charset="2"/>
              </a:rPr>
              <a:t>z</a:t>
            </a:r>
            <a:endParaRPr lang="en-US" sz="1500">
              <a:solidFill>
                <a:schemeClr val="accent6"/>
              </a:solidFill>
              <a:latin typeface="MS Shell Dlg 2" panose="020B0604030504040204" pitchFamily="34" charset="0"/>
            </a:endParaRPr>
          </a:p>
        </p:txBody>
      </p:sp>
      <p:sp>
        <p:nvSpPr>
          <p:cNvPr id="2" name="Title 1"/>
          <p:cNvSpPr>
            <a:spLocks noGrp="1"/>
          </p:cNvSpPr>
          <p:nvPr>
            <p:ph type="title"/>
          </p:nvPr>
        </p:nvSpPr>
        <p:spPr>
          <a:xfrm>
            <a:off x="3914810" y="1208727"/>
            <a:ext cx="11934840" cy="1617522"/>
          </a:xfrm>
        </p:spPr>
        <p:txBody>
          <a:bodyPr/>
          <a:lstStyle/>
          <a:p>
            <a:r>
              <a:rPr lang="en-US"/>
              <a:t>Click to edit Master title style</a:t>
            </a:r>
          </a:p>
        </p:txBody>
      </p:sp>
      <p:sp>
        <p:nvSpPr>
          <p:cNvPr id="3" name="Text Placeholder 2"/>
          <p:cNvSpPr>
            <a:spLocks noGrp="1"/>
          </p:cNvSpPr>
          <p:nvPr>
            <p:ph type="body" idx="1"/>
          </p:nvPr>
        </p:nvSpPr>
        <p:spPr>
          <a:xfrm>
            <a:off x="3913928" y="3078173"/>
            <a:ext cx="5844701" cy="1070727"/>
          </a:xfrm>
        </p:spPr>
        <p:txBody>
          <a:bodyPr anchor="b">
            <a:noAutofit/>
          </a:bodyPr>
          <a:lstStyle>
            <a:lvl1pPr marL="0" indent="0" algn="l">
              <a:lnSpc>
                <a:spcPct val="100000"/>
              </a:lnSpc>
              <a:buNone/>
              <a:defRPr sz="3300" b="0" cap="none" baseline="0">
                <a:solidFill>
                  <a:schemeClr val="accent6"/>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3913928" y="4276997"/>
            <a:ext cx="5840435" cy="4607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999951" y="3078173"/>
            <a:ext cx="5849697" cy="1070727"/>
          </a:xfrm>
        </p:spPr>
        <p:txBody>
          <a:bodyPr anchor="b">
            <a:noAutofit/>
          </a:bodyPr>
          <a:lstStyle>
            <a:lvl1pPr marL="0" indent="0" algn="l">
              <a:lnSpc>
                <a:spcPct val="100000"/>
              </a:lnSpc>
              <a:buNone/>
              <a:defRPr sz="3300" b="0" cap="none" baseline="0">
                <a:solidFill>
                  <a:schemeClr val="accent6"/>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999953" y="4276997"/>
            <a:ext cx="5849697" cy="4607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26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506719" y="0"/>
            <a:ext cx="15558474"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706599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8" name="TextBox 7"/>
          <p:cNvSpPr txBox="1"/>
          <p:nvPr/>
        </p:nvSpPr>
        <p:spPr>
          <a:xfrm>
            <a:off x="3294258" y="961840"/>
            <a:ext cx="623454" cy="507831"/>
          </a:xfrm>
          <a:prstGeom prst="rect">
            <a:avLst/>
          </a:prstGeom>
          <a:noFill/>
        </p:spPr>
        <p:txBody>
          <a:bodyPr wrap="square" rtlCol="0">
            <a:spAutoFit/>
          </a:bodyPr>
          <a:lstStyle/>
          <a:p>
            <a:pPr algn="r"/>
            <a:r>
              <a:rPr lang="en-US" sz="2700">
                <a:solidFill>
                  <a:schemeClr val="accent6"/>
                </a:solidFill>
                <a:latin typeface="Wingdings 3" panose="05040102010807070707" pitchFamily="18" charset="2"/>
              </a:rPr>
              <a:t>z</a:t>
            </a:r>
            <a:endParaRPr lang="en-US" sz="15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492619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506719" y="0"/>
            <a:ext cx="15558474"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706599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D8BD707-D9CF-40AE-B4C6-C98DA3205C09}" type="datetimeFigureOut">
              <a:rPr lang="en-US" smtClean="0"/>
              <a:pPr/>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1672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506719" y="0"/>
            <a:ext cx="15558474"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706599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2331231" y="1691326"/>
            <a:ext cx="623454" cy="507831"/>
          </a:xfrm>
          <a:prstGeom prst="rect">
            <a:avLst/>
          </a:prstGeom>
          <a:noFill/>
        </p:spPr>
        <p:txBody>
          <a:bodyPr wrap="square" rtlCol="0">
            <a:spAutoFit/>
          </a:bodyPr>
          <a:lstStyle/>
          <a:p>
            <a:pPr algn="r"/>
            <a:r>
              <a:rPr lang="en-US" sz="2700">
                <a:solidFill>
                  <a:schemeClr val="accent6"/>
                </a:solidFill>
                <a:latin typeface="Wingdings 3" panose="05040102010807070707" pitchFamily="18" charset="2"/>
              </a:rPr>
              <a:t>z</a:t>
            </a:r>
            <a:endParaRPr lang="en-US" sz="1500">
              <a:solidFill>
                <a:schemeClr val="accent6"/>
              </a:solidFill>
              <a:latin typeface="MS Shell Dlg 2" panose="020B0604030504040204" pitchFamily="34" charset="0"/>
            </a:endParaRPr>
          </a:p>
        </p:txBody>
      </p:sp>
      <p:sp>
        <p:nvSpPr>
          <p:cNvPr id="2" name="Title 1"/>
          <p:cNvSpPr>
            <a:spLocks noGrp="1"/>
          </p:cNvSpPr>
          <p:nvPr>
            <p:ph type="title"/>
          </p:nvPr>
        </p:nvSpPr>
        <p:spPr>
          <a:xfrm>
            <a:off x="2955485" y="1923677"/>
            <a:ext cx="3996542" cy="2854862"/>
          </a:xfrm>
        </p:spPr>
        <p:txBody>
          <a:bodyPr anchor="b">
            <a:normAutofit/>
          </a:bodyPr>
          <a:lstStyle>
            <a:lvl1pPr algn="l">
              <a:defRPr sz="3600"/>
            </a:lvl1pPr>
          </a:lstStyle>
          <a:p>
            <a:r>
              <a:rPr lang="en-US"/>
              <a:t>Click to edit Master title style</a:t>
            </a:r>
          </a:p>
        </p:txBody>
      </p:sp>
      <p:sp>
        <p:nvSpPr>
          <p:cNvPr id="3" name="Content Placeholder 2"/>
          <p:cNvSpPr>
            <a:spLocks noGrp="1"/>
          </p:cNvSpPr>
          <p:nvPr>
            <p:ph idx="1"/>
          </p:nvPr>
        </p:nvSpPr>
        <p:spPr>
          <a:xfrm>
            <a:off x="7680231" y="1208727"/>
            <a:ext cx="8169417" cy="7866189"/>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955484" y="4779232"/>
            <a:ext cx="3996542" cy="3579596"/>
          </a:xfrm>
        </p:spPr>
        <p:txBody>
          <a:bodyPr/>
          <a:lstStyle>
            <a:lvl1pPr marL="0" indent="0" algn="l">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957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506719" y="0"/>
            <a:ext cx="15558474"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706599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0120593" y="4844"/>
            <a:ext cx="6944601" cy="10287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42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10" name="TextBox 9"/>
          <p:cNvSpPr txBox="1"/>
          <p:nvPr/>
        </p:nvSpPr>
        <p:spPr>
          <a:xfrm>
            <a:off x="2332029" y="1691326"/>
            <a:ext cx="623454" cy="507831"/>
          </a:xfrm>
          <a:prstGeom prst="rect">
            <a:avLst/>
          </a:prstGeom>
          <a:noFill/>
        </p:spPr>
        <p:txBody>
          <a:bodyPr wrap="square" rtlCol="0">
            <a:spAutoFit/>
          </a:bodyPr>
          <a:lstStyle/>
          <a:p>
            <a:pPr algn="r"/>
            <a:r>
              <a:rPr lang="en-US" sz="2700">
                <a:solidFill>
                  <a:schemeClr val="accent6"/>
                </a:solidFill>
                <a:latin typeface="Wingdings 3" panose="05040102010807070707" pitchFamily="18" charset="2"/>
              </a:rPr>
              <a:t>z</a:t>
            </a:r>
            <a:endParaRPr lang="en-US" sz="1500">
              <a:solidFill>
                <a:schemeClr val="accent6"/>
              </a:solidFill>
              <a:latin typeface="MS Shell Dlg 2" panose="020B0604030504040204" pitchFamily="34" charset="0"/>
            </a:endParaRPr>
          </a:p>
        </p:txBody>
      </p:sp>
      <p:sp>
        <p:nvSpPr>
          <p:cNvPr id="2" name="Title 1"/>
          <p:cNvSpPr>
            <a:spLocks noGrp="1"/>
          </p:cNvSpPr>
          <p:nvPr>
            <p:ph type="title"/>
          </p:nvPr>
        </p:nvSpPr>
        <p:spPr>
          <a:xfrm>
            <a:off x="2956861" y="1923679"/>
            <a:ext cx="5956479" cy="2850710"/>
          </a:xfrm>
        </p:spPr>
        <p:txBody>
          <a:bodyPr anchor="b">
            <a:normAutofit/>
          </a:bodyPr>
          <a:lstStyle>
            <a:lvl1pPr algn="l">
              <a:defRPr sz="4800"/>
            </a:lvl1pPr>
          </a:lstStyle>
          <a:p>
            <a:r>
              <a:rPr lang="en-US"/>
              <a:t>Click to edit Master title style</a:t>
            </a:r>
          </a:p>
        </p:txBody>
      </p:sp>
      <p:sp>
        <p:nvSpPr>
          <p:cNvPr id="4" name="Text Placeholder 3"/>
          <p:cNvSpPr>
            <a:spLocks noGrp="1"/>
          </p:cNvSpPr>
          <p:nvPr>
            <p:ph type="body" sz="half" idx="2"/>
          </p:nvPr>
        </p:nvSpPr>
        <p:spPr>
          <a:xfrm>
            <a:off x="2955483" y="4774392"/>
            <a:ext cx="5957811" cy="3579591"/>
          </a:xfrm>
        </p:spPr>
        <p:txBody>
          <a:bodyPr>
            <a:normAutofit/>
          </a:bodyPr>
          <a:lstStyle>
            <a:lvl1pPr marL="0" indent="0" algn="l">
              <a:buNone/>
              <a:defRPr sz="30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691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7692" y="3157803"/>
            <a:ext cx="14040308" cy="7129197"/>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18284801" cy="10287000"/>
          </a:xfrm>
          <a:prstGeom prst="rect">
            <a:avLst/>
          </a:prstGeom>
        </p:spPr>
      </p:pic>
      <p:sp>
        <p:nvSpPr>
          <p:cNvPr id="8" name="Rectangle 7"/>
          <p:cNvSpPr/>
          <p:nvPr/>
        </p:nvSpPr>
        <p:spPr>
          <a:xfrm>
            <a:off x="0" y="0"/>
            <a:ext cx="1446261"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917713" y="1212085"/>
            <a:ext cx="11937497" cy="1615844"/>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160399" y="3078174"/>
            <a:ext cx="11694810" cy="59967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215097" y="7905906"/>
            <a:ext cx="3994094" cy="274320"/>
          </a:xfrm>
          <a:prstGeom prst="rect">
            <a:avLst/>
          </a:prstGeom>
        </p:spPr>
        <p:txBody>
          <a:bodyPr vert="horz" lIns="91440" tIns="18288" rIns="91440" bIns="45720" rtlCol="0" anchor="t"/>
          <a:lstStyle>
            <a:lvl1pPr algn="r">
              <a:defRPr sz="1200">
                <a:solidFill>
                  <a:schemeClr val="tx1">
                    <a:tint val="75000"/>
                  </a:schemeClr>
                </a:solidFill>
                <a:latin typeface="+mn-lt"/>
              </a:defRPr>
            </a:lvl1pPr>
          </a:lstStyle>
          <a:p>
            <a:fld id="{1D8BD707-D9CF-40AE-B4C6-C98DA3205C09}" type="datetimeFigureOut">
              <a:rPr lang="en-US" smtClean="0"/>
              <a:pPr/>
              <a:t>5/5/2025</a:t>
            </a:fld>
            <a:endParaRPr lang="en-US"/>
          </a:p>
        </p:txBody>
      </p:sp>
      <p:sp>
        <p:nvSpPr>
          <p:cNvPr id="5" name="Footer Placeholder 4"/>
          <p:cNvSpPr>
            <a:spLocks noGrp="1"/>
          </p:cNvSpPr>
          <p:nvPr>
            <p:ph type="ftr" sz="quarter" idx="3"/>
          </p:nvPr>
        </p:nvSpPr>
        <p:spPr>
          <a:xfrm rot="5400000">
            <a:off x="-3355695" y="5491716"/>
            <a:ext cx="8828028" cy="268764"/>
          </a:xfrm>
          <a:prstGeom prst="rect">
            <a:avLst/>
          </a:prstGeom>
        </p:spPr>
        <p:txBody>
          <a:bodyPr vert="horz" lIns="91440" tIns="45720" rIns="91440" bIns="18288" rtlCol="0" anchor="b"/>
          <a:lstStyle>
            <a:lvl1pPr algn="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7611" y="246889"/>
            <a:ext cx="955091" cy="484277"/>
          </a:xfrm>
          <a:prstGeom prst="rect">
            <a:avLst/>
          </a:prstGeom>
        </p:spPr>
        <p:txBody>
          <a:bodyPr vert="horz" lIns="91440" tIns="45720" rIns="45720" bIns="45720" rtlCol="0" anchor="ctr"/>
          <a:lstStyle>
            <a:lvl1pPr algn="r">
              <a:defRPr sz="2700">
                <a:solidFill>
                  <a:schemeClr val="tx1">
                    <a:tint val="75000"/>
                  </a:schemeClr>
                </a:solidFill>
              </a:defRPr>
            </a:lvl1pPr>
          </a:lstStyle>
          <a:p>
            <a:fld id="{B6F15528-21DE-4FAA-801E-634DDDAF4B2B}" type="slidenum">
              <a:rPr lang="en-US" smtClean="0"/>
              <a:pPr/>
              <a:t>‹#›</a:t>
            </a:fld>
            <a:endParaRPr lang="en-US"/>
          </a:p>
        </p:txBody>
      </p:sp>
      <p:sp>
        <p:nvSpPr>
          <p:cNvPr id="57" name="Rectangle 56"/>
          <p:cNvSpPr/>
          <p:nvPr/>
        </p:nvSpPr>
        <p:spPr>
          <a:xfrm>
            <a:off x="1443064" y="0"/>
            <a:ext cx="68579"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2673111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1371600" rtl="0" eaLnBrk="1" latinLnBrk="0" hangingPunct="1">
        <a:lnSpc>
          <a:spcPct val="90000"/>
        </a:lnSpc>
        <a:spcBef>
          <a:spcPct val="0"/>
        </a:spcBef>
        <a:buNone/>
        <a:defRPr sz="5100" b="0" i="0" kern="1200" cap="none">
          <a:solidFill>
            <a:schemeClr val="tx1"/>
          </a:solidFill>
          <a:effectLst/>
          <a:latin typeface="+mj-lt"/>
          <a:ea typeface="+mj-ea"/>
          <a:cs typeface="+mj-cs"/>
        </a:defRPr>
      </a:lvl1pPr>
    </p:titleStyle>
    <p:bodyStyle>
      <a:lvl1pPr marL="516732" indent="-516732" algn="l" defTabSz="1371600" rtl="0" eaLnBrk="1" latinLnBrk="0" hangingPunct="1">
        <a:lnSpc>
          <a:spcPct val="120000"/>
        </a:lnSpc>
        <a:spcBef>
          <a:spcPts val="1500"/>
        </a:spcBef>
        <a:spcAft>
          <a:spcPts val="900"/>
        </a:spcAft>
        <a:buClr>
          <a:schemeClr val="accent6"/>
        </a:buClr>
        <a:buSzPct val="90000"/>
        <a:buFont typeface="Wingdings" panose="05000000000000000000" pitchFamily="2" charset="2"/>
        <a:buChar char="§"/>
        <a:defRPr sz="3000" kern="1200">
          <a:solidFill>
            <a:schemeClr val="tx1"/>
          </a:solidFill>
          <a:effectLst/>
          <a:latin typeface="+mn-lt"/>
          <a:ea typeface="+mn-ea"/>
          <a:cs typeface="+mn-cs"/>
        </a:defRPr>
      </a:lvl1pPr>
      <a:lvl2pPr marL="1193007" indent="-507207" algn="l" defTabSz="1371600" rtl="0" eaLnBrk="1" latinLnBrk="0" hangingPunct="1">
        <a:lnSpc>
          <a:spcPct val="120000"/>
        </a:lnSpc>
        <a:spcBef>
          <a:spcPts val="750"/>
        </a:spcBef>
        <a:spcAft>
          <a:spcPts val="900"/>
        </a:spcAft>
        <a:buClr>
          <a:schemeClr val="accent6"/>
        </a:buClr>
        <a:buSzPct val="90000"/>
        <a:buFont typeface="Wingdings" panose="05000000000000000000" pitchFamily="2" charset="2"/>
        <a:buChar char="§"/>
        <a:defRPr sz="2700" kern="1200">
          <a:solidFill>
            <a:schemeClr val="tx1"/>
          </a:solidFill>
          <a:effectLst/>
          <a:latin typeface="+mn-lt"/>
          <a:ea typeface="+mn-ea"/>
          <a:cs typeface="+mn-cs"/>
        </a:defRPr>
      </a:lvl2pPr>
      <a:lvl3pPr marL="1888332" indent="-516732" algn="l" defTabSz="1371600" rtl="0" eaLnBrk="1" latinLnBrk="0" hangingPunct="1">
        <a:lnSpc>
          <a:spcPct val="120000"/>
        </a:lnSpc>
        <a:spcBef>
          <a:spcPts val="750"/>
        </a:spcBef>
        <a:spcAft>
          <a:spcPts val="900"/>
        </a:spcAft>
        <a:buClr>
          <a:schemeClr val="accent6"/>
        </a:buClr>
        <a:buSzPct val="90000"/>
        <a:buFont typeface="Wingdings" panose="05000000000000000000" pitchFamily="2" charset="2"/>
        <a:buChar char="§"/>
        <a:defRPr sz="2400" kern="1200">
          <a:solidFill>
            <a:schemeClr val="tx1"/>
          </a:solidFill>
          <a:effectLst/>
          <a:latin typeface="+mn-lt"/>
          <a:ea typeface="+mn-ea"/>
          <a:cs typeface="+mn-cs"/>
        </a:defRPr>
      </a:lvl3pPr>
      <a:lvl4pPr marL="2564607" indent="-507207" algn="l" defTabSz="1371600" rtl="0" eaLnBrk="1" latinLnBrk="0" hangingPunct="1">
        <a:lnSpc>
          <a:spcPct val="120000"/>
        </a:lnSpc>
        <a:spcBef>
          <a:spcPts val="750"/>
        </a:spcBef>
        <a:spcAft>
          <a:spcPts val="900"/>
        </a:spcAft>
        <a:buClr>
          <a:schemeClr val="accent6"/>
        </a:buClr>
        <a:buSzPct val="90000"/>
        <a:buFont typeface="Wingdings" panose="05000000000000000000" pitchFamily="2" charset="2"/>
        <a:buChar char="§"/>
        <a:defRPr sz="2100" kern="1200">
          <a:solidFill>
            <a:schemeClr val="tx1"/>
          </a:solidFill>
          <a:effectLst/>
          <a:latin typeface="+mn-lt"/>
          <a:ea typeface="+mn-ea"/>
          <a:cs typeface="+mn-cs"/>
        </a:defRPr>
      </a:lvl4pPr>
      <a:lvl5pPr marL="3259932" indent="-516732" algn="l" defTabSz="1371600" rtl="0" eaLnBrk="1" latinLnBrk="0" hangingPunct="1">
        <a:lnSpc>
          <a:spcPct val="120000"/>
        </a:lnSpc>
        <a:spcBef>
          <a:spcPts val="750"/>
        </a:spcBef>
        <a:spcAft>
          <a:spcPts val="9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5pPr>
      <a:lvl6pPr marL="3963924" indent="-507492" algn="l" defTabSz="1371600" rtl="0" eaLnBrk="1" latinLnBrk="0" hangingPunct="1">
        <a:lnSpc>
          <a:spcPct val="120000"/>
        </a:lnSpc>
        <a:spcBef>
          <a:spcPts val="750"/>
        </a:spcBef>
        <a:spcAft>
          <a:spcPts val="900"/>
        </a:spcAft>
        <a:buClr>
          <a:schemeClr val="accent6"/>
        </a:buClr>
        <a:buSzPct val="90000"/>
        <a:buFont typeface="Wingdings" panose="05000000000000000000" pitchFamily="2" charset="2"/>
        <a:buChar char="§"/>
        <a:defRPr sz="1800" kern="1200" baseline="0">
          <a:solidFill>
            <a:schemeClr val="tx1"/>
          </a:solidFill>
          <a:effectLst/>
          <a:latin typeface="+mn-lt"/>
          <a:ea typeface="+mn-ea"/>
          <a:cs typeface="+mn-cs"/>
        </a:defRPr>
      </a:lvl6pPr>
      <a:lvl7pPr marL="4663440" indent="-507492" algn="l" defTabSz="1371600" rtl="0" eaLnBrk="1" latinLnBrk="0" hangingPunct="1">
        <a:lnSpc>
          <a:spcPct val="120000"/>
        </a:lnSpc>
        <a:spcBef>
          <a:spcPts val="750"/>
        </a:spcBef>
        <a:spcAft>
          <a:spcPts val="900"/>
        </a:spcAft>
        <a:buClr>
          <a:schemeClr val="accent6"/>
        </a:buClr>
        <a:buSzPct val="90000"/>
        <a:buFont typeface="Wingdings" panose="05000000000000000000" pitchFamily="2" charset="2"/>
        <a:buChar char="§"/>
        <a:defRPr sz="1800" kern="1200" baseline="0">
          <a:solidFill>
            <a:schemeClr val="tx1"/>
          </a:solidFill>
          <a:effectLst/>
          <a:latin typeface="+mn-lt"/>
          <a:ea typeface="+mn-ea"/>
          <a:cs typeface="+mn-cs"/>
        </a:defRPr>
      </a:lvl7pPr>
      <a:lvl8pPr marL="5362956" indent="-507492" algn="l" defTabSz="1371600" rtl="0" eaLnBrk="1" latinLnBrk="0" hangingPunct="1">
        <a:lnSpc>
          <a:spcPct val="120000"/>
        </a:lnSpc>
        <a:spcBef>
          <a:spcPts val="750"/>
        </a:spcBef>
        <a:spcAft>
          <a:spcPts val="900"/>
        </a:spcAft>
        <a:buClr>
          <a:schemeClr val="accent6"/>
        </a:buClr>
        <a:buSzPct val="90000"/>
        <a:buFont typeface="Wingdings" panose="05000000000000000000" pitchFamily="2" charset="2"/>
        <a:buChar char="§"/>
        <a:defRPr sz="1800" kern="1200" baseline="0">
          <a:solidFill>
            <a:schemeClr val="tx1"/>
          </a:solidFill>
          <a:effectLst/>
          <a:latin typeface="+mn-lt"/>
          <a:ea typeface="+mn-ea"/>
          <a:cs typeface="+mn-cs"/>
        </a:defRPr>
      </a:lvl8pPr>
      <a:lvl9pPr marL="6062472" indent="-507492" algn="l" defTabSz="1371600" rtl="0" eaLnBrk="1" latinLnBrk="0" hangingPunct="1">
        <a:lnSpc>
          <a:spcPct val="120000"/>
        </a:lnSpc>
        <a:spcBef>
          <a:spcPts val="750"/>
        </a:spcBef>
        <a:spcAft>
          <a:spcPts val="900"/>
        </a:spcAft>
        <a:buClr>
          <a:schemeClr val="accent6"/>
        </a:buClr>
        <a:buSzPct val="90000"/>
        <a:buFont typeface="Wingdings" panose="05000000000000000000" pitchFamily="2" charset="2"/>
        <a:buChar char="§"/>
        <a:defRPr sz="1800" kern="1200" baseline="0">
          <a:solidFill>
            <a:schemeClr val="tx1"/>
          </a:solidFill>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4247691" y="3157803"/>
            <a:ext cx="14040307" cy="7129197"/>
          </a:xfrm>
          <a:prstGeom prst="rect">
            <a:avLst/>
          </a:prstGeom>
        </p:spPr>
      </p:pic>
      <p:pic>
        <p:nvPicPr>
          <p:cNvPr id="30" name="Picture 29">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8284800" cy="10287000"/>
          </a:xfrm>
          <a:prstGeom prst="rect">
            <a:avLst/>
          </a:prstGeom>
        </p:spPr>
      </p:pic>
      <p:sp>
        <p:nvSpPr>
          <p:cNvPr id="32" name="Rectangle 31">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6261"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4" name="Rectangle 33">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3063" y="0"/>
            <a:ext cx="6857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6" name="Rectangle 35">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6718" y="0"/>
            <a:ext cx="15558474"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8" name="Rectangle 37">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6599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0" name="TextBox 39">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2414" y="961837"/>
            <a:ext cx="623454" cy="553998"/>
          </a:xfrm>
          <a:prstGeom prst="rect">
            <a:avLst/>
          </a:prstGeom>
          <a:noFill/>
        </p:spPr>
        <p:txBody>
          <a:bodyPr wrap="square" rtlCol="0">
            <a:spAutoFit/>
          </a:bodyPr>
          <a:lstStyle/>
          <a:p>
            <a:pPr algn="r">
              <a:spcAft>
                <a:spcPts val="600"/>
              </a:spcAft>
            </a:pP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useBgFill="1">
        <p:nvSpPr>
          <p:cNvPr id="42" name="Rectangle 41">
            <a:extLst>
              <a:ext uri="{FF2B5EF4-FFF2-40B4-BE49-F238E27FC236}">
                <a16:creationId xmlns:a16="http://schemas.microsoft.com/office/drawing/2014/main" id="{A97B08B2-0DA5-4B7F-A47D-5C15ECFB0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4800" cy="102829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People walking on a beach&#10;&#10;Description automatically generated">
            <a:extLst>
              <a:ext uri="{FF2B5EF4-FFF2-40B4-BE49-F238E27FC236}">
                <a16:creationId xmlns:a16="http://schemas.microsoft.com/office/drawing/2014/main" id="{CD5DFD0E-EA3A-8F1D-2C5A-20964FB0D25F}"/>
              </a:ext>
            </a:extLst>
          </p:cNvPr>
          <p:cNvPicPr>
            <a:picLocks noChangeAspect="1"/>
          </p:cNvPicPr>
          <p:nvPr/>
        </p:nvPicPr>
        <p:blipFill>
          <a:blip r:embed="rId6" cstate="print">
            <a:extLst>
              <a:ext uri="{28A0092B-C50C-407E-A947-70E740481C1C}">
                <a14:useLocalDpi xmlns:a14="http://schemas.microsoft.com/office/drawing/2010/main" val="0"/>
              </a:ext>
            </a:extLst>
          </a:blip>
          <a:srcRect t="31816" r="9091" b="1"/>
          <a:stretch/>
        </p:blipFill>
        <p:spPr>
          <a:xfrm>
            <a:off x="20" y="340"/>
            <a:ext cx="18287522" cy="10287000"/>
          </a:xfrm>
          <a:prstGeom prst="rect">
            <a:avLst/>
          </a:prstGeom>
        </p:spPr>
      </p:pic>
      <p:pic>
        <p:nvPicPr>
          <p:cNvPr id="44" name="Picture 43">
            <a:extLst>
              <a:ext uri="{FF2B5EF4-FFF2-40B4-BE49-F238E27FC236}">
                <a16:creationId xmlns:a16="http://schemas.microsoft.com/office/drawing/2014/main" id="{19C770FC-6D2D-4B73-8219-CFEB0B146F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4247691" y="3157803"/>
            <a:ext cx="14040307" cy="7129197"/>
          </a:xfrm>
          <a:prstGeom prst="rect">
            <a:avLst/>
          </a:prstGeom>
        </p:spPr>
      </p:pic>
      <p:pic>
        <p:nvPicPr>
          <p:cNvPr id="46" name="Picture 45">
            <a:extLst>
              <a:ext uri="{FF2B5EF4-FFF2-40B4-BE49-F238E27FC236}">
                <a16:creationId xmlns:a16="http://schemas.microsoft.com/office/drawing/2014/main" id="{2DD31FDA-BCB5-4B8D-8FB8-8CCF019C9F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8284800" cy="10287000"/>
          </a:xfrm>
          <a:prstGeom prst="rect">
            <a:avLst/>
          </a:prstGeom>
        </p:spPr>
      </p:pic>
      <p:sp>
        <p:nvSpPr>
          <p:cNvPr id="48" name="Rectangle 47">
            <a:extLst>
              <a:ext uri="{FF2B5EF4-FFF2-40B4-BE49-F238E27FC236}">
                <a16:creationId xmlns:a16="http://schemas.microsoft.com/office/drawing/2014/main" id="{590A298A-601D-412F-9A93-09DCA9DB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6261"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474A3CD-596C-4FAC-8913-C98848CD2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3063" y="0"/>
            <a:ext cx="6857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6A99299-7151-43AF-94CF-2ADA8412B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1302" y="0"/>
            <a:ext cx="6647219"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1681824" y="3864706"/>
            <a:ext cx="6403428" cy="3377341"/>
          </a:xfrm>
          <a:prstGeom prst="rect">
            <a:avLst/>
          </a:prstGeom>
        </p:spPr>
        <p:txBody>
          <a:bodyPr vert="horz" lIns="91440" tIns="45720" rIns="91440" bIns="45720" rtlCol="0" anchor="t">
            <a:noAutofit/>
          </a:bodyPr>
          <a:lstStyle/>
          <a:p>
            <a:pPr defTabSz="914400">
              <a:lnSpc>
                <a:spcPct val="90000"/>
              </a:lnSpc>
              <a:spcBef>
                <a:spcPct val="0"/>
              </a:spcBef>
              <a:spcAft>
                <a:spcPts val="600"/>
              </a:spcAft>
            </a:pPr>
            <a:r>
              <a:rPr lang="en-US" sz="6000">
                <a:latin typeface="APLHappyDance"/>
                <a:ea typeface="APLHappyDance"/>
                <a:cs typeface="+mj-cs"/>
              </a:rPr>
              <a:t>Project Based Learning with Indigenous Knowledge</a:t>
            </a:r>
          </a:p>
        </p:txBody>
      </p:sp>
      <p:sp>
        <p:nvSpPr>
          <p:cNvPr id="4" name="TextBox 4"/>
          <p:cNvSpPr txBox="1"/>
          <p:nvPr/>
        </p:nvSpPr>
        <p:spPr>
          <a:xfrm>
            <a:off x="1702773" y="6722401"/>
            <a:ext cx="5270199" cy="2190750"/>
          </a:xfrm>
          <a:prstGeom prst="rect">
            <a:avLst/>
          </a:prstGeom>
        </p:spPr>
        <p:txBody>
          <a:bodyPr vert="horz" lIns="91440" tIns="45720" rIns="91440" bIns="45720" rtlCol="0" anchor="ctr">
            <a:normAutofit/>
          </a:bodyPr>
          <a:lstStyle/>
          <a:p>
            <a:pPr defTabSz="914400">
              <a:lnSpc>
                <a:spcPct val="120000"/>
              </a:lnSpc>
              <a:spcAft>
                <a:spcPts val="600"/>
              </a:spcAft>
              <a:buClr>
                <a:schemeClr val="accent6"/>
              </a:buClr>
              <a:buSzPct val="90000"/>
            </a:pPr>
            <a:r>
              <a:rPr lang="en-US" sz="2400" dirty="0">
                <a:sym typeface="Montserrat Classic"/>
              </a:rPr>
              <a:t>Michelle Arnaud</a:t>
            </a:r>
            <a:endParaRPr lang="en-US" sz="2400" dirty="0">
              <a:cs typeface="Arial"/>
            </a:endParaRPr>
          </a:p>
          <a:p>
            <a:pPr defTabSz="914400">
              <a:lnSpc>
                <a:spcPct val="120000"/>
              </a:lnSpc>
              <a:spcAft>
                <a:spcPts val="600"/>
              </a:spcAft>
              <a:buClr>
                <a:schemeClr val="accent6"/>
              </a:buClr>
              <a:buSzPct val="90000"/>
            </a:pPr>
            <a:r>
              <a:rPr lang="en-US" sz="2400" dirty="0">
                <a:cs typeface="Arial"/>
                <a:sym typeface="Montserrat Classic"/>
              </a:rPr>
              <a:t>Wednesday May 22, 2025</a:t>
            </a:r>
            <a:endParaRPr lang="en-US" sz="2400" dirty="0">
              <a:cs typeface="Arial"/>
            </a:endParaRPr>
          </a:p>
        </p:txBody>
      </p:sp>
      <p:sp>
        <p:nvSpPr>
          <p:cNvPr id="54" name="Rectangle 53">
            <a:extLst>
              <a:ext uri="{FF2B5EF4-FFF2-40B4-BE49-F238E27FC236}">
                <a16:creationId xmlns:a16="http://schemas.microsoft.com/office/drawing/2014/main" id="{09BB4655-F250-4A6F-9526-13AFF6118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0632"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F3AC6-CCB0-4707-B0E1-B2E0C7E807D1}"/>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828C6760-E66F-7401-7C8A-ACEA668EB96F}"/>
              </a:ext>
            </a:extLst>
          </p:cNvPr>
          <p:cNvSpPr txBox="1"/>
          <p:nvPr/>
        </p:nvSpPr>
        <p:spPr>
          <a:xfrm>
            <a:off x="6248400" y="5543663"/>
            <a:ext cx="8991600" cy="1508665"/>
          </a:xfrm>
          <a:prstGeom prst="rect">
            <a:avLst/>
          </a:prstGeom>
        </p:spPr>
        <p:txBody>
          <a:bodyPr vert="horz" lIns="91440" tIns="45720" rIns="91440" bIns="45720" rtlCol="0" anchor="b">
            <a:normAutofit fontScale="85000" lnSpcReduction="10000"/>
          </a:bodyPr>
          <a:lstStyle/>
          <a:p>
            <a:pPr algn="ctr">
              <a:lnSpc>
                <a:spcPct val="90000"/>
              </a:lnSpc>
              <a:spcBef>
                <a:spcPct val="0"/>
              </a:spcBef>
              <a:spcAft>
                <a:spcPts val="600"/>
              </a:spcAft>
            </a:pPr>
            <a:r>
              <a:rPr lang="en-US" sz="7200" kern="1200">
                <a:solidFill>
                  <a:schemeClr val="tx1"/>
                </a:solidFill>
                <a:latin typeface="AGLeggingsArePants" panose="02000603000000000000" pitchFamily="2" charset="0"/>
                <a:ea typeface="AGLeggingsArePants" panose="02000603000000000000" pitchFamily="2" charset="0"/>
                <a:cs typeface="+mj-cs"/>
                <a:sym typeface="Barriecito"/>
              </a:rPr>
              <a:t>Where Am I from?</a:t>
            </a:r>
          </a:p>
        </p:txBody>
      </p:sp>
      <p:pic>
        <p:nvPicPr>
          <p:cNvPr id="3" name="Google Shape;150;p19" descr="https://attachments.office.net/owa/marnaud%40wsd1.org/service.svc/s/GetAttachmentThumbnail?id=AQMkAGY0NjA3MGJmLTM5OGQtNGNiZC04YTNkLTUyM2I5MTA1NGU3MQBGAAADivNq9yVXAU%2By%2Fc0kpqB9WwcARhHvTZr2dEOYNeCXEA%2FndQAAAgEMAAAARhHvTZr2dEOYNeCXEA%2FndQAExnwdWAAAAAESABAAIlIkYMDTFkqhqw3Lzkp2ow%3D%3D&amp;thumbnailType=2&amp;token=eyJhbGciOiJSUzI1NiIsImtpZCI6IkQ4OThGN0RDMjk2ODQ1MDk1RUUwREZGQ0MzODBBOTM5NjUwNDNFNjQiLCJ0eXAiOiJKV1QiLCJ4NXQiOiIySmozM0Nsb1JRbGU0Tl84dzRDcE9XVUVQbVEifQ.eyJvcmlnaW4iOiJodHRwczovL291dGxvb2sub2ZmaWNlLmNvbSIsInVjIjoiNzUyOTYxNjI5YzA0NDdkNGEzYTRiNDYyNDc2YzU4YTciLCJzaWduaW5fc3RhdGUiOiJbXCJrbXNpXCJdIiwidmVyIjoiRXhjaGFuZ2UuQ2FsbGJhY2suVjEiLCJhcHBjdHhzZW5kZXIiOiJPd2FEb3dubG9hZEBiNWQ1YmQ5Ny04MTRlLTRjOGUtOTkzOS1jM2JiNzA2Y2JjYTciLCJpc3NyaW5nIjoiV1ciLCJhcHBjdHgiOiJ7XCJtc2V4Y2hwcm90XCI6XCJvd2FcIixcInB1aWRcIjpcIjExNTM5MDY2NjA3NjU1NDc4NzVcIixcInNjb3BlXCI6XCJPd2FEb3dubG9hZFwiLFwib2lkXCI6XCI1MTViYzkxOC1mOWYwLTRiZjgtYTFjMC1iMWI5YTMzNjVlY2JcIixcInByaW1hcnlzaWRcIjpcIlMtMS01LTIxLTkwMjU3OTk5Ny0xNTU2NDgwNTQ5LTM0OTAyNjk2OC0zNjAwNDgwOFwifSIsIm5iZiI6MTY2NzIyNjQxNCwiZXhwIjoxNjY3MjI3MDE0LCJpc3MiOiIwMDAwMDAwMi0wMDAwLTBmZjEtY2UwMC0wMDAwMDAwMDAwMDBAYjVkNWJkOTctODE0ZS00YzhlLTk5MzktYzNiYjcwNmNiY2E3IiwiYXVkIjoiMDAwMDAwMDItMDAwMC0wZmYxLWNlMDAtMDAwMDAwMDAwMDAwL2F0dGFjaG1lbnRzLm9mZmljZS5uZXRAYjVkNWJkOTctODE0ZS00YzhlLTk5MzktYzNiYjcwNmNiY2E3IiwiaGFwcCI6Im93YSJ9.A7IwbiBynfeolhrubAZRBtwtrixsJMr4AkU0BPoDlWoo3Mno25Tl5Azs88GdKtOX5BbiZEwdg1tG_OPfc6mWQ89uWXI_PsHy85FQCFPoJahdps2hp6a20jgNfAOf1KaPp9CgNlMUZ-hvHFUPGa49S8gsik-f7y06x7DyvpoYzuKsJI8xKRZ278KqXlx37-SxIsXfLCQsJIJ0YGd-XfLDSQwJuWnhRKwUl4wOnjSNzIYnBb6djWmRclr_fLycbwfiQAT9yX-Zs0I7EVgCluHGf8APbdUmW7-A3YC0VAJ83rA8-B3buYGj2fg1U1xz1AnfTaFyvoZLPSbvTE-CQKfC4A&amp;X-OWA-CANARY=xSYvhRXLPka8ycGL1LubShDxB2JMu9oY0V8tjw5Wg2XZYfJKGKXqix9guVP70jSpad7y2uWdHYE.&amp;owa=outlook.office.com&amp;scriptVer=20221021015.06&amp;animation=true">
            <a:extLst>
              <a:ext uri="{FF2B5EF4-FFF2-40B4-BE49-F238E27FC236}">
                <a16:creationId xmlns:a16="http://schemas.microsoft.com/office/drawing/2014/main" id="{546A638A-84B2-4481-C979-20DCBBD9BC3B}"/>
              </a:ext>
            </a:extLst>
          </p:cNvPr>
          <p:cNvPicPr preferRelativeResize="0"/>
          <p:nvPr/>
        </p:nvPicPr>
        <p:blipFill rotWithShape="1">
          <a:blip r:embed="rId3"/>
          <a:srcRect r="1" b="16433"/>
          <a:stretch/>
        </p:blipFill>
        <p:spPr>
          <a:xfrm>
            <a:off x="6610267" y="4"/>
            <a:ext cx="6151932" cy="5128196"/>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p:spPr>
      </p:pic>
      <p:sp>
        <p:nvSpPr>
          <p:cNvPr id="8" name="TextBox 8">
            <a:extLst>
              <a:ext uri="{FF2B5EF4-FFF2-40B4-BE49-F238E27FC236}">
                <a16:creationId xmlns:a16="http://schemas.microsoft.com/office/drawing/2014/main" id="{68483448-52F3-0CBF-CBE4-FE0971DA60AA}"/>
              </a:ext>
            </a:extLst>
          </p:cNvPr>
          <p:cNvSpPr txBox="1"/>
          <p:nvPr/>
        </p:nvSpPr>
        <p:spPr>
          <a:xfrm>
            <a:off x="5562600" y="7187422"/>
            <a:ext cx="11068134" cy="2683370"/>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3600">
                <a:sym typeface="Canva Sans"/>
              </a:rPr>
              <a:t>I am an Indigenous Ikwe from Treaty 1 territory; ancestral connection to Sandy Bay FN, and the Metis communities of Ste. Rose du Lac, St. Francois Xavier, and St. Andrews. I also have ancestral connections to the Dakota People of Mini Sota; Kiowa, and the Cherokee and Choctaw Peoples of the south.</a:t>
            </a:r>
          </a:p>
        </p:txBody>
      </p:sp>
      <p:pic>
        <p:nvPicPr>
          <p:cNvPr id="4" name="Google Shape;151;p19" descr="JBSpen3">
            <a:extLst>
              <a:ext uri="{FF2B5EF4-FFF2-40B4-BE49-F238E27FC236}">
                <a16:creationId xmlns:a16="http://schemas.microsoft.com/office/drawing/2014/main" id="{BEC4EDBB-D1E8-274E-2B55-B79242B5FF23}"/>
              </a:ext>
            </a:extLst>
          </p:cNvPr>
          <p:cNvPicPr preferRelativeResize="0"/>
          <p:nvPr/>
        </p:nvPicPr>
        <p:blipFill rotWithShape="1">
          <a:blip r:embed="rId4"/>
          <a:srcRect t="3693" r="-1" b="-1"/>
          <a:stretch/>
        </p:blipFill>
        <p:spPr>
          <a:xfrm>
            <a:off x="20" y="416208"/>
            <a:ext cx="6829087" cy="8919327"/>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p:spPr>
      </p:pic>
      <p:pic>
        <p:nvPicPr>
          <p:cNvPr id="2" name="Google Shape;149;p19" descr="https://attachments.office.net/owa/marnaud%40wsd1.org/service.svc/s/GetAttachmentThumbnail?id=AQMkAGY0NjA3MGJmLTM5OGQtNGNiZC04YTNkLTUyM2I5MTA1NGU3MQBGAAADivNq9yVXAU%2By%2Fc0kpqB9WwcARhHvTZr2dEOYNeCXEA%2FndQAAAgEMAAAARhHvTZr2dEOYNeCXEA%2FndQAExnwdWAAAAAESABAAV8dh9Z3xZkiQhaNr86ycnw%3D%3D&amp;thumbnailType=2&amp;token=eyJhbGciOiJSUzI1NiIsImtpZCI6IkQ4OThGN0RDMjk2ODQ1MDk1RUUwREZGQ0MzODBBOTM5NjUwNDNFNjQiLCJ0eXAiOiJKV1QiLCJ4NXQiOiIySmozM0Nsb1JRbGU0Tl84dzRDcE9XVUVQbVEifQ.eyJvcmlnaW4iOiJodHRwczovL291dGxvb2sub2ZmaWNlLmNvbSIsInVjIjoiNzUyOTYxNjI5YzA0NDdkNGEzYTRiNDYyNDc2YzU4YTciLCJzaWduaW5fc3RhdGUiOiJbXCJrbXNpXCJdIiwidmVyIjoiRXhjaGFuZ2UuQ2FsbGJhY2suVjEiLCJhcHBjdHhzZW5kZXIiOiJPd2FEb3dubG9hZEBiNWQ1YmQ5Ny04MTRlLTRjOGUtOTkzOS1jM2JiNzA2Y2JjYTciLCJpc3NyaW5nIjoiV1ciLCJhcHBjdHgiOiJ7XCJtc2V4Y2hwcm90XCI6XCJvd2FcIixcInB1aWRcIjpcIjExNTM5MDY2NjA3NjU1NDc4NzVcIixcInNjb3BlXCI6XCJPd2FEb3dubG9hZFwiLFwib2lkXCI6XCI1MTViYzkxOC1mOWYwLTRiZjgtYTFjMC1iMWI5YTMzNjVlY2JcIixcInByaW1hcnlzaWRcIjpcIlMtMS01LTIxLTkwMjU3OTk5Ny0xNTU2NDgwNTQ5LTM0OTAyNjk2OC0zNjAwNDgwOFwifSIsIm5iZiI6MTY2NzIyNjQxNCwiZXhwIjoxNjY3MjI3MDE0LCJpc3MiOiIwMDAwMDAwMi0wMDAwLTBmZjEtY2UwMC0wMDAwMDAwMDAwMDBAYjVkNWJkOTctODE0ZS00YzhlLTk5MzktYzNiYjcwNmNiY2E3IiwiYXVkIjoiMDAwMDAwMDItMDAwMC0wZmYxLWNlMDAtMDAwMDAwMDAwMDAwL2F0dGFjaG1lbnRzLm9mZmljZS5uZXRAYjVkNWJkOTctODE0ZS00YzhlLTk5MzktYzNiYjcwNmNiY2E3IiwiaGFwcCI6Im93YSJ9.A7IwbiBynfeolhrubAZRBtwtrixsJMr4AkU0BPoDlWoo3Mno25Tl5Azs88GdKtOX5BbiZEwdg1tG_OPfc6mWQ89uWXI_PsHy85FQCFPoJahdps2hp6a20jgNfAOf1KaPp9CgNlMUZ-hvHFUPGa49S8gsik-f7y06x7DyvpoYzuKsJI8xKRZ278KqXlx37-SxIsXfLCQsJIJ0YGd-XfLDSQwJuWnhRKwUl4wOnjSNzIYnBb6djWmRclr_fLycbwfiQAT9yX-Zs0I7EVgCluHGf8APbdUmW7-A3YC0VAJ83rA8-B3buYGj2fg1U1xz1AnfTaFyvoZLPSbvTE-CQKfC4A&amp;X-OWA-CANARY=xSYvhRXLPka8ycGL1LubShDxB2JMu9oY0V8tjw5Wg2XZYfJKGKXqix9guVP70jSpad7y2uWdHYE.&amp;owa=outlook.office.com&amp;scriptVer=20221021015.06&amp;animation=true">
            <a:extLst>
              <a:ext uri="{FF2B5EF4-FFF2-40B4-BE49-F238E27FC236}">
                <a16:creationId xmlns:a16="http://schemas.microsoft.com/office/drawing/2014/main" id="{4AB39BF1-2FD5-32E2-1367-1EA30A1822C1}"/>
              </a:ext>
            </a:extLst>
          </p:cNvPr>
          <p:cNvPicPr preferRelativeResize="0"/>
          <p:nvPr/>
        </p:nvPicPr>
        <p:blipFill rotWithShape="1">
          <a:blip r:embed="rId5"/>
          <a:srcRect r="17510" b="-2"/>
          <a:stretch/>
        </p:blipFill>
        <p:spPr>
          <a:xfrm>
            <a:off x="12979611" y="-3"/>
            <a:ext cx="5308389" cy="6435273"/>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p:spPr>
      </p:pic>
    </p:spTree>
    <p:extLst>
      <p:ext uri="{BB962C8B-B14F-4D97-AF65-F5344CB8AC3E}">
        <p14:creationId xmlns:p14="http://schemas.microsoft.com/office/powerpoint/2010/main" val="731382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tanding around a teepee&#10;&#10;Description automatically generated">
            <a:extLst>
              <a:ext uri="{FF2B5EF4-FFF2-40B4-BE49-F238E27FC236}">
                <a16:creationId xmlns:a16="http://schemas.microsoft.com/office/drawing/2014/main" id="{8FEBB44C-0511-9087-CB48-BE6590D1CD68}"/>
              </a:ext>
            </a:extLst>
          </p:cNvPr>
          <p:cNvPicPr>
            <a:picLocks noChangeAspect="1"/>
          </p:cNvPicPr>
          <p:nvPr/>
        </p:nvPicPr>
        <p:blipFill>
          <a:blip r:embed="rId3" cstate="print">
            <a:extLst>
              <a:ext uri="{28A0092B-C50C-407E-A947-70E740481C1C}">
                <a14:useLocalDpi xmlns:a14="http://schemas.microsoft.com/office/drawing/2010/main" val="0"/>
              </a:ext>
            </a:extLst>
          </a:blip>
          <a:srcRect r="17342"/>
          <a:stretch/>
        </p:blipFill>
        <p:spPr>
          <a:xfrm>
            <a:off x="13524717" y="6071704"/>
            <a:ext cx="4763283" cy="4321970"/>
          </a:xfrm>
          <a:prstGeom prst="rect">
            <a:avLst/>
          </a:prstGeom>
        </p:spPr>
      </p:pic>
      <p:pic>
        <p:nvPicPr>
          <p:cNvPr id="6" name="Picture 5" descr="A person kneeling on the ground&#10;&#10;Description automatically generated">
            <a:extLst>
              <a:ext uri="{FF2B5EF4-FFF2-40B4-BE49-F238E27FC236}">
                <a16:creationId xmlns:a16="http://schemas.microsoft.com/office/drawing/2014/main" id="{BBB13276-B79B-51BD-BE3C-1C39ABE90CB8}"/>
              </a:ext>
            </a:extLst>
          </p:cNvPr>
          <p:cNvPicPr>
            <a:picLocks noChangeAspect="1"/>
          </p:cNvPicPr>
          <p:nvPr/>
        </p:nvPicPr>
        <p:blipFill>
          <a:blip r:embed="rId4" cstate="print">
            <a:extLst>
              <a:ext uri="{28A0092B-C50C-407E-A947-70E740481C1C}">
                <a14:useLocalDpi xmlns:a14="http://schemas.microsoft.com/office/drawing/2010/main" val="0"/>
              </a:ext>
            </a:extLst>
          </a:blip>
          <a:srcRect r="32940" b="19940"/>
          <a:stretch/>
        </p:blipFill>
        <p:spPr>
          <a:xfrm rot="5400000">
            <a:off x="11557503" y="172041"/>
            <a:ext cx="6898500" cy="6546603"/>
          </a:xfrm>
          <a:prstGeom prst="rect">
            <a:avLst/>
          </a:prstGeom>
        </p:spPr>
      </p:pic>
      <p:pic>
        <p:nvPicPr>
          <p:cNvPr id="8" name="Picture 7" descr="People walking on a beach&#10;&#10;Description automatically generated">
            <a:extLst>
              <a:ext uri="{FF2B5EF4-FFF2-40B4-BE49-F238E27FC236}">
                <a16:creationId xmlns:a16="http://schemas.microsoft.com/office/drawing/2014/main" id="{1A9E49DD-E2BD-B5EB-C728-4AE120D91B20}"/>
              </a:ext>
            </a:extLst>
          </p:cNvPr>
          <p:cNvPicPr>
            <a:picLocks noChangeAspect="1"/>
          </p:cNvPicPr>
          <p:nvPr/>
        </p:nvPicPr>
        <p:blipFill>
          <a:blip r:embed="rId5" cstate="print">
            <a:extLst>
              <a:ext uri="{28A0092B-C50C-407E-A947-70E740481C1C}">
                <a14:useLocalDpi xmlns:a14="http://schemas.microsoft.com/office/drawing/2010/main" val="0"/>
              </a:ext>
            </a:extLst>
          </a:blip>
          <a:srcRect t="34201"/>
          <a:stretch/>
        </p:blipFill>
        <p:spPr>
          <a:xfrm>
            <a:off x="4976803" y="-81219"/>
            <a:ext cx="6900098" cy="5234745"/>
          </a:xfrm>
          <a:prstGeom prst="rect">
            <a:avLst/>
          </a:prstGeom>
        </p:spPr>
      </p:pic>
      <p:pic>
        <p:nvPicPr>
          <p:cNvPr id="10" name="Picture 9" descr="A person sitting on the ground writing on paper&#10;&#10;Description automatically generated">
            <a:extLst>
              <a:ext uri="{FF2B5EF4-FFF2-40B4-BE49-F238E27FC236}">
                <a16:creationId xmlns:a16="http://schemas.microsoft.com/office/drawing/2014/main" id="{3046330B-C3AC-64E0-20A8-0DF08B70C3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92815" y="816019"/>
            <a:ext cx="6743999" cy="5057999"/>
          </a:xfrm>
          <a:prstGeom prst="rect">
            <a:avLst/>
          </a:prstGeom>
        </p:spPr>
      </p:pic>
      <p:pic>
        <p:nvPicPr>
          <p:cNvPr id="14" name="Picture 13" descr="A person with a backpack and a bag on a staircase&#10;&#10;Description automatically generated">
            <a:extLst>
              <a:ext uri="{FF2B5EF4-FFF2-40B4-BE49-F238E27FC236}">
                <a16:creationId xmlns:a16="http://schemas.microsoft.com/office/drawing/2014/main" id="{B52BA937-3E76-C228-7115-DF227C9FFB32}"/>
              </a:ext>
            </a:extLst>
          </p:cNvPr>
          <p:cNvPicPr>
            <a:picLocks noChangeAspect="1"/>
          </p:cNvPicPr>
          <p:nvPr/>
        </p:nvPicPr>
        <p:blipFill>
          <a:blip r:embed="rId7" cstate="print">
            <a:extLst>
              <a:ext uri="{28A0092B-C50C-407E-A947-70E740481C1C}">
                <a14:useLocalDpi xmlns:a14="http://schemas.microsoft.com/office/drawing/2010/main" val="0"/>
              </a:ext>
            </a:extLst>
          </a:blip>
          <a:srcRect r="13772"/>
          <a:stretch/>
        </p:blipFill>
        <p:spPr>
          <a:xfrm rot="5400000">
            <a:off x="-349969" y="5147323"/>
            <a:ext cx="5497595" cy="4781763"/>
          </a:xfrm>
          <a:prstGeom prst="rect">
            <a:avLst/>
          </a:prstGeom>
        </p:spPr>
      </p:pic>
      <p:pic>
        <p:nvPicPr>
          <p:cNvPr id="16" name="Picture 15" descr="A group of people standing in the snow&#10;&#10;Description automatically generated">
            <a:extLst>
              <a:ext uri="{FF2B5EF4-FFF2-40B4-BE49-F238E27FC236}">
                <a16:creationId xmlns:a16="http://schemas.microsoft.com/office/drawing/2014/main" id="{C65376E9-1C68-085A-A951-65D713C892D8}"/>
              </a:ext>
            </a:extLst>
          </p:cNvPr>
          <p:cNvPicPr>
            <a:picLocks noChangeAspect="1"/>
          </p:cNvPicPr>
          <p:nvPr/>
        </p:nvPicPr>
        <p:blipFill>
          <a:blip r:embed="rId8" cstate="print">
            <a:extLst>
              <a:ext uri="{28A0092B-C50C-407E-A947-70E740481C1C}">
                <a14:useLocalDpi xmlns:a14="http://schemas.microsoft.com/office/drawing/2010/main" val="0"/>
              </a:ext>
            </a:extLst>
          </a:blip>
          <a:srcRect l="27385" t="11665" r="30601" b="13643"/>
          <a:stretch/>
        </p:blipFill>
        <p:spPr>
          <a:xfrm rot="5400000">
            <a:off x="8909267" y="4846175"/>
            <a:ext cx="5234744" cy="5762625"/>
          </a:xfrm>
          <a:prstGeom prst="rect">
            <a:avLst/>
          </a:prstGeom>
        </p:spPr>
      </p:pic>
      <p:pic>
        <p:nvPicPr>
          <p:cNvPr id="20" name="Picture 19" descr="A group of people standing around a fountain in a large building&#10;&#10;Description automatically generated">
            <a:extLst>
              <a:ext uri="{FF2B5EF4-FFF2-40B4-BE49-F238E27FC236}">
                <a16:creationId xmlns:a16="http://schemas.microsoft.com/office/drawing/2014/main" id="{919A0AA8-D2D4-9D1E-3C90-527D642CEDD6}"/>
              </a:ext>
            </a:extLst>
          </p:cNvPr>
          <p:cNvPicPr>
            <a:picLocks noChangeAspect="1"/>
          </p:cNvPicPr>
          <p:nvPr/>
        </p:nvPicPr>
        <p:blipFill>
          <a:blip r:embed="rId9" cstate="print">
            <a:extLst>
              <a:ext uri="{28A0092B-C50C-407E-A947-70E740481C1C}">
                <a14:useLocalDpi xmlns:a14="http://schemas.microsoft.com/office/drawing/2010/main" val="0"/>
              </a:ext>
            </a:extLst>
          </a:blip>
          <a:srcRect l="-522" t="44814" r="18228" b="1041"/>
          <a:stretch/>
        </p:blipFill>
        <p:spPr>
          <a:xfrm>
            <a:off x="14548491" y="5126928"/>
            <a:ext cx="3784137" cy="1889552"/>
          </a:xfrm>
          <a:prstGeom prst="rect">
            <a:avLst/>
          </a:prstGeom>
        </p:spPr>
      </p:pic>
      <p:pic>
        <p:nvPicPr>
          <p:cNvPr id="24" name="Picture 23" descr="Two people standing in front of a window&#10;&#10;Description automatically generated">
            <a:extLst>
              <a:ext uri="{FF2B5EF4-FFF2-40B4-BE49-F238E27FC236}">
                <a16:creationId xmlns:a16="http://schemas.microsoft.com/office/drawing/2014/main" id="{5C5EC655-0DBB-A0CA-7F24-4EB282DB1AD6}"/>
              </a:ext>
            </a:extLst>
          </p:cNvPr>
          <p:cNvPicPr>
            <a:picLocks noChangeAspect="1"/>
          </p:cNvPicPr>
          <p:nvPr/>
        </p:nvPicPr>
        <p:blipFill>
          <a:blip r:embed="rId10" cstate="print">
            <a:extLst>
              <a:ext uri="{28A0092B-C50C-407E-A947-70E740481C1C}">
                <a14:useLocalDpi xmlns:a14="http://schemas.microsoft.com/office/drawing/2010/main" val="0"/>
              </a:ext>
            </a:extLst>
          </a:blip>
          <a:srcRect t="17624"/>
          <a:stretch/>
        </p:blipFill>
        <p:spPr>
          <a:xfrm>
            <a:off x="4611100" y="4789407"/>
            <a:ext cx="5058000" cy="5555452"/>
          </a:xfrm>
          <a:prstGeom prst="rect">
            <a:avLst/>
          </a:prstGeom>
        </p:spPr>
      </p:pic>
      <p:sp>
        <p:nvSpPr>
          <p:cNvPr id="25" name="TextBox 24">
            <a:extLst>
              <a:ext uri="{FF2B5EF4-FFF2-40B4-BE49-F238E27FC236}">
                <a16:creationId xmlns:a16="http://schemas.microsoft.com/office/drawing/2014/main" id="{E0350E42-1F14-2246-B134-1D1F2D0F8A9B}"/>
              </a:ext>
            </a:extLst>
          </p:cNvPr>
          <p:cNvSpPr txBox="1"/>
          <p:nvPr/>
        </p:nvSpPr>
        <p:spPr>
          <a:xfrm>
            <a:off x="4730202" y="3871130"/>
            <a:ext cx="9290597" cy="1200329"/>
          </a:xfrm>
          <a:prstGeom prst="rect">
            <a:avLst/>
          </a:prstGeom>
          <a:solidFill>
            <a:schemeClr val="bg1">
              <a:lumMod val="75000"/>
              <a:lumOff val="25000"/>
            </a:schemeClr>
          </a:solidFill>
          <a:ln>
            <a:solidFill>
              <a:schemeClr val="tx1"/>
            </a:solidFill>
          </a:ln>
        </p:spPr>
        <p:txBody>
          <a:bodyPr wrap="square" rtlCol="0" anchor="b">
            <a:spAutoFit/>
          </a:bodyPr>
          <a:lstStyle/>
          <a:p>
            <a:pPr algn="ctr"/>
            <a:r>
              <a:rPr lang="en-CA" sz="7200">
                <a:latin typeface="AGLeggingsArePants" panose="02000603000000000000" pitchFamily="2" charset="0"/>
                <a:ea typeface="AGLeggingsArePants" panose="02000603000000000000" pitchFamily="2" charset="0"/>
              </a:rPr>
              <a:t>Why Am I Here?</a:t>
            </a:r>
          </a:p>
        </p:txBody>
      </p:sp>
    </p:spTree>
    <p:extLst>
      <p:ext uri="{BB962C8B-B14F-4D97-AF65-F5344CB8AC3E}">
        <p14:creationId xmlns:p14="http://schemas.microsoft.com/office/powerpoint/2010/main" val="3905278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book with a white and blue tassel and a feather&#10;&#10;Description automatically generated">
            <a:extLst>
              <a:ext uri="{FF2B5EF4-FFF2-40B4-BE49-F238E27FC236}">
                <a16:creationId xmlns:a16="http://schemas.microsoft.com/office/drawing/2014/main" id="{98F4B490-6FD5-93F8-65F0-F2FF7ECEC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
            <a:ext cx="18288000" cy="12001500"/>
          </a:xfrm>
          <a:prstGeom prst="rect">
            <a:avLst/>
          </a:prstGeom>
        </p:spPr>
      </p:pic>
      <p:sp>
        <p:nvSpPr>
          <p:cNvPr id="2" name="Title 1">
            <a:extLst>
              <a:ext uri="{FF2B5EF4-FFF2-40B4-BE49-F238E27FC236}">
                <a16:creationId xmlns:a16="http://schemas.microsoft.com/office/drawing/2014/main" id="{A99DE8F6-840B-EE5A-8901-8F2455B2A58C}"/>
              </a:ext>
            </a:extLst>
          </p:cNvPr>
          <p:cNvSpPr>
            <a:spLocks noGrp="1"/>
          </p:cNvSpPr>
          <p:nvPr>
            <p:ph type="title" idx="4294967295"/>
          </p:nvPr>
        </p:nvSpPr>
        <p:spPr>
          <a:xfrm>
            <a:off x="5638800" y="7658100"/>
            <a:ext cx="12268200" cy="1752600"/>
          </a:xfrm>
        </p:spPr>
        <p:txBody>
          <a:bodyPr anchor="b">
            <a:noAutofit/>
          </a:bodyPr>
          <a:lstStyle/>
          <a:p>
            <a:r>
              <a:rPr lang="en-CA" sz="8000" b="1">
                <a:latin typeface="AGLeggingsArePants" panose="02000603000000000000" pitchFamily="2" charset="0"/>
                <a:ea typeface="AGLeggingsArePants" panose="02000603000000000000" pitchFamily="2" charset="0"/>
              </a:rPr>
              <a:t>Where Am I Going?</a:t>
            </a:r>
          </a:p>
        </p:txBody>
      </p:sp>
    </p:spTree>
    <p:extLst>
      <p:ext uri="{BB962C8B-B14F-4D97-AF65-F5344CB8AC3E}">
        <p14:creationId xmlns:p14="http://schemas.microsoft.com/office/powerpoint/2010/main" val="2060688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154BE3A-19AD-4209-ACDC-E7421A0C5E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4247691" y="3157803"/>
            <a:ext cx="14040307" cy="7129197"/>
          </a:xfrm>
          <a:prstGeom prst="rect">
            <a:avLst/>
          </a:prstGeom>
        </p:spPr>
      </p:pic>
      <p:pic>
        <p:nvPicPr>
          <p:cNvPr id="17" name="Picture 16">
            <a:extLst>
              <a:ext uri="{FF2B5EF4-FFF2-40B4-BE49-F238E27FC236}">
                <a16:creationId xmlns:a16="http://schemas.microsoft.com/office/drawing/2014/main" id="{29E6BE99-AC1F-4A9E-BE46-DE90190020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8284800" cy="10287000"/>
          </a:xfrm>
          <a:prstGeom prst="rect">
            <a:avLst/>
          </a:prstGeom>
        </p:spPr>
      </p:pic>
      <p:sp>
        <p:nvSpPr>
          <p:cNvPr id="19" name="Rectangle 18">
            <a:extLst>
              <a:ext uri="{FF2B5EF4-FFF2-40B4-BE49-F238E27FC236}">
                <a16:creationId xmlns:a16="http://schemas.microsoft.com/office/drawing/2014/main" id="{99DC7DB1-F372-45D3-9BD0-B4F22977C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6261"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35D1E4A3-6609-48CA-8146-E933DB388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3063" y="0"/>
            <a:ext cx="6857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3" name="Rectangle 22">
            <a:extLst>
              <a:ext uri="{FF2B5EF4-FFF2-40B4-BE49-F238E27FC236}">
                <a16:creationId xmlns:a16="http://schemas.microsoft.com/office/drawing/2014/main" id="{9906A214-F61F-45A5-9B03-86C98470C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1299" y="0"/>
            <a:ext cx="11901522"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5" name="Rectangle 24">
            <a:extLst>
              <a:ext uri="{FF2B5EF4-FFF2-40B4-BE49-F238E27FC236}">
                <a16:creationId xmlns:a16="http://schemas.microsoft.com/office/drawing/2014/main" id="{A1C31DC4-93F3-41DF-87A9-989BA3348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12821" y="0"/>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7" name="TextBox 26">
            <a:extLst>
              <a:ext uri="{FF2B5EF4-FFF2-40B4-BE49-F238E27FC236}">
                <a16:creationId xmlns:a16="http://schemas.microsoft.com/office/drawing/2014/main" id="{CD498D29-9D5B-4183-9C3F-91804BC4D4F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6923" y="4894278"/>
            <a:ext cx="623454" cy="692497"/>
          </a:xfrm>
          <a:prstGeom prst="rect">
            <a:avLst/>
          </a:prstGeom>
          <a:noFill/>
        </p:spPr>
        <p:txBody>
          <a:bodyPr wrap="square" rtlCol="0">
            <a:spAutoFit/>
          </a:bodyPr>
          <a:lstStyle/>
          <a:p>
            <a:pPr algn="r">
              <a:spcAft>
                <a:spcPts val="600"/>
              </a:spcAft>
            </a:pP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 useBgFill="1">
        <p:nvSpPr>
          <p:cNvPr id="29" name="Rectangle 28">
            <a:extLst>
              <a:ext uri="{FF2B5EF4-FFF2-40B4-BE49-F238E27FC236}">
                <a16:creationId xmlns:a16="http://schemas.microsoft.com/office/drawing/2014/main" id="{3F37BB81-09C5-4E15-B917-B36E19313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4800" cy="102829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76CE6D2-1A32-4249-998A-CCFE65F268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4247691" y="3157803"/>
            <a:ext cx="14040307" cy="7129197"/>
          </a:xfrm>
          <a:prstGeom prst="rect">
            <a:avLst/>
          </a:prstGeom>
        </p:spPr>
      </p:pic>
      <p:pic>
        <p:nvPicPr>
          <p:cNvPr id="33" name="Picture 32">
            <a:extLst>
              <a:ext uri="{FF2B5EF4-FFF2-40B4-BE49-F238E27FC236}">
                <a16:creationId xmlns:a16="http://schemas.microsoft.com/office/drawing/2014/main" id="{260F6226-8286-4854-A0D1-1902635BDB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8284800" cy="10287000"/>
          </a:xfrm>
          <a:prstGeom prst="rect">
            <a:avLst/>
          </a:prstGeom>
        </p:spPr>
      </p:pic>
      <p:sp>
        <p:nvSpPr>
          <p:cNvPr id="35" name="Rectangle 34">
            <a:extLst>
              <a:ext uri="{FF2B5EF4-FFF2-40B4-BE49-F238E27FC236}">
                <a16:creationId xmlns:a16="http://schemas.microsoft.com/office/drawing/2014/main" id="{320B741A-6797-48FF-B666-D83F6444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6261"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FC7109F-D06C-41E6-919F-6F02504B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1299" y="0"/>
            <a:ext cx="15567002" cy="10287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9B9485-DD4E-E9C8-DB4F-AD401AA06292}"/>
              </a:ext>
            </a:extLst>
          </p:cNvPr>
          <p:cNvSpPr>
            <a:spLocks noGrp="1"/>
          </p:cNvSpPr>
          <p:nvPr>
            <p:ph type="title"/>
          </p:nvPr>
        </p:nvSpPr>
        <p:spPr>
          <a:xfrm>
            <a:off x="2961381" y="7749631"/>
            <a:ext cx="12668035" cy="1325286"/>
          </a:xfrm>
        </p:spPr>
        <p:txBody>
          <a:bodyPr vert="horz" lIns="91440" tIns="45720" rIns="91440" bIns="45720" rtlCol="0" anchor="t">
            <a:normAutofit/>
          </a:bodyPr>
          <a:lstStyle/>
          <a:p>
            <a:pPr defTabSz="914400"/>
            <a:r>
              <a:rPr lang="en-US" sz="7200">
                <a:latin typeface="AGLeggingsArePants" panose="02000603000000000000" pitchFamily="2" charset="0"/>
                <a:ea typeface="AGLeggingsArePants" panose="02000603000000000000" pitchFamily="2" charset="0"/>
              </a:rPr>
              <a:t>Land Defenders</a:t>
            </a:r>
          </a:p>
        </p:txBody>
      </p:sp>
      <p:pic>
        <p:nvPicPr>
          <p:cNvPr id="6" name="Picture 5" descr="A close-up of soldiers in camouflage&#10;&#10;Description automatically generated">
            <a:extLst>
              <a:ext uri="{FF2B5EF4-FFF2-40B4-BE49-F238E27FC236}">
                <a16:creationId xmlns:a16="http://schemas.microsoft.com/office/drawing/2014/main" id="{0941100E-BA30-AE24-6795-A876522337F6}"/>
              </a:ext>
            </a:extLst>
          </p:cNvPr>
          <p:cNvPicPr>
            <a:picLocks noChangeAspect="1"/>
          </p:cNvPicPr>
          <p:nvPr/>
        </p:nvPicPr>
        <p:blipFill>
          <a:blip r:embed="rId6">
            <a:extLst>
              <a:ext uri="{28A0092B-C50C-407E-A947-70E740481C1C}">
                <a14:useLocalDpi xmlns:a14="http://schemas.microsoft.com/office/drawing/2010/main" val="0"/>
              </a:ext>
            </a:extLst>
          </a:blip>
          <a:srcRect l="23177" r="19815" b="-1"/>
          <a:stretch/>
        </p:blipFill>
        <p:spPr>
          <a:xfrm>
            <a:off x="1511559" y="-1"/>
            <a:ext cx="3890946" cy="5255467"/>
          </a:xfrm>
          <a:prstGeom prst="rect">
            <a:avLst/>
          </a:prstGeom>
          <a:ln>
            <a:noFill/>
          </a:ln>
          <a:effectLst/>
        </p:spPr>
      </p:pic>
      <p:pic>
        <p:nvPicPr>
          <p:cNvPr id="4" name="Picture 3" descr="A person holding a copper pot&#10;&#10;Description automatically generated">
            <a:extLst>
              <a:ext uri="{FF2B5EF4-FFF2-40B4-BE49-F238E27FC236}">
                <a16:creationId xmlns:a16="http://schemas.microsoft.com/office/drawing/2014/main" id="{E7947504-47C2-1028-DFE3-565170FA5877}"/>
              </a:ext>
            </a:extLst>
          </p:cNvPr>
          <p:cNvPicPr>
            <a:picLocks noChangeAspect="1"/>
          </p:cNvPicPr>
          <p:nvPr/>
        </p:nvPicPr>
        <p:blipFill>
          <a:blip r:embed="rId7" cstate="print">
            <a:extLst>
              <a:ext uri="{28A0092B-C50C-407E-A947-70E740481C1C}">
                <a14:useLocalDpi xmlns:a14="http://schemas.microsoft.com/office/drawing/2010/main" val="0"/>
              </a:ext>
            </a:extLst>
          </a:blip>
          <a:srcRect l="26420" r="26922" b="2"/>
          <a:stretch/>
        </p:blipFill>
        <p:spPr>
          <a:xfrm>
            <a:off x="5402503" y="10"/>
            <a:ext cx="3876851" cy="5255456"/>
          </a:xfrm>
          <a:prstGeom prst="rect">
            <a:avLst/>
          </a:prstGeom>
          <a:ln>
            <a:noFill/>
          </a:ln>
          <a:effectLst/>
        </p:spPr>
      </p:pic>
      <p:pic>
        <p:nvPicPr>
          <p:cNvPr id="10" name="Picture 9" descr="A group of people sitting in a field with signs and flags&#10;&#10;Description automatically generated">
            <a:extLst>
              <a:ext uri="{FF2B5EF4-FFF2-40B4-BE49-F238E27FC236}">
                <a16:creationId xmlns:a16="http://schemas.microsoft.com/office/drawing/2014/main" id="{8DC1A41D-C485-B45B-43F3-E893E3C749AC}"/>
              </a:ext>
            </a:extLst>
          </p:cNvPr>
          <p:cNvPicPr>
            <a:picLocks noChangeAspect="1"/>
          </p:cNvPicPr>
          <p:nvPr/>
        </p:nvPicPr>
        <p:blipFill>
          <a:blip r:embed="rId8" cstate="print">
            <a:extLst>
              <a:ext uri="{28A0092B-C50C-407E-A947-70E740481C1C}">
                <a14:useLocalDpi xmlns:a14="http://schemas.microsoft.com/office/drawing/2010/main" val="0"/>
              </a:ext>
            </a:extLst>
          </a:blip>
          <a:srcRect l="23434" r="28779" b="-1"/>
          <a:stretch/>
        </p:blipFill>
        <p:spPr>
          <a:xfrm>
            <a:off x="9279355" y="-4077"/>
            <a:ext cx="3908766" cy="5255466"/>
          </a:xfrm>
          <a:prstGeom prst="rect">
            <a:avLst/>
          </a:prstGeom>
          <a:ln>
            <a:noFill/>
          </a:ln>
          <a:effectLst/>
        </p:spPr>
      </p:pic>
      <p:pic>
        <p:nvPicPr>
          <p:cNvPr id="8" name="Picture 7" descr="A group of people holding signs&#10;&#10;Description automatically generated">
            <a:extLst>
              <a:ext uri="{FF2B5EF4-FFF2-40B4-BE49-F238E27FC236}">
                <a16:creationId xmlns:a16="http://schemas.microsoft.com/office/drawing/2014/main" id="{8B87465B-85B6-D8DA-EED7-FB5F49810900}"/>
              </a:ext>
            </a:extLst>
          </p:cNvPr>
          <p:cNvPicPr>
            <a:picLocks noChangeAspect="1"/>
          </p:cNvPicPr>
          <p:nvPr/>
        </p:nvPicPr>
        <p:blipFill>
          <a:blip r:embed="rId9" cstate="print">
            <a:extLst>
              <a:ext uri="{28A0092B-C50C-407E-A947-70E740481C1C}">
                <a14:useLocalDpi xmlns:a14="http://schemas.microsoft.com/office/drawing/2010/main" val="0"/>
              </a:ext>
            </a:extLst>
          </a:blip>
          <a:srcRect l="25536" r="25024"/>
          <a:stretch/>
        </p:blipFill>
        <p:spPr>
          <a:xfrm>
            <a:off x="13188721" y="10"/>
            <a:ext cx="3889580" cy="5251379"/>
          </a:xfrm>
          <a:prstGeom prst="rect">
            <a:avLst/>
          </a:prstGeom>
          <a:ln>
            <a:noFill/>
          </a:ln>
          <a:effectLst/>
        </p:spPr>
      </p:pic>
      <p:sp>
        <p:nvSpPr>
          <p:cNvPr id="39" name="Rectangle 38">
            <a:extLst>
              <a:ext uri="{FF2B5EF4-FFF2-40B4-BE49-F238E27FC236}">
                <a16:creationId xmlns:a16="http://schemas.microsoft.com/office/drawing/2014/main" id="{C4EAB30D-7B0D-4453-9881-C026F6C072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3063" y="0"/>
            <a:ext cx="6857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0DA1C51-9A53-4E4B-A9A8-8EBAC5070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81499" y="-4077"/>
            <a:ext cx="41148"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025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F1F0B-6C30-C64B-7107-311C896CB152}"/>
            </a:ext>
          </a:extLst>
        </p:cNvPr>
        <p:cNvGrpSpPr/>
        <p:nvPr/>
      </p:nvGrpSpPr>
      <p:grpSpPr>
        <a:xfrm>
          <a:off x="0" y="0"/>
          <a:ext cx="0" cy="0"/>
          <a:chOff x="0" y="0"/>
          <a:chExt cx="0" cy="0"/>
        </a:xfrm>
      </p:grpSpPr>
      <p:pic>
        <p:nvPicPr>
          <p:cNvPr id="3" name="Google Shape;151;p19" descr="JBSpen3">
            <a:extLst>
              <a:ext uri="{FF2B5EF4-FFF2-40B4-BE49-F238E27FC236}">
                <a16:creationId xmlns:a16="http://schemas.microsoft.com/office/drawing/2014/main" id="{DCFBE98C-AF74-36A8-511D-D558286C49AD}"/>
              </a:ext>
            </a:extLst>
          </p:cNvPr>
          <p:cNvPicPr preferRelativeResize="0"/>
          <p:nvPr/>
        </p:nvPicPr>
        <p:blipFill rotWithShape="1">
          <a:blip r:embed="rId3"/>
          <a:srcRect t="11906" r="-1" b="-1"/>
          <a:stretch/>
        </p:blipFill>
        <p:spPr>
          <a:xfrm>
            <a:off x="1342984" y="97026"/>
            <a:ext cx="8610543" cy="10287000"/>
          </a:xfrm>
          <a:prstGeom prst="rect">
            <a:avLst/>
          </a:prstGeom>
          <a:solidFill>
            <a:srgbClr val="FFFFFF">
              <a:shade val="85000"/>
            </a:srgbClr>
          </a:solidFill>
          <a:ln w="12700">
            <a:solidFill>
              <a:schemeClr val="tx1"/>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70EE0EF-2EA8-E405-6EC1-83122879EA3C}"/>
              </a:ext>
            </a:extLst>
          </p:cNvPr>
          <p:cNvSpPr txBox="1"/>
          <p:nvPr/>
        </p:nvSpPr>
        <p:spPr>
          <a:xfrm>
            <a:off x="10339754" y="2881342"/>
            <a:ext cx="6605262" cy="2862322"/>
          </a:xfrm>
          <a:prstGeom prst="rect">
            <a:avLst/>
          </a:prstGeom>
          <a:noFill/>
        </p:spPr>
        <p:txBody>
          <a:bodyPr wrap="square" rtlCol="0">
            <a:spAutoFit/>
          </a:bodyPr>
          <a:lstStyle/>
          <a:p>
            <a:r>
              <a:rPr lang="en-CA" sz="6000" dirty="0">
                <a:latin typeface="AGAdultish" panose="02000603000000000000" pitchFamily="2" charset="0"/>
                <a:ea typeface="AGAdultish" panose="02000603000000000000" pitchFamily="2" charset="0"/>
              </a:rPr>
              <a:t>“…troubled Indians, and troublemakers” </a:t>
            </a:r>
          </a:p>
        </p:txBody>
      </p:sp>
    </p:spTree>
    <p:extLst>
      <p:ext uri="{BB962C8B-B14F-4D97-AF65-F5344CB8AC3E}">
        <p14:creationId xmlns:p14="http://schemas.microsoft.com/office/powerpoint/2010/main" val="2437328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C5AE-D98F-71C8-1F1B-2DB9362FE3F1}"/>
            </a:ext>
          </a:extLst>
        </p:cNvPr>
        <p:cNvGrpSpPr/>
        <p:nvPr/>
      </p:nvGrpSpPr>
      <p:grpSpPr>
        <a:xfrm>
          <a:off x="0" y="0"/>
          <a:ext cx="0" cy="0"/>
          <a:chOff x="0" y="0"/>
          <a:chExt cx="0" cy="0"/>
        </a:xfrm>
      </p:grpSpPr>
      <p:pic>
        <p:nvPicPr>
          <p:cNvPr id="4" name="Picture 3" descr="A field of flowers and trees&#10;&#10;AI-generated content may be incorrect.">
            <a:extLst>
              <a:ext uri="{FF2B5EF4-FFF2-40B4-BE49-F238E27FC236}">
                <a16:creationId xmlns:a16="http://schemas.microsoft.com/office/drawing/2014/main" id="{C071BBE7-7C06-28D9-4104-72B66673A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CBFE40A1-3AD0-A2ED-E3A3-F27B0D640AD5}"/>
              </a:ext>
            </a:extLst>
          </p:cNvPr>
          <p:cNvSpPr txBox="1"/>
          <p:nvPr/>
        </p:nvSpPr>
        <p:spPr>
          <a:xfrm>
            <a:off x="1409700" y="4229100"/>
            <a:ext cx="15468600" cy="2800767"/>
          </a:xfrm>
          <a:prstGeom prst="rect">
            <a:avLst/>
          </a:prstGeom>
          <a:noFill/>
        </p:spPr>
        <p:txBody>
          <a:bodyPr wrap="square" rtlCol="0" anchor="ctr">
            <a:spAutoFit/>
          </a:bodyPr>
          <a:lstStyle/>
          <a:p>
            <a:pPr algn="ctr"/>
            <a:r>
              <a:rPr lang="en-CA" sz="8800" b="1">
                <a:latin typeface="AGLeggingsArePants" panose="02000603000000000000" pitchFamily="2" charset="0"/>
                <a:ea typeface="AGLeggingsArePants" panose="02000603000000000000" pitchFamily="2" charset="0"/>
              </a:rPr>
              <a:t>Everything starts with the land</a:t>
            </a:r>
          </a:p>
        </p:txBody>
      </p:sp>
    </p:spTree>
    <p:extLst>
      <p:ext uri="{BB962C8B-B14F-4D97-AF65-F5344CB8AC3E}">
        <p14:creationId xmlns:p14="http://schemas.microsoft.com/office/powerpoint/2010/main" val="3711582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3" name="Picture 2" descr="A teepee with a blue sky and clouds&#10;&#10;Description automatically generated">
            <a:extLst>
              <a:ext uri="{FF2B5EF4-FFF2-40B4-BE49-F238E27FC236}">
                <a16:creationId xmlns:a16="http://schemas.microsoft.com/office/drawing/2014/main" id="{C05B5586-1D21-1DA0-7863-85EF372A7192}"/>
              </a:ext>
            </a:extLst>
          </p:cNvPr>
          <p:cNvPicPr>
            <a:picLocks noChangeAspect="1"/>
          </p:cNvPicPr>
          <p:nvPr/>
        </p:nvPicPr>
        <p:blipFill>
          <a:blip r:embed="rId4">
            <a:extLst>
              <a:ext uri="{28A0092B-C50C-407E-A947-70E740481C1C}">
                <a14:useLocalDpi xmlns:a14="http://schemas.microsoft.com/office/drawing/2010/main" val="0"/>
              </a:ext>
            </a:extLst>
          </a:blip>
          <a:srcRect b="25000"/>
          <a:stretch/>
        </p:blipFill>
        <p:spPr>
          <a:xfrm>
            <a:off x="20" y="10"/>
            <a:ext cx="18287980" cy="10286990"/>
          </a:xfrm>
          <a:prstGeom prst="rect">
            <a:avLst/>
          </a:prstGeom>
        </p:spPr>
      </p:pic>
      <p:sp>
        <p:nvSpPr>
          <p:cNvPr id="4" name="TextBox 3">
            <a:extLst>
              <a:ext uri="{FF2B5EF4-FFF2-40B4-BE49-F238E27FC236}">
                <a16:creationId xmlns:a16="http://schemas.microsoft.com/office/drawing/2014/main" id="{A72249D6-9E28-F8FA-1530-13153F5CA452}"/>
              </a:ext>
            </a:extLst>
          </p:cNvPr>
          <p:cNvSpPr txBox="1"/>
          <p:nvPr/>
        </p:nvSpPr>
        <p:spPr>
          <a:xfrm>
            <a:off x="5715000" y="1257300"/>
            <a:ext cx="12954000" cy="1569660"/>
          </a:xfrm>
          <a:prstGeom prst="rect">
            <a:avLst/>
          </a:prstGeom>
          <a:noFill/>
        </p:spPr>
        <p:txBody>
          <a:bodyPr wrap="square" rtlCol="0" anchor="ctr">
            <a:spAutoFit/>
          </a:bodyPr>
          <a:lstStyle/>
          <a:p>
            <a:pPr algn="ctr"/>
            <a:r>
              <a:rPr lang="en-CA" sz="9600">
                <a:latin typeface="AGLeggingsArePants" panose="02000603000000000000" pitchFamily="2" charset="0"/>
                <a:ea typeface="AGLeggingsArePants" panose="02000603000000000000" pitchFamily="2" charset="0"/>
              </a:rPr>
              <a:t>Ask yourself</a:t>
            </a:r>
          </a:p>
        </p:txBody>
      </p:sp>
      <p:sp>
        <p:nvSpPr>
          <p:cNvPr id="5" name="TextBox 4">
            <a:extLst>
              <a:ext uri="{FF2B5EF4-FFF2-40B4-BE49-F238E27FC236}">
                <a16:creationId xmlns:a16="http://schemas.microsoft.com/office/drawing/2014/main" id="{4551A6DA-D22F-6E02-3964-0A3108DD59DF}"/>
              </a:ext>
            </a:extLst>
          </p:cNvPr>
          <p:cNvSpPr txBox="1"/>
          <p:nvPr/>
        </p:nvSpPr>
        <p:spPr>
          <a:xfrm>
            <a:off x="4876800" y="3579734"/>
            <a:ext cx="12725400" cy="6093976"/>
          </a:xfrm>
          <a:prstGeom prst="rect">
            <a:avLst/>
          </a:prstGeom>
          <a:noFill/>
        </p:spPr>
        <p:txBody>
          <a:bodyPr wrap="square" rtlCol="0">
            <a:spAutoFit/>
          </a:bodyPr>
          <a:lstStyle/>
          <a:p>
            <a:pPr marL="342900" indent="-342900">
              <a:spcAft>
                <a:spcPts val="1200"/>
              </a:spcAft>
              <a:buFont typeface="+mj-lt"/>
              <a:buAutoNum type="arabicPeriod"/>
            </a:pPr>
            <a:r>
              <a:rPr lang="en-CA" sz="6000">
                <a:solidFill>
                  <a:schemeClr val="bg1"/>
                </a:solidFill>
              </a:rPr>
              <a:t>How do you talk to the land?</a:t>
            </a:r>
          </a:p>
          <a:p>
            <a:pPr marL="731838" indent="-731838">
              <a:spcAft>
                <a:spcPts val="1200"/>
              </a:spcAft>
              <a:buFont typeface="+mj-lt"/>
              <a:buAutoNum type="arabicPeriod"/>
            </a:pPr>
            <a:r>
              <a:rPr lang="en-CA" sz="6000">
                <a:solidFill>
                  <a:schemeClr val="bg1"/>
                </a:solidFill>
              </a:rPr>
              <a:t>If you could talk to the land, what would you say?</a:t>
            </a:r>
          </a:p>
          <a:p>
            <a:pPr marL="731838" indent="-731838">
              <a:spcAft>
                <a:spcPts val="1200"/>
              </a:spcAft>
              <a:buFont typeface="+mj-lt"/>
              <a:buAutoNum type="arabicPeriod"/>
            </a:pPr>
            <a:r>
              <a:rPr lang="en-CA" sz="6000">
                <a:solidFill>
                  <a:schemeClr val="bg1"/>
                </a:solidFill>
              </a:rPr>
              <a:t>What </a:t>
            </a:r>
            <a:r>
              <a:rPr lang="en-CA" sz="6000" u="sng">
                <a:solidFill>
                  <a:schemeClr val="bg1"/>
                </a:solidFill>
              </a:rPr>
              <a:t>do you think</a:t>
            </a:r>
            <a:r>
              <a:rPr lang="en-CA" sz="6000">
                <a:solidFill>
                  <a:schemeClr val="bg1"/>
                </a:solidFill>
              </a:rPr>
              <a:t> the land would say to me?</a:t>
            </a:r>
          </a:p>
          <a:p>
            <a:pPr marL="731838" indent="-731838">
              <a:spcAft>
                <a:spcPts val="1200"/>
              </a:spcAft>
              <a:buFont typeface="+mj-lt"/>
              <a:buAutoNum type="arabicPeriod"/>
            </a:pPr>
            <a:r>
              <a:rPr lang="en-CA" sz="6000" u="sng">
                <a:solidFill>
                  <a:schemeClr val="bg1"/>
                </a:solidFill>
              </a:rPr>
              <a:t>What </a:t>
            </a:r>
            <a:r>
              <a:rPr lang="en-CA" sz="6000" i="1" u="sng">
                <a:solidFill>
                  <a:schemeClr val="bg1"/>
                </a:solidFill>
              </a:rPr>
              <a:t>would</a:t>
            </a:r>
            <a:r>
              <a:rPr lang="en-CA" sz="6000">
                <a:solidFill>
                  <a:schemeClr val="bg1"/>
                </a:solidFill>
              </a:rPr>
              <a:t> the land say to me?</a:t>
            </a:r>
          </a:p>
        </p:txBody>
      </p:sp>
    </p:spTree>
    <p:extLst>
      <p:ext uri="{BB962C8B-B14F-4D97-AF65-F5344CB8AC3E}">
        <p14:creationId xmlns:p14="http://schemas.microsoft.com/office/powerpoint/2010/main" val="955197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a:extLst>
            <a:ext uri="{FF2B5EF4-FFF2-40B4-BE49-F238E27FC236}">
              <a16:creationId xmlns:a16="http://schemas.microsoft.com/office/drawing/2014/main" id="{EA836F89-6F6B-4CB7-09EE-F6BF9E1609C3}"/>
            </a:ext>
          </a:extLst>
        </p:cNvPr>
        <p:cNvGrpSpPr/>
        <p:nvPr/>
      </p:nvGrpSpPr>
      <p:grpSpPr>
        <a:xfrm>
          <a:off x="0" y="0"/>
          <a:ext cx="0" cy="0"/>
          <a:chOff x="0" y="0"/>
          <a:chExt cx="0" cy="0"/>
        </a:xfrm>
      </p:grpSpPr>
      <p:pic>
        <p:nvPicPr>
          <p:cNvPr id="3" name="Picture 2" descr="A close-up of a drawing&#10;&#10;AI-generated content may be incorrect.">
            <a:extLst>
              <a:ext uri="{FF2B5EF4-FFF2-40B4-BE49-F238E27FC236}">
                <a16:creationId xmlns:a16="http://schemas.microsoft.com/office/drawing/2014/main" id="{CBCFABF1-1465-655E-34CF-A5CB3FEC72C5}"/>
              </a:ext>
            </a:extLst>
          </p:cNvPr>
          <p:cNvPicPr>
            <a:picLocks noChangeAspect="1"/>
          </p:cNvPicPr>
          <p:nvPr/>
        </p:nvPicPr>
        <p:blipFill>
          <a:blip r:embed="rId4">
            <a:extLst>
              <a:ext uri="{28A0092B-C50C-407E-A947-70E740481C1C}">
                <a14:useLocalDpi xmlns:a14="http://schemas.microsoft.com/office/drawing/2010/main" val="0"/>
              </a:ext>
            </a:extLst>
          </a:blip>
          <a:srcRect t="9298" b="19273"/>
          <a:stretch/>
        </p:blipFill>
        <p:spPr>
          <a:xfrm>
            <a:off x="20" y="10"/>
            <a:ext cx="18287980" cy="10286990"/>
          </a:xfrm>
          <a:prstGeom prst="rect">
            <a:avLst/>
          </a:prstGeom>
        </p:spPr>
      </p:pic>
      <p:sp>
        <p:nvSpPr>
          <p:cNvPr id="4" name="TextBox 3">
            <a:extLst>
              <a:ext uri="{FF2B5EF4-FFF2-40B4-BE49-F238E27FC236}">
                <a16:creationId xmlns:a16="http://schemas.microsoft.com/office/drawing/2014/main" id="{E1E89F93-6C7D-EB86-F2E4-75C6513FDEAB}"/>
              </a:ext>
            </a:extLst>
          </p:cNvPr>
          <p:cNvSpPr txBox="1"/>
          <p:nvPr/>
        </p:nvSpPr>
        <p:spPr>
          <a:xfrm>
            <a:off x="685800" y="8801100"/>
            <a:ext cx="4367991" cy="1077218"/>
          </a:xfrm>
          <a:prstGeom prst="rect">
            <a:avLst/>
          </a:prstGeom>
          <a:noFill/>
        </p:spPr>
        <p:txBody>
          <a:bodyPr wrap="none" rtlCol="0">
            <a:spAutoFit/>
          </a:bodyPr>
          <a:lstStyle/>
          <a:p>
            <a:r>
              <a:rPr lang="en-US" sz="3200" dirty="0">
                <a:latin typeface="APLBulletin Board" panose="02000603000000000000" pitchFamily="2" charset="0"/>
                <a:ea typeface="APLBulletin Board" panose="02000603000000000000" pitchFamily="2" charset="0"/>
              </a:rPr>
              <a:t>Treaty 4 Process</a:t>
            </a:r>
          </a:p>
          <a:p>
            <a:r>
              <a:rPr lang="en-US" sz="3200" dirty="0">
                <a:latin typeface="APLBulletin Board" panose="02000603000000000000" pitchFamily="2" charset="0"/>
                <a:ea typeface="APLBulletin Board" panose="02000603000000000000" pitchFamily="2" charset="0"/>
              </a:rPr>
              <a:t>Chief </a:t>
            </a:r>
            <a:r>
              <a:rPr lang="en-US" sz="3200" dirty="0" err="1">
                <a:latin typeface="APLBulletin Board" panose="02000603000000000000" pitchFamily="2" charset="0"/>
                <a:ea typeface="APLBulletin Board" panose="02000603000000000000" pitchFamily="2" charset="0"/>
              </a:rPr>
              <a:t>Paskwa</a:t>
            </a:r>
            <a:endParaRPr lang="en-US" sz="3200" dirty="0">
              <a:latin typeface="APLBulletin Board" panose="02000603000000000000" pitchFamily="2" charset="0"/>
              <a:ea typeface="APLBulletin Board" panose="02000603000000000000" pitchFamily="2" charset="0"/>
            </a:endParaRPr>
          </a:p>
        </p:txBody>
      </p:sp>
    </p:spTree>
    <p:extLst>
      <p:ext uri="{BB962C8B-B14F-4D97-AF65-F5344CB8AC3E}">
        <p14:creationId xmlns:p14="http://schemas.microsoft.com/office/powerpoint/2010/main" val="3181958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604FE-7C64-B8E0-FB6E-4D20923880A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A158FF6B-FE35-20C5-A165-3ECAAC2BF3E6}"/>
              </a:ext>
            </a:extLst>
          </p:cNvPr>
          <p:cNvSpPr txBox="1"/>
          <p:nvPr/>
        </p:nvSpPr>
        <p:spPr>
          <a:xfrm>
            <a:off x="2174160" y="3912393"/>
            <a:ext cx="13939680" cy="2462213"/>
          </a:xfrm>
          <a:prstGeom prst="rect">
            <a:avLst/>
          </a:prstGeom>
        </p:spPr>
        <p:txBody>
          <a:bodyPr lIns="0" tIns="0" rIns="0" bIns="0" rtlCol="0" anchor="t">
            <a:spAutoFit/>
          </a:bodyPr>
          <a:lstStyle/>
          <a:p>
            <a:pPr algn="ctr"/>
            <a:r>
              <a:rPr lang="en-US" sz="8000">
                <a:solidFill>
                  <a:srgbClr val="FFFFFF"/>
                </a:solidFill>
                <a:latin typeface="APLHappyDance" panose="02000603000000000000" pitchFamily="2" charset="0"/>
                <a:ea typeface="APLHappyDance" panose="02000603000000000000" pitchFamily="2" charset="0"/>
                <a:cs typeface="Barriecito"/>
                <a:sym typeface="Barriecito"/>
              </a:rPr>
              <a:t>Project Based Learning is Indigenous Education</a:t>
            </a:r>
          </a:p>
        </p:txBody>
      </p:sp>
    </p:spTree>
    <p:extLst>
      <p:ext uri="{BB962C8B-B14F-4D97-AF65-F5344CB8AC3E}">
        <p14:creationId xmlns:p14="http://schemas.microsoft.com/office/powerpoint/2010/main" val="4005768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8395587" y="4287142"/>
            <a:ext cx="1496826" cy="1604770"/>
          </a:xfrm>
          <a:prstGeom prst="rect">
            <a:avLst/>
          </a:prstGeom>
          <a:ln>
            <a:solidFill>
              <a:schemeClr val="bg1"/>
            </a:solidFill>
          </a:ln>
        </p:spPr>
        <p:txBody>
          <a:bodyPr lIns="50800" tIns="50800" rIns="50800" bIns="50800" rtlCol="0" anchor="ctr"/>
          <a:lstStyle/>
          <a:p>
            <a:pPr algn="ctr">
              <a:lnSpc>
                <a:spcPts val="2713"/>
              </a:lnSpc>
            </a:pPr>
            <a:r>
              <a:rPr lang="en-US" sz="1937">
                <a:solidFill>
                  <a:schemeClr val="bg1"/>
                </a:solidFill>
                <a:latin typeface="Century Gothic" panose="020B0502020202020204" pitchFamily="34" charset="0"/>
                <a:ea typeface="Montserrat Classic"/>
                <a:cs typeface="Montserrat Classic"/>
                <a:sym typeface="Montserrat Classic"/>
              </a:rPr>
              <a:t>ff</a:t>
            </a:r>
          </a:p>
        </p:txBody>
      </p:sp>
      <p:sp>
        <p:nvSpPr>
          <p:cNvPr id="2" name="Freeform 2"/>
          <p:cNvSpPr/>
          <p:nvPr/>
        </p:nvSpPr>
        <p:spPr>
          <a:xfrm>
            <a:off x="-4482" y="-4545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222" b="-17222"/>
            </a:stretch>
          </a:blipFill>
          <a:ln>
            <a:solidFill>
              <a:schemeClr val="bg1"/>
            </a:solidFill>
          </a:ln>
        </p:spPr>
        <p:txBody>
          <a:bodyPr/>
          <a:lstStyle/>
          <a:p>
            <a:endParaRPr lang="en-US">
              <a:solidFill>
                <a:schemeClr val="bg1"/>
              </a:solidFill>
              <a:latin typeface="Century Gothic" panose="020B0502020202020204" pitchFamily="34" charset="0"/>
            </a:endParaRPr>
          </a:p>
        </p:txBody>
      </p:sp>
      <p:sp>
        <p:nvSpPr>
          <p:cNvPr id="7" name="Freeform 7"/>
          <p:cNvSpPr/>
          <p:nvPr/>
        </p:nvSpPr>
        <p:spPr>
          <a:xfrm>
            <a:off x="1048026" y="1104930"/>
            <a:ext cx="16205391" cy="8198792"/>
          </a:xfrm>
          <a:custGeom>
            <a:avLst/>
            <a:gdLst/>
            <a:ahLst/>
            <a:cxnLst/>
            <a:rect l="l" t="t" r="r" b="b"/>
            <a:pathLst>
              <a:path w="14696432" h="7435363">
                <a:moveTo>
                  <a:pt x="14696432" y="7435363"/>
                </a:moveTo>
                <a:lnTo>
                  <a:pt x="0" y="7427743"/>
                </a:lnTo>
                <a:lnTo>
                  <a:pt x="0" y="2592005"/>
                </a:lnTo>
                <a:lnTo>
                  <a:pt x="17780" y="19050"/>
                </a:lnTo>
                <a:lnTo>
                  <a:pt x="7327043" y="0"/>
                </a:lnTo>
                <a:lnTo>
                  <a:pt x="14677382" y="5080"/>
                </a:lnTo>
                <a:close/>
              </a:path>
            </a:pathLst>
          </a:custGeom>
          <a:solidFill>
            <a:srgbClr val="FFFFFF"/>
          </a:solidFill>
          <a:ln>
            <a:solidFill>
              <a:schemeClr val="bg1"/>
            </a:solidFill>
          </a:ln>
        </p:spPr>
        <p:txBody>
          <a:bodyPr/>
          <a:lstStyle/>
          <a:p>
            <a:endParaRPr lang="en-US">
              <a:solidFill>
                <a:schemeClr val="bg1"/>
              </a:solidFill>
              <a:latin typeface="Century Gothic" panose="020B0502020202020204" pitchFamily="34" charset="0"/>
            </a:endParaRPr>
          </a:p>
        </p:txBody>
      </p:sp>
      <p:grpSp>
        <p:nvGrpSpPr>
          <p:cNvPr id="3" name="Group 2">
            <a:extLst>
              <a:ext uri="{FF2B5EF4-FFF2-40B4-BE49-F238E27FC236}">
                <a16:creationId xmlns:a16="http://schemas.microsoft.com/office/drawing/2014/main" id="{3E0B3285-C251-52DC-3EB7-1DD9E40E7F81}"/>
              </a:ext>
            </a:extLst>
          </p:cNvPr>
          <p:cNvGrpSpPr/>
          <p:nvPr/>
        </p:nvGrpSpPr>
        <p:grpSpPr>
          <a:xfrm>
            <a:off x="1553620" y="1492463"/>
            <a:ext cx="6819555" cy="6737335"/>
            <a:chOff x="5734222" y="1774832"/>
            <a:chExt cx="6819555" cy="6737335"/>
          </a:xfrm>
        </p:grpSpPr>
        <p:sp>
          <p:nvSpPr>
            <p:cNvPr id="13" name="Oval 12">
              <a:extLst>
                <a:ext uri="{FF2B5EF4-FFF2-40B4-BE49-F238E27FC236}">
                  <a16:creationId xmlns:a16="http://schemas.microsoft.com/office/drawing/2014/main" id="{AC9979E8-87AD-D869-AB99-F2A6EEB91A7D}"/>
                </a:ext>
              </a:extLst>
            </p:cNvPr>
            <p:cNvSpPr/>
            <p:nvPr/>
          </p:nvSpPr>
          <p:spPr>
            <a:xfrm>
              <a:off x="7875421" y="4158847"/>
              <a:ext cx="2362199" cy="2090958"/>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Century Gothic" panose="020B0502020202020204" pitchFamily="34" charset="0"/>
                </a:rPr>
                <a:t>Individual</a:t>
              </a:r>
            </a:p>
          </p:txBody>
        </p:sp>
        <p:sp>
          <p:nvSpPr>
            <p:cNvPr id="15" name="Oval 14">
              <a:extLst>
                <a:ext uri="{FF2B5EF4-FFF2-40B4-BE49-F238E27FC236}">
                  <a16:creationId xmlns:a16="http://schemas.microsoft.com/office/drawing/2014/main" id="{5B7CB449-2FA5-7B1D-D9CE-16EA59EB2164}"/>
                </a:ext>
              </a:extLst>
            </p:cNvPr>
            <p:cNvSpPr/>
            <p:nvPr/>
          </p:nvSpPr>
          <p:spPr>
            <a:xfrm>
              <a:off x="7231853" y="3447986"/>
              <a:ext cx="3588547" cy="352431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sp>
          <p:nvSpPr>
            <p:cNvPr id="16" name="Oval 15">
              <a:extLst>
                <a:ext uri="{FF2B5EF4-FFF2-40B4-BE49-F238E27FC236}">
                  <a16:creationId xmlns:a16="http://schemas.microsoft.com/office/drawing/2014/main" id="{CDA50B16-5ABC-AB68-176E-DE86B1C4ACE5}"/>
                </a:ext>
              </a:extLst>
            </p:cNvPr>
            <p:cNvSpPr/>
            <p:nvPr/>
          </p:nvSpPr>
          <p:spPr>
            <a:xfrm>
              <a:off x="6500249" y="2535441"/>
              <a:ext cx="5112545" cy="521611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sp>
          <p:nvSpPr>
            <p:cNvPr id="17" name="Oval 16">
              <a:extLst>
                <a:ext uri="{FF2B5EF4-FFF2-40B4-BE49-F238E27FC236}">
                  <a16:creationId xmlns:a16="http://schemas.microsoft.com/office/drawing/2014/main" id="{27E0F9C1-ADD4-DD03-5B7B-B3E68BEF9598}"/>
                </a:ext>
              </a:extLst>
            </p:cNvPr>
            <p:cNvSpPr/>
            <p:nvPr/>
          </p:nvSpPr>
          <p:spPr>
            <a:xfrm>
              <a:off x="5734222" y="1774832"/>
              <a:ext cx="6819555" cy="673733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sp>
          <p:nvSpPr>
            <p:cNvPr id="18" name="TextBox 17">
              <a:extLst>
                <a:ext uri="{FF2B5EF4-FFF2-40B4-BE49-F238E27FC236}">
                  <a16:creationId xmlns:a16="http://schemas.microsoft.com/office/drawing/2014/main" id="{CA04539A-B505-12E2-AC30-EA704410489F}"/>
                </a:ext>
              </a:extLst>
            </p:cNvPr>
            <p:cNvSpPr txBox="1"/>
            <p:nvPr/>
          </p:nvSpPr>
          <p:spPr>
            <a:xfrm>
              <a:off x="8283582" y="5997507"/>
              <a:ext cx="1575695" cy="739145"/>
            </a:xfrm>
            <a:prstGeom prst="rect">
              <a:avLst/>
            </a:prstGeom>
            <a:noFill/>
            <a:ln>
              <a:noFill/>
            </a:ln>
          </p:spPr>
          <p:txBody>
            <a:bodyPr wrap="none" rtlCol="0">
              <a:prstTxWarp prst="textArchDown">
                <a:avLst/>
              </a:prstTxWarp>
              <a:spAutoFit/>
            </a:bodyPr>
            <a:lstStyle/>
            <a:p>
              <a:r>
                <a:rPr lang="en-US" sz="6000">
                  <a:solidFill>
                    <a:schemeClr val="bg1"/>
                  </a:solidFill>
                  <a:latin typeface="Century Gothic" panose="020B0502020202020204" pitchFamily="34" charset="0"/>
                </a:rPr>
                <a:t>Family</a:t>
              </a:r>
            </a:p>
          </p:txBody>
        </p:sp>
        <p:sp>
          <p:nvSpPr>
            <p:cNvPr id="19" name="TextBox 18">
              <a:extLst>
                <a:ext uri="{FF2B5EF4-FFF2-40B4-BE49-F238E27FC236}">
                  <a16:creationId xmlns:a16="http://schemas.microsoft.com/office/drawing/2014/main" id="{911CD97D-A088-CCB0-1059-5F5D69869500}"/>
                </a:ext>
              </a:extLst>
            </p:cNvPr>
            <p:cNvSpPr txBox="1"/>
            <p:nvPr/>
          </p:nvSpPr>
          <p:spPr>
            <a:xfrm>
              <a:off x="7958418" y="6548382"/>
              <a:ext cx="2362199" cy="934028"/>
            </a:xfrm>
            <a:prstGeom prst="rect">
              <a:avLst/>
            </a:prstGeom>
            <a:noFill/>
            <a:ln>
              <a:noFill/>
            </a:ln>
          </p:spPr>
          <p:txBody>
            <a:bodyPr wrap="none" rtlCol="0">
              <a:prstTxWarp prst="textArchDown">
                <a:avLst>
                  <a:gd name="adj" fmla="val 20967230"/>
                </a:avLst>
              </a:prstTxWarp>
              <a:spAutoFit/>
            </a:bodyPr>
            <a:lstStyle/>
            <a:p>
              <a:r>
                <a:rPr lang="en-US" sz="6000">
                  <a:solidFill>
                    <a:schemeClr val="bg1"/>
                  </a:solidFill>
                  <a:latin typeface="Century Gothic" panose="020B0502020202020204" pitchFamily="34" charset="0"/>
                </a:rPr>
                <a:t>Community/Nation</a:t>
              </a:r>
            </a:p>
          </p:txBody>
        </p:sp>
        <p:sp>
          <p:nvSpPr>
            <p:cNvPr id="20" name="TextBox 19">
              <a:extLst>
                <a:ext uri="{FF2B5EF4-FFF2-40B4-BE49-F238E27FC236}">
                  <a16:creationId xmlns:a16="http://schemas.microsoft.com/office/drawing/2014/main" id="{6F24CB91-86E7-B52E-2565-1F236B2B20E9}"/>
                </a:ext>
              </a:extLst>
            </p:cNvPr>
            <p:cNvSpPr txBox="1"/>
            <p:nvPr/>
          </p:nvSpPr>
          <p:spPr>
            <a:xfrm>
              <a:off x="7969623" y="7290072"/>
              <a:ext cx="2362199" cy="934028"/>
            </a:xfrm>
            <a:prstGeom prst="rect">
              <a:avLst/>
            </a:prstGeom>
            <a:noFill/>
            <a:ln>
              <a:noFill/>
            </a:ln>
          </p:spPr>
          <p:txBody>
            <a:bodyPr wrap="none" rtlCol="0">
              <a:prstTxWarp prst="textArchDown">
                <a:avLst>
                  <a:gd name="adj" fmla="val 20967230"/>
                </a:avLst>
              </a:prstTxWarp>
              <a:spAutoFit/>
            </a:bodyPr>
            <a:lstStyle/>
            <a:p>
              <a:r>
                <a:rPr lang="en-US" sz="6000">
                  <a:solidFill>
                    <a:schemeClr val="bg1"/>
                  </a:solidFill>
                  <a:latin typeface="Century Gothic" panose="020B0502020202020204" pitchFamily="34" charset="0"/>
                </a:rPr>
                <a:t>Creation</a:t>
              </a:r>
            </a:p>
          </p:txBody>
        </p:sp>
      </p:grpSp>
      <p:sp>
        <p:nvSpPr>
          <p:cNvPr id="4" name="TextBox 3">
            <a:extLst>
              <a:ext uri="{FF2B5EF4-FFF2-40B4-BE49-F238E27FC236}">
                <a16:creationId xmlns:a16="http://schemas.microsoft.com/office/drawing/2014/main" id="{5C2583C5-E98D-822D-3EAD-2D28E0CAA70D}"/>
              </a:ext>
            </a:extLst>
          </p:cNvPr>
          <p:cNvSpPr txBox="1"/>
          <p:nvPr/>
        </p:nvSpPr>
        <p:spPr>
          <a:xfrm>
            <a:off x="8716420" y="1941894"/>
            <a:ext cx="8123780" cy="6155531"/>
          </a:xfrm>
          <a:prstGeom prst="rect">
            <a:avLst/>
          </a:prstGeom>
          <a:noFill/>
          <a:ln>
            <a:noFill/>
          </a:ln>
        </p:spPr>
        <p:txBody>
          <a:bodyPr wrap="square" rtlCol="0">
            <a:spAutoFit/>
          </a:bodyPr>
          <a:lstStyle/>
          <a:p>
            <a:pPr marL="342900" indent="-342900">
              <a:buAutoNum type="arabicPeriod"/>
            </a:pPr>
            <a:r>
              <a:rPr lang="en-US" sz="2800">
                <a:solidFill>
                  <a:schemeClr val="bg1"/>
                </a:solidFill>
                <a:latin typeface="Century Gothic" panose="020B0502020202020204" pitchFamily="34" charset="0"/>
              </a:rPr>
              <a:t>Authentic Involvement</a:t>
            </a:r>
          </a:p>
          <a:p>
            <a:pPr marL="800100" lvl="1" indent="-342900">
              <a:buFont typeface="Arial" panose="020B0604020202020204" pitchFamily="34" charset="0"/>
              <a:buChar char="•"/>
            </a:pPr>
            <a:r>
              <a:rPr lang="en-US" sz="2000">
                <a:solidFill>
                  <a:schemeClr val="bg1"/>
                </a:solidFill>
                <a:latin typeface="Century Gothic" panose="020B0502020202020204" pitchFamily="34" charset="0"/>
              </a:rPr>
              <a:t>Promote Elder, knowledge keeper, and community involvement</a:t>
            </a:r>
          </a:p>
          <a:p>
            <a:pPr marL="800100" lvl="1" indent="-342900">
              <a:spcAft>
                <a:spcPts val="1200"/>
              </a:spcAft>
              <a:buFont typeface="Arial" panose="020B0604020202020204" pitchFamily="34" charset="0"/>
              <a:buChar char="•"/>
            </a:pPr>
            <a:r>
              <a:rPr lang="en-US" sz="2000">
                <a:solidFill>
                  <a:schemeClr val="bg1"/>
                </a:solidFill>
                <a:latin typeface="Century Gothic" panose="020B0502020202020204" pitchFamily="34" charset="0"/>
              </a:rPr>
              <a:t>Promote parent, grandparent, and extended family involvement</a:t>
            </a:r>
          </a:p>
          <a:p>
            <a:pPr marL="342900" indent="-342900">
              <a:buFont typeface="+mj-lt"/>
              <a:buAutoNum type="arabicPeriod"/>
            </a:pPr>
            <a:r>
              <a:rPr lang="en-US" sz="2400">
                <a:solidFill>
                  <a:schemeClr val="bg1"/>
                </a:solidFill>
                <a:latin typeface="Century Gothic" panose="020B0502020202020204" pitchFamily="34" charset="0"/>
              </a:rPr>
              <a:t>Putting students at the Centre</a:t>
            </a:r>
          </a:p>
          <a:p>
            <a:pPr marL="800100" lvl="1" indent="-342900">
              <a:buFont typeface="Arial" panose="020B0604020202020204" pitchFamily="34" charset="0"/>
              <a:buChar char="•"/>
            </a:pPr>
            <a:r>
              <a:rPr lang="en-US" sz="2000">
                <a:solidFill>
                  <a:schemeClr val="bg1"/>
                </a:solidFill>
                <a:latin typeface="Century Gothic" panose="020B0502020202020204" pitchFamily="34" charset="0"/>
              </a:rPr>
              <a:t>Respect and listen to students</a:t>
            </a:r>
          </a:p>
          <a:p>
            <a:pPr marL="800100" lvl="1" indent="-342900">
              <a:spcAft>
                <a:spcPts val="1200"/>
              </a:spcAft>
              <a:buFont typeface="Arial" panose="020B0604020202020204" pitchFamily="34" charset="0"/>
              <a:buChar char="•"/>
            </a:pPr>
            <a:r>
              <a:rPr lang="en-US" sz="2000">
                <a:solidFill>
                  <a:schemeClr val="bg1"/>
                </a:solidFill>
                <a:latin typeface="Century Gothic" panose="020B0502020202020204" pitchFamily="34" charset="0"/>
              </a:rPr>
              <a:t>Employ a holistic approach to supporting students</a:t>
            </a:r>
          </a:p>
          <a:p>
            <a:pPr marL="342900" indent="-342900">
              <a:buFont typeface="+mj-lt"/>
              <a:buAutoNum type="arabicPeriod"/>
            </a:pPr>
            <a:r>
              <a:rPr lang="en-US" sz="2400">
                <a:solidFill>
                  <a:schemeClr val="bg1"/>
                </a:solidFill>
                <a:latin typeface="Century Gothic" panose="020B0502020202020204" pitchFamily="34" charset="0"/>
              </a:rPr>
              <a:t>Understanding world views, values, identities, traditions, and contemporary lifestyles</a:t>
            </a:r>
          </a:p>
          <a:p>
            <a:pPr marL="800100" lvl="1" indent="-342900">
              <a:buFont typeface="Arial" panose="020B0604020202020204" pitchFamily="34" charset="0"/>
              <a:buChar char="•"/>
            </a:pPr>
            <a:r>
              <a:rPr lang="en-US" sz="2000">
                <a:solidFill>
                  <a:schemeClr val="bg1"/>
                </a:solidFill>
                <a:latin typeface="Century Gothic" panose="020B0502020202020204" pitchFamily="34" charset="0"/>
              </a:rPr>
              <a:t>Teach true history</a:t>
            </a:r>
          </a:p>
          <a:p>
            <a:pPr marL="800100" lvl="1" indent="-342900">
              <a:spcAft>
                <a:spcPts val="1200"/>
              </a:spcAft>
              <a:buFont typeface="Arial" panose="020B0604020202020204" pitchFamily="34" charset="0"/>
              <a:buChar char="•"/>
            </a:pPr>
            <a:r>
              <a:rPr lang="en-US" sz="2000">
                <a:solidFill>
                  <a:schemeClr val="bg1"/>
                </a:solidFill>
                <a:latin typeface="Century Gothic" panose="020B0502020202020204" pitchFamily="34" charset="0"/>
              </a:rPr>
              <a:t>Incorporate cultural teachings, experiences, and Indigenous languages</a:t>
            </a:r>
          </a:p>
          <a:p>
            <a:pPr marL="342900" indent="-342900">
              <a:buFont typeface="+mj-lt"/>
              <a:buAutoNum type="arabicPeriod"/>
            </a:pPr>
            <a:r>
              <a:rPr lang="en-US" sz="2400">
                <a:solidFill>
                  <a:schemeClr val="bg1"/>
                </a:solidFill>
                <a:latin typeface="Century Gothic" panose="020B0502020202020204" pitchFamily="34" charset="0"/>
              </a:rPr>
              <a:t>Inclusive and Culturally Safe Learning Environment</a:t>
            </a:r>
          </a:p>
          <a:p>
            <a:pPr marL="800100" lvl="1" indent="-342900">
              <a:buFont typeface="Arial" panose="020B0604020202020204" pitchFamily="34" charset="0"/>
              <a:buChar char="•"/>
            </a:pPr>
            <a:r>
              <a:rPr lang="en-US" sz="2000">
                <a:solidFill>
                  <a:schemeClr val="bg1"/>
                </a:solidFill>
                <a:latin typeface="Century Gothic" panose="020B0502020202020204" pitchFamily="34" charset="0"/>
              </a:rPr>
              <a:t>Demonstrate respect for world views, values, identities, and traditions</a:t>
            </a:r>
          </a:p>
          <a:p>
            <a:pPr marL="800100" lvl="1" indent="-342900">
              <a:buFont typeface="Arial" panose="020B0604020202020204" pitchFamily="34" charset="0"/>
              <a:buChar char="•"/>
            </a:pPr>
            <a:r>
              <a:rPr lang="en-US" sz="2000">
                <a:solidFill>
                  <a:schemeClr val="bg1"/>
                </a:solidFill>
                <a:latin typeface="Century Gothic" panose="020B0502020202020204" pitchFamily="34" charset="0"/>
              </a:rPr>
              <a:t>Value and celebrate differences</a:t>
            </a:r>
          </a:p>
        </p:txBody>
      </p:sp>
      <p:sp>
        <p:nvSpPr>
          <p:cNvPr id="6" name="TextBox 5">
            <a:extLst>
              <a:ext uri="{FF2B5EF4-FFF2-40B4-BE49-F238E27FC236}">
                <a16:creationId xmlns:a16="http://schemas.microsoft.com/office/drawing/2014/main" id="{FD3408F0-ADC5-6072-2805-D2E2B1AAAC4F}"/>
              </a:ext>
            </a:extLst>
          </p:cNvPr>
          <p:cNvSpPr txBox="1"/>
          <p:nvPr/>
        </p:nvSpPr>
        <p:spPr>
          <a:xfrm>
            <a:off x="9136811" y="8467712"/>
            <a:ext cx="7744784" cy="646331"/>
          </a:xfrm>
          <a:prstGeom prst="rect">
            <a:avLst/>
          </a:prstGeom>
          <a:noFill/>
          <a:ln>
            <a:noFill/>
          </a:ln>
        </p:spPr>
        <p:txBody>
          <a:bodyPr wrap="square" rtlCol="0">
            <a:spAutoFit/>
          </a:bodyPr>
          <a:lstStyle/>
          <a:p>
            <a:pPr algn="l"/>
            <a:r>
              <a:rPr lang="en-US" b="0" i="0">
                <a:solidFill>
                  <a:schemeClr val="bg1"/>
                </a:solidFill>
                <a:effectLst/>
                <a:latin typeface="Century Gothic" panose="020B0502020202020204" pitchFamily="34" charset="0"/>
              </a:rPr>
              <a:t>Mamàhtawisiwin: The Wonder We are Born With – An Indigenous Education Policy Framework; Government of Manitoba (2022)</a:t>
            </a:r>
          </a:p>
        </p:txBody>
      </p:sp>
      <p:sp>
        <p:nvSpPr>
          <p:cNvPr id="9" name="TextBox 8">
            <a:extLst>
              <a:ext uri="{FF2B5EF4-FFF2-40B4-BE49-F238E27FC236}">
                <a16:creationId xmlns:a16="http://schemas.microsoft.com/office/drawing/2014/main" id="{469C00CE-3E74-0B95-384F-AB83727662FB}"/>
              </a:ext>
            </a:extLst>
          </p:cNvPr>
          <p:cNvSpPr txBox="1"/>
          <p:nvPr/>
        </p:nvSpPr>
        <p:spPr>
          <a:xfrm>
            <a:off x="1588697" y="8467712"/>
            <a:ext cx="6817445" cy="646331"/>
          </a:xfrm>
          <a:prstGeom prst="rect">
            <a:avLst/>
          </a:prstGeom>
          <a:noFill/>
          <a:ln>
            <a:noFill/>
          </a:ln>
        </p:spPr>
        <p:txBody>
          <a:bodyPr wrap="square" lIns="91440" tIns="45720" rIns="91440" bIns="45720" rtlCol="0" anchor="t">
            <a:spAutoFit/>
          </a:bodyPr>
          <a:lstStyle/>
          <a:p>
            <a:r>
              <a:rPr lang="en-US" i="1">
                <a:solidFill>
                  <a:schemeClr val="bg1"/>
                </a:solidFill>
                <a:latin typeface="Century Gothic"/>
              </a:rPr>
              <a:t>"A Recognition of Being: Reconstructing Native Womanhood"</a:t>
            </a:r>
            <a:r>
              <a:rPr lang="en-US">
                <a:solidFill>
                  <a:schemeClr val="bg1"/>
                </a:solidFill>
                <a:latin typeface="Century Gothic"/>
              </a:rPr>
              <a:t> - Kim Anderson</a:t>
            </a:r>
            <a:endParaRPr lang="en-US">
              <a:solidFill>
                <a:schemeClr val="bg1"/>
              </a:solidFill>
            </a:endParaRPr>
          </a:p>
        </p:txBody>
      </p:sp>
    </p:spTree>
    <p:extLst>
      <p:ext uri="{BB962C8B-B14F-4D97-AF65-F5344CB8AC3E}">
        <p14:creationId xmlns:p14="http://schemas.microsoft.com/office/powerpoint/2010/main" val="939973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ield of flowers and trees&#10;&#10;AI-generated content may be incorrect.">
            <a:extLst>
              <a:ext uri="{FF2B5EF4-FFF2-40B4-BE49-F238E27FC236}">
                <a16:creationId xmlns:a16="http://schemas.microsoft.com/office/drawing/2014/main" id="{6BBAA348-6918-AF43-12D8-1FB8E7A57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6ED1498D-59FF-607D-FC2F-4F8E40215956}"/>
              </a:ext>
            </a:extLst>
          </p:cNvPr>
          <p:cNvSpPr txBox="1"/>
          <p:nvPr/>
        </p:nvSpPr>
        <p:spPr>
          <a:xfrm>
            <a:off x="1409700" y="4229100"/>
            <a:ext cx="15468600" cy="2800767"/>
          </a:xfrm>
          <a:prstGeom prst="rect">
            <a:avLst/>
          </a:prstGeom>
          <a:noFill/>
        </p:spPr>
        <p:txBody>
          <a:bodyPr wrap="square" rtlCol="0" anchor="ctr">
            <a:spAutoFit/>
          </a:bodyPr>
          <a:lstStyle/>
          <a:p>
            <a:pPr algn="ctr"/>
            <a:r>
              <a:rPr lang="en-CA" sz="8800" b="1">
                <a:latin typeface="AGLeggingsArePants" panose="02000603000000000000" pitchFamily="2" charset="0"/>
                <a:ea typeface="AGLeggingsArePants" panose="02000603000000000000" pitchFamily="2" charset="0"/>
              </a:rPr>
              <a:t>Everything starts with the land</a:t>
            </a:r>
          </a:p>
        </p:txBody>
      </p:sp>
    </p:spTree>
    <p:extLst>
      <p:ext uri="{BB962C8B-B14F-4D97-AF65-F5344CB8AC3E}">
        <p14:creationId xmlns:p14="http://schemas.microsoft.com/office/powerpoint/2010/main" val="4093247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67F38-3613-0535-4140-F86E6C1B3F1B}"/>
            </a:ext>
          </a:extLst>
        </p:cNvPr>
        <p:cNvGrpSpPr/>
        <p:nvPr/>
      </p:nvGrpSpPr>
      <p:grpSpPr>
        <a:xfrm>
          <a:off x="0" y="0"/>
          <a:ext cx="0" cy="0"/>
          <a:chOff x="0" y="0"/>
          <a:chExt cx="0" cy="0"/>
        </a:xfrm>
      </p:grpSpPr>
      <p:sp>
        <p:nvSpPr>
          <p:cNvPr id="11" name="TextBox 11">
            <a:extLst>
              <a:ext uri="{FF2B5EF4-FFF2-40B4-BE49-F238E27FC236}">
                <a16:creationId xmlns:a16="http://schemas.microsoft.com/office/drawing/2014/main" id="{F5AE8BFB-CF25-6B0B-CCBE-3C2A4B2B88FA}"/>
              </a:ext>
            </a:extLst>
          </p:cNvPr>
          <p:cNvSpPr txBox="1"/>
          <p:nvPr/>
        </p:nvSpPr>
        <p:spPr>
          <a:xfrm>
            <a:off x="8395587" y="4287142"/>
            <a:ext cx="1496826" cy="1604770"/>
          </a:xfrm>
          <a:prstGeom prst="rect">
            <a:avLst/>
          </a:prstGeom>
          <a:ln>
            <a:solidFill>
              <a:schemeClr val="bg1"/>
            </a:solidFill>
          </a:ln>
        </p:spPr>
        <p:txBody>
          <a:bodyPr lIns="50800" tIns="50800" rIns="50800" bIns="50800" rtlCol="0" anchor="ctr"/>
          <a:lstStyle/>
          <a:p>
            <a:pPr algn="ctr">
              <a:lnSpc>
                <a:spcPts val="2713"/>
              </a:lnSpc>
            </a:pPr>
            <a:r>
              <a:rPr lang="en-US" sz="1937">
                <a:solidFill>
                  <a:schemeClr val="bg1"/>
                </a:solidFill>
                <a:latin typeface="Century Gothic" panose="020B0502020202020204" pitchFamily="34" charset="0"/>
                <a:ea typeface="Montserrat Classic"/>
                <a:cs typeface="Montserrat Classic"/>
                <a:sym typeface="Montserrat Classic"/>
              </a:rPr>
              <a:t>ff</a:t>
            </a:r>
          </a:p>
        </p:txBody>
      </p:sp>
      <p:sp>
        <p:nvSpPr>
          <p:cNvPr id="2" name="Freeform 2">
            <a:extLst>
              <a:ext uri="{FF2B5EF4-FFF2-40B4-BE49-F238E27FC236}">
                <a16:creationId xmlns:a16="http://schemas.microsoft.com/office/drawing/2014/main" id="{23CD3C6B-16EF-A093-4E61-5CD6533302DC}"/>
              </a:ext>
            </a:extLst>
          </p:cNvPr>
          <p:cNvSpPr/>
          <p:nvPr/>
        </p:nvSpPr>
        <p:spPr>
          <a:xfrm>
            <a:off x="-4482" y="-4545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222" b="-17222"/>
            </a:stretch>
          </a:blipFill>
          <a:ln>
            <a:solidFill>
              <a:schemeClr val="bg1"/>
            </a:solidFill>
          </a:ln>
        </p:spPr>
        <p:txBody>
          <a:bodyPr/>
          <a:lstStyle/>
          <a:p>
            <a:endParaRPr lang="en-US">
              <a:solidFill>
                <a:schemeClr val="bg1"/>
              </a:solidFill>
              <a:latin typeface="Century Gothic" panose="020B0502020202020204" pitchFamily="34" charset="0"/>
            </a:endParaRPr>
          </a:p>
        </p:txBody>
      </p:sp>
      <p:sp>
        <p:nvSpPr>
          <p:cNvPr id="7" name="Freeform 7">
            <a:extLst>
              <a:ext uri="{FF2B5EF4-FFF2-40B4-BE49-F238E27FC236}">
                <a16:creationId xmlns:a16="http://schemas.microsoft.com/office/drawing/2014/main" id="{82975055-B3F1-679E-6D6F-D2251420C4C3}"/>
              </a:ext>
            </a:extLst>
          </p:cNvPr>
          <p:cNvSpPr/>
          <p:nvPr/>
        </p:nvSpPr>
        <p:spPr>
          <a:xfrm>
            <a:off x="1048026" y="1104930"/>
            <a:ext cx="16205391" cy="8198792"/>
          </a:xfrm>
          <a:custGeom>
            <a:avLst/>
            <a:gdLst/>
            <a:ahLst/>
            <a:cxnLst/>
            <a:rect l="l" t="t" r="r" b="b"/>
            <a:pathLst>
              <a:path w="14696432" h="7435363">
                <a:moveTo>
                  <a:pt x="14696432" y="7435363"/>
                </a:moveTo>
                <a:lnTo>
                  <a:pt x="0" y="7427743"/>
                </a:lnTo>
                <a:lnTo>
                  <a:pt x="0" y="2592005"/>
                </a:lnTo>
                <a:lnTo>
                  <a:pt x="17780" y="19050"/>
                </a:lnTo>
                <a:lnTo>
                  <a:pt x="7327043" y="0"/>
                </a:lnTo>
                <a:lnTo>
                  <a:pt x="14677382" y="5080"/>
                </a:lnTo>
                <a:close/>
              </a:path>
            </a:pathLst>
          </a:custGeom>
          <a:solidFill>
            <a:srgbClr val="FFFFFF"/>
          </a:solidFill>
          <a:ln>
            <a:solidFill>
              <a:schemeClr val="bg1"/>
            </a:solidFill>
          </a:ln>
        </p:spPr>
        <p:txBody>
          <a:bodyPr/>
          <a:lstStyle/>
          <a:p>
            <a:endParaRPr lang="en-US">
              <a:solidFill>
                <a:schemeClr val="bg1"/>
              </a:solidFill>
            </a:endParaRPr>
          </a:p>
        </p:txBody>
      </p:sp>
      <p:pic>
        <p:nvPicPr>
          <p:cNvPr id="2050" name="Picture 2">
            <a:extLst>
              <a:ext uri="{FF2B5EF4-FFF2-40B4-BE49-F238E27FC236}">
                <a16:creationId xmlns:a16="http://schemas.microsoft.com/office/drawing/2014/main" id="{5F376559-6CAA-1EB6-14D8-1A51A2EAB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3047" y="2436950"/>
            <a:ext cx="5562288" cy="55347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0E3B3F-28C7-A0E5-AD0E-A7A4ABF6A1AD}"/>
              </a:ext>
            </a:extLst>
          </p:cNvPr>
          <p:cNvSpPr txBox="1"/>
          <p:nvPr/>
        </p:nvSpPr>
        <p:spPr>
          <a:xfrm>
            <a:off x="1413047" y="8613625"/>
            <a:ext cx="5907024" cy="646331"/>
          </a:xfrm>
          <a:prstGeom prst="rect">
            <a:avLst/>
          </a:prstGeom>
          <a:noFill/>
        </p:spPr>
        <p:txBody>
          <a:bodyPr wrap="square" rtlCol="0">
            <a:spAutoFit/>
          </a:bodyPr>
          <a:lstStyle/>
          <a:p>
            <a:pPr algn="ctr"/>
            <a:r>
              <a:rPr lang="en-US">
                <a:solidFill>
                  <a:schemeClr val="bg1"/>
                </a:solidFill>
              </a:rPr>
              <a:t>Indigenous wholistic framework, 2009</a:t>
            </a:r>
          </a:p>
          <a:p>
            <a:pPr algn="ctr"/>
            <a:endParaRPr lang="en-US">
              <a:solidFill>
                <a:schemeClr val="bg1"/>
              </a:solidFill>
            </a:endParaRPr>
          </a:p>
        </p:txBody>
      </p:sp>
      <p:sp>
        <p:nvSpPr>
          <p:cNvPr id="8" name="TextBox 7">
            <a:extLst>
              <a:ext uri="{FF2B5EF4-FFF2-40B4-BE49-F238E27FC236}">
                <a16:creationId xmlns:a16="http://schemas.microsoft.com/office/drawing/2014/main" id="{20755787-0EAC-123B-FED0-DD70CF1DA9F3}"/>
              </a:ext>
            </a:extLst>
          </p:cNvPr>
          <p:cNvSpPr txBox="1"/>
          <p:nvPr/>
        </p:nvSpPr>
        <p:spPr>
          <a:xfrm>
            <a:off x="7259291" y="1773346"/>
            <a:ext cx="4282297" cy="6817251"/>
          </a:xfrm>
          <a:prstGeom prst="rect">
            <a:avLst/>
          </a:prstGeom>
          <a:noFill/>
        </p:spPr>
        <p:txBody>
          <a:bodyPr wrap="square" rtlCol="0">
            <a:spAutoFit/>
          </a:bodyPr>
          <a:lstStyle/>
          <a:p>
            <a:pPr algn="ctr">
              <a:spcAft>
                <a:spcPts val="600"/>
              </a:spcAft>
            </a:pPr>
            <a:r>
              <a:rPr lang="en-US" sz="3600" b="1">
                <a:solidFill>
                  <a:schemeClr val="bg1"/>
                </a:solidFill>
              </a:rPr>
              <a:t>Four R’s of Indigenous Guiding Principles*:</a:t>
            </a:r>
          </a:p>
          <a:p>
            <a:pPr marL="342900" indent="-342900">
              <a:buAutoNum type="arabicPeriod"/>
            </a:pPr>
            <a:r>
              <a:rPr lang="en-US" sz="3600">
                <a:solidFill>
                  <a:schemeClr val="bg1"/>
                </a:solidFill>
              </a:rPr>
              <a:t>Respect</a:t>
            </a:r>
          </a:p>
          <a:p>
            <a:pPr marL="342900" indent="-342900">
              <a:buAutoNum type="arabicPeriod"/>
            </a:pPr>
            <a:r>
              <a:rPr lang="en-US" sz="3600">
                <a:solidFill>
                  <a:schemeClr val="bg1"/>
                </a:solidFill>
              </a:rPr>
              <a:t>Relationship</a:t>
            </a:r>
          </a:p>
          <a:p>
            <a:pPr marL="342900" indent="-342900">
              <a:buAutoNum type="arabicPeriod"/>
            </a:pPr>
            <a:r>
              <a:rPr lang="en-US" sz="3600">
                <a:solidFill>
                  <a:schemeClr val="bg1"/>
                </a:solidFill>
              </a:rPr>
              <a:t>Reciprocity</a:t>
            </a:r>
          </a:p>
          <a:p>
            <a:pPr marL="342900" indent="-342900">
              <a:buAutoNum type="arabicPeriod"/>
            </a:pPr>
            <a:r>
              <a:rPr lang="en-US" sz="3600">
                <a:solidFill>
                  <a:schemeClr val="bg1"/>
                </a:solidFill>
              </a:rPr>
              <a:t>Responsibility </a:t>
            </a:r>
          </a:p>
          <a:p>
            <a:pPr marL="342900" indent="-342900">
              <a:buAutoNum type="arabicPeriod"/>
            </a:pPr>
            <a:endParaRPr lang="en-US" sz="3600">
              <a:solidFill>
                <a:schemeClr val="bg1"/>
              </a:solidFill>
            </a:endParaRPr>
          </a:p>
          <a:p>
            <a:r>
              <a:rPr lang="en-US" sz="3600">
                <a:solidFill>
                  <a:schemeClr val="bg1"/>
                </a:solidFill>
              </a:rPr>
              <a:t>Two additions:</a:t>
            </a:r>
          </a:p>
          <a:p>
            <a:pPr marL="285750" indent="-285750">
              <a:buFont typeface="Arial" panose="020B0604020202020204" pitchFamily="34" charset="0"/>
              <a:buChar char="•"/>
            </a:pPr>
            <a:r>
              <a:rPr lang="en-US" sz="3600">
                <a:solidFill>
                  <a:schemeClr val="bg1"/>
                </a:solidFill>
              </a:rPr>
              <a:t>Relevance</a:t>
            </a:r>
          </a:p>
          <a:p>
            <a:pPr marL="285750" indent="-285750">
              <a:buFont typeface="Arial" panose="020B0604020202020204" pitchFamily="34" charset="0"/>
              <a:buChar char="•"/>
            </a:pPr>
            <a:r>
              <a:rPr lang="en-US" sz="3600">
                <a:solidFill>
                  <a:schemeClr val="bg1"/>
                </a:solidFill>
              </a:rPr>
              <a:t>Representation</a:t>
            </a:r>
          </a:p>
        </p:txBody>
      </p:sp>
      <p:sp>
        <p:nvSpPr>
          <p:cNvPr id="10" name="TextBox 9">
            <a:extLst>
              <a:ext uri="{FF2B5EF4-FFF2-40B4-BE49-F238E27FC236}">
                <a16:creationId xmlns:a16="http://schemas.microsoft.com/office/drawing/2014/main" id="{C86D092D-D5A6-D882-562D-207A59578455}"/>
              </a:ext>
            </a:extLst>
          </p:cNvPr>
          <p:cNvSpPr txBox="1"/>
          <p:nvPr/>
        </p:nvSpPr>
        <p:spPr>
          <a:xfrm>
            <a:off x="6197209" y="8664531"/>
            <a:ext cx="5907024" cy="369332"/>
          </a:xfrm>
          <a:prstGeom prst="rect">
            <a:avLst/>
          </a:prstGeom>
          <a:noFill/>
        </p:spPr>
        <p:txBody>
          <a:bodyPr wrap="square" rtlCol="0">
            <a:spAutoFit/>
          </a:bodyPr>
          <a:lstStyle/>
          <a:p>
            <a:pPr algn="ctr"/>
            <a:r>
              <a:rPr lang="en-US" b="0" i="0">
                <a:solidFill>
                  <a:srgbClr val="000000"/>
                </a:solidFill>
                <a:effectLst/>
                <a:latin typeface="Times New Roman" panose="02020603050405020304" pitchFamily="18" charset="0"/>
              </a:rPr>
              <a:t>Verna </a:t>
            </a:r>
            <a:r>
              <a:rPr lang="en-US" b="0" i="0" err="1">
                <a:solidFill>
                  <a:srgbClr val="000000"/>
                </a:solidFill>
                <a:effectLst/>
                <a:latin typeface="Times New Roman" panose="02020603050405020304" pitchFamily="18" charset="0"/>
              </a:rPr>
              <a:t>Kirkness</a:t>
            </a:r>
            <a:r>
              <a:rPr lang="en-US" b="0" i="0">
                <a:solidFill>
                  <a:srgbClr val="000000"/>
                </a:solidFill>
                <a:effectLst/>
                <a:latin typeface="Times New Roman" panose="02020603050405020304" pitchFamily="18" charset="0"/>
              </a:rPr>
              <a:t> and Ray Barnhardt (1991)</a:t>
            </a:r>
            <a:endParaRPr lang="en-US">
              <a:solidFill>
                <a:schemeClr val="bg1"/>
              </a:solidFill>
            </a:endParaRPr>
          </a:p>
        </p:txBody>
      </p:sp>
      <p:pic>
        <p:nvPicPr>
          <p:cNvPr id="21" name="Picture 20" descr="A diagram of a learning process&#10;&#10;AI-generated content may be incorrect.">
            <a:extLst>
              <a:ext uri="{FF2B5EF4-FFF2-40B4-BE49-F238E27FC236}">
                <a16:creationId xmlns:a16="http://schemas.microsoft.com/office/drawing/2014/main" id="{9F25B008-D67B-DC85-BE0E-9E68904B9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33444" y="2048789"/>
            <a:ext cx="4710083" cy="5523642"/>
          </a:xfrm>
          <a:prstGeom prst="rect">
            <a:avLst/>
          </a:prstGeom>
        </p:spPr>
      </p:pic>
      <p:sp>
        <p:nvSpPr>
          <p:cNvPr id="22" name="TextBox 21">
            <a:extLst>
              <a:ext uri="{FF2B5EF4-FFF2-40B4-BE49-F238E27FC236}">
                <a16:creationId xmlns:a16="http://schemas.microsoft.com/office/drawing/2014/main" id="{1C0545C6-A5A9-1F80-7596-7EC5A12A99FF}"/>
              </a:ext>
            </a:extLst>
          </p:cNvPr>
          <p:cNvSpPr txBox="1"/>
          <p:nvPr/>
        </p:nvSpPr>
        <p:spPr>
          <a:xfrm>
            <a:off x="12123084" y="8151960"/>
            <a:ext cx="4700016" cy="923330"/>
          </a:xfrm>
          <a:prstGeom prst="rect">
            <a:avLst/>
          </a:prstGeom>
          <a:noFill/>
        </p:spPr>
        <p:txBody>
          <a:bodyPr wrap="square" rtlCol="0">
            <a:spAutoFit/>
          </a:bodyPr>
          <a:lstStyle/>
          <a:p>
            <a:pPr algn="ctr"/>
            <a:r>
              <a:rPr lang="en-US">
                <a:solidFill>
                  <a:schemeClr val="bg1"/>
                </a:solidFill>
              </a:rPr>
              <a:t>The State of Aboriginal Learning in Canada: A Holistic Approach To Measuring Success. The Canadian Council on Learning, 2009</a:t>
            </a:r>
          </a:p>
        </p:txBody>
      </p:sp>
    </p:spTree>
    <p:extLst>
      <p:ext uri="{BB962C8B-B14F-4D97-AF65-F5344CB8AC3E}">
        <p14:creationId xmlns:p14="http://schemas.microsoft.com/office/powerpoint/2010/main" val="3233604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174160" y="3009900"/>
            <a:ext cx="13939680" cy="3693319"/>
          </a:xfrm>
          <a:prstGeom prst="rect">
            <a:avLst/>
          </a:prstGeom>
        </p:spPr>
        <p:txBody>
          <a:bodyPr lIns="0" tIns="0" rIns="0" bIns="0" rtlCol="0" anchor="t">
            <a:spAutoFit/>
          </a:bodyPr>
          <a:lstStyle/>
          <a:p>
            <a:pPr algn="ctr"/>
            <a:r>
              <a:rPr lang="en-US" sz="8000">
                <a:solidFill>
                  <a:srgbClr val="FFFFFF"/>
                </a:solidFill>
                <a:latin typeface="APLHappyDance" panose="02000603000000000000" pitchFamily="2" charset="0"/>
                <a:ea typeface="APLHappyDance" panose="02000603000000000000" pitchFamily="2" charset="0"/>
                <a:cs typeface="Barriecito"/>
                <a:sym typeface="Barriecito"/>
              </a:rPr>
              <a:t>Indigenous Ways of Knowing/Being/Living</a:t>
            </a:r>
          </a:p>
          <a:p>
            <a:pPr algn="ctr"/>
            <a:r>
              <a:rPr lang="en-US" sz="8000">
                <a:solidFill>
                  <a:srgbClr val="FFFFFF"/>
                </a:solidFill>
                <a:latin typeface="APLHappyDance" panose="02000603000000000000" pitchFamily="2" charset="0"/>
                <a:ea typeface="APLHappyDance" panose="02000603000000000000" pitchFamily="2" charset="0"/>
                <a:cs typeface="Barriecito"/>
                <a:sym typeface="Barriecito"/>
              </a:rPr>
              <a:t>IS sustainability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64D90-8439-8AA1-4506-76873332B0D2}"/>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87D7896-79FD-F1E0-B5D0-217D5590FDF0}"/>
              </a:ext>
            </a:extLst>
          </p:cNvPr>
          <p:cNvSpPr txBox="1"/>
          <p:nvPr/>
        </p:nvSpPr>
        <p:spPr>
          <a:xfrm>
            <a:off x="2174160" y="3915674"/>
            <a:ext cx="13939680" cy="1231106"/>
          </a:xfrm>
          <a:prstGeom prst="rect">
            <a:avLst/>
          </a:prstGeom>
        </p:spPr>
        <p:txBody>
          <a:bodyPr lIns="0" tIns="0" rIns="0" bIns="0" rtlCol="0" anchor="t">
            <a:spAutoFit/>
          </a:bodyPr>
          <a:lstStyle/>
          <a:p>
            <a:pPr algn="ctr"/>
            <a:r>
              <a:rPr lang="en-US" sz="8000">
                <a:solidFill>
                  <a:srgbClr val="FFFFFF"/>
                </a:solidFill>
                <a:latin typeface="APLHappyDance"/>
                <a:ea typeface="APLHappyDance"/>
                <a:sym typeface="Barriecito"/>
              </a:rPr>
              <a:t>How It Started</a:t>
            </a:r>
            <a:endParaRPr lang="en-US"/>
          </a:p>
        </p:txBody>
      </p:sp>
    </p:spTree>
    <p:extLst>
      <p:ext uri="{BB962C8B-B14F-4D97-AF65-F5344CB8AC3E}">
        <p14:creationId xmlns:p14="http://schemas.microsoft.com/office/powerpoint/2010/main" val="25962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CE04-5C22-1F5F-689E-0029B6F772C5}"/>
              </a:ext>
            </a:extLst>
          </p:cNvPr>
          <p:cNvSpPr>
            <a:spLocks noGrp="1"/>
          </p:cNvSpPr>
          <p:nvPr>
            <p:ph type="title"/>
          </p:nvPr>
        </p:nvSpPr>
        <p:spPr>
          <a:xfrm>
            <a:off x="457200" y="6844284"/>
            <a:ext cx="5771388" cy="2729484"/>
          </a:xfrm>
          <a:solidFill>
            <a:schemeClr val="bg1">
              <a:lumMod val="75000"/>
              <a:lumOff val="25000"/>
            </a:schemeClr>
          </a:solidFill>
          <a:ln>
            <a:solidFill>
              <a:schemeClr val="bg1"/>
            </a:solidFill>
          </a:ln>
        </p:spPr>
        <p:txBody>
          <a:bodyPr vert="horz" lIns="91440" tIns="45720" rIns="91440" bIns="45720" rtlCol="0" anchor="ctr">
            <a:normAutofit/>
          </a:bodyPr>
          <a:lstStyle/>
          <a:p>
            <a:pPr algn="l">
              <a:lnSpc>
                <a:spcPct val="90000"/>
              </a:lnSpc>
            </a:pPr>
            <a:r>
              <a:rPr lang="en-US" sz="4800" kern="1200">
                <a:solidFill>
                  <a:srgbClr val="FFFFFF"/>
                </a:solidFill>
                <a:latin typeface="Century Gothic" panose="020B0502020202020204" pitchFamily="34" charset="0"/>
              </a:rPr>
              <a:t>Food Insecurity</a:t>
            </a:r>
            <a:br>
              <a:rPr lang="en-US" sz="4800" kern="1200">
                <a:solidFill>
                  <a:srgbClr val="FFFFFF"/>
                </a:solidFill>
                <a:latin typeface="Century Gothic" panose="020B0502020202020204" pitchFamily="34" charset="0"/>
              </a:rPr>
            </a:br>
            <a:r>
              <a:rPr lang="en-US" sz="4000" kern="1200">
                <a:solidFill>
                  <a:srgbClr val="FFFFFF"/>
                </a:solidFill>
                <a:latin typeface="Century Gothic" panose="020B0502020202020204" pitchFamily="34" charset="0"/>
              </a:rPr>
              <a:t>(Grade 11 Topics in Science)</a:t>
            </a:r>
            <a:endParaRPr lang="en-US" sz="4800" kern="1200">
              <a:solidFill>
                <a:srgbClr val="FFFFFF"/>
              </a:solidFill>
              <a:latin typeface="Century Gothic" panose="020B0502020202020204" pitchFamily="34" charset="0"/>
            </a:endParaRPr>
          </a:p>
        </p:txBody>
      </p:sp>
      <p:sp>
        <p:nvSpPr>
          <p:cNvPr id="12" name="Content Placeholder 11">
            <a:extLst>
              <a:ext uri="{FF2B5EF4-FFF2-40B4-BE49-F238E27FC236}">
                <a16:creationId xmlns:a16="http://schemas.microsoft.com/office/drawing/2014/main" id="{351C74B1-1094-1977-F2A4-670B35827F02}"/>
              </a:ext>
            </a:extLst>
          </p:cNvPr>
          <p:cNvSpPr>
            <a:spLocks noGrp="1"/>
          </p:cNvSpPr>
          <p:nvPr>
            <p:ph sz="half" idx="1"/>
          </p:nvPr>
        </p:nvSpPr>
        <p:spPr>
          <a:xfrm>
            <a:off x="6981441" y="6844284"/>
            <a:ext cx="10341864" cy="2400300"/>
          </a:xfrm>
        </p:spPr>
        <p:txBody>
          <a:bodyPr vert="horz" lIns="91440" tIns="45720" rIns="91440" bIns="45720" rtlCol="0" anchor="ctr">
            <a:normAutofit/>
          </a:bodyPr>
          <a:lstStyle/>
          <a:p>
            <a:pPr marL="114300" indent="0">
              <a:lnSpc>
                <a:spcPct val="90000"/>
              </a:lnSpc>
              <a:buNone/>
            </a:pPr>
            <a:r>
              <a:rPr lang="en-US" sz="4000">
                <a:solidFill>
                  <a:srgbClr val="FFFFFF"/>
                </a:solidFill>
                <a:latin typeface="Century Gothic" panose="020B0502020202020204" pitchFamily="34" charset="0"/>
              </a:rPr>
              <a:t>How is a bridge more than just a vessel to transport vehicles?</a:t>
            </a:r>
          </a:p>
        </p:txBody>
      </p:sp>
      <p:pic>
        <p:nvPicPr>
          <p:cNvPr id="8" name="Content Placeholder 7" descr="A road with traffic lights and a building&#10;&#10;Description automatically generated with medium confidence">
            <a:extLst>
              <a:ext uri="{FF2B5EF4-FFF2-40B4-BE49-F238E27FC236}">
                <a16:creationId xmlns:a16="http://schemas.microsoft.com/office/drawing/2014/main" id="{049BE05B-D518-5ACC-B784-2A0B9025BF1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50" t="9212" r="50" b="15557"/>
          <a:stretch/>
        </p:blipFill>
        <p:spPr>
          <a:xfrm>
            <a:off x="0" y="-38100"/>
            <a:ext cx="9143980" cy="6294411"/>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p:spPr>
      </p:pic>
      <p:pic>
        <p:nvPicPr>
          <p:cNvPr id="6" name="Content Placeholder 5" descr="A screenshot of a computer&#10;&#10;Description automatically generated">
            <a:extLst>
              <a:ext uri="{FF2B5EF4-FFF2-40B4-BE49-F238E27FC236}">
                <a16:creationId xmlns:a16="http://schemas.microsoft.com/office/drawing/2014/main" id="{E94A62DF-8636-9202-32D6-14CB34A5C6F4}"/>
              </a:ext>
            </a:extLst>
          </p:cNvPr>
          <p:cNvPicPr>
            <a:picLocks noChangeAspect="1"/>
          </p:cNvPicPr>
          <p:nvPr/>
        </p:nvPicPr>
        <p:blipFill>
          <a:blip r:embed="rId4">
            <a:extLst>
              <a:ext uri="{28A0092B-C50C-407E-A947-70E740481C1C}">
                <a14:useLocalDpi xmlns:a14="http://schemas.microsoft.com/office/drawing/2010/main" val="0"/>
              </a:ext>
            </a:extLst>
          </a:blip>
          <a:srcRect r="1" b="9235"/>
          <a:stretch/>
        </p:blipFill>
        <p:spPr>
          <a:xfrm>
            <a:off x="9029700" y="-1"/>
            <a:ext cx="9258289" cy="6281507"/>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Tree>
    <p:extLst>
      <p:ext uri="{BB962C8B-B14F-4D97-AF65-F5344CB8AC3E}">
        <p14:creationId xmlns:p14="http://schemas.microsoft.com/office/powerpoint/2010/main" val="2664783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3E8B9C-742D-6655-3B7B-F98AE4423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123FFE-4BEA-5639-E05E-2366794BD58F}"/>
              </a:ext>
            </a:extLst>
          </p:cNvPr>
          <p:cNvSpPr>
            <a:spLocks noGrp="1"/>
          </p:cNvSpPr>
          <p:nvPr>
            <p:ph type="title"/>
          </p:nvPr>
        </p:nvSpPr>
        <p:spPr>
          <a:xfrm>
            <a:off x="332233" y="6844284"/>
            <a:ext cx="5452430" cy="3023616"/>
          </a:xfrm>
          <a:solidFill>
            <a:schemeClr val="bg1">
              <a:lumMod val="75000"/>
              <a:lumOff val="25000"/>
            </a:schemeClr>
          </a:solidFill>
          <a:ln>
            <a:solidFill>
              <a:schemeClr val="bg1"/>
            </a:solidFill>
          </a:ln>
        </p:spPr>
        <p:txBody>
          <a:bodyPr vert="horz" lIns="91440" tIns="45720" rIns="91440" bIns="45720" rtlCol="0" anchor="ctr">
            <a:noAutofit/>
          </a:bodyPr>
          <a:lstStyle/>
          <a:p>
            <a:pPr algn="l">
              <a:lnSpc>
                <a:spcPct val="90000"/>
              </a:lnSpc>
            </a:pPr>
            <a:r>
              <a:rPr lang="en-US" sz="6000" kern="1200">
                <a:solidFill>
                  <a:srgbClr val="FFFFFF"/>
                </a:solidFill>
                <a:latin typeface="Century Gothic" panose="020B0502020202020204" pitchFamily="34" charset="0"/>
              </a:rPr>
              <a:t>Food Insecurity</a:t>
            </a:r>
            <a:br>
              <a:rPr lang="en-US" sz="6000" kern="1200">
                <a:solidFill>
                  <a:srgbClr val="FFFFFF"/>
                </a:solidFill>
                <a:latin typeface="Century Gothic" panose="020B0502020202020204" pitchFamily="34" charset="0"/>
              </a:rPr>
            </a:br>
            <a:r>
              <a:rPr lang="en-US" sz="4000" kern="1200">
                <a:solidFill>
                  <a:srgbClr val="FFFFFF"/>
                </a:solidFill>
                <a:latin typeface="Century Gothic" panose="020B0502020202020204" pitchFamily="34" charset="0"/>
              </a:rPr>
              <a:t>(Grade 9 Science - Reproduction)</a:t>
            </a:r>
            <a:endParaRPr lang="en-US" sz="6000" kern="1200">
              <a:solidFill>
                <a:srgbClr val="FFFFFF"/>
              </a:solidFill>
              <a:latin typeface="Century Gothic" panose="020B0502020202020204" pitchFamily="34" charset="0"/>
            </a:endParaRPr>
          </a:p>
        </p:txBody>
      </p:sp>
      <p:sp>
        <p:nvSpPr>
          <p:cNvPr id="12" name="Content Placeholder 11">
            <a:extLst>
              <a:ext uri="{FF2B5EF4-FFF2-40B4-BE49-F238E27FC236}">
                <a16:creationId xmlns:a16="http://schemas.microsoft.com/office/drawing/2014/main" id="{F02C8B35-11FE-36F2-D9F2-C0BD4E2A8B65}"/>
              </a:ext>
            </a:extLst>
          </p:cNvPr>
          <p:cNvSpPr>
            <a:spLocks noGrp="1"/>
          </p:cNvSpPr>
          <p:nvPr>
            <p:ph sz="half" idx="1"/>
          </p:nvPr>
        </p:nvSpPr>
        <p:spPr>
          <a:xfrm>
            <a:off x="6981441" y="6844284"/>
            <a:ext cx="10341864" cy="2400300"/>
          </a:xfrm>
        </p:spPr>
        <p:txBody>
          <a:bodyPr vert="horz" lIns="91440" tIns="45720" rIns="91440" bIns="45720" rtlCol="0" anchor="ctr">
            <a:normAutofit/>
          </a:bodyPr>
          <a:lstStyle/>
          <a:p>
            <a:pPr marL="114300" indent="0">
              <a:lnSpc>
                <a:spcPct val="90000"/>
              </a:lnSpc>
              <a:buNone/>
            </a:pPr>
            <a:r>
              <a:rPr lang="en-US" sz="3200" i="0">
                <a:effectLst/>
                <a:latin typeface="Century Gothic" panose="020B0502020202020204" pitchFamily="34" charset="0"/>
              </a:rPr>
              <a:t>“How can we design and maintain a community garden that meets the diverse needs and interests of all participants while promoting sustainability, community engagement, and incorporating Indigenous Ways of Knowing?”</a:t>
            </a:r>
            <a:endParaRPr lang="en-US" sz="4000">
              <a:latin typeface="Century Gothic" panose="020B0502020202020204" pitchFamily="34" charset="0"/>
            </a:endParaRPr>
          </a:p>
        </p:txBody>
      </p:sp>
      <p:pic>
        <p:nvPicPr>
          <p:cNvPr id="10" name="Picture 9">
            <a:extLst>
              <a:ext uri="{FF2B5EF4-FFF2-40B4-BE49-F238E27FC236}">
                <a16:creationId xmlns:a16="http://schemas.microsoft.com/office/drawing/2014/main" id="{C09E73B9-7708-CA07-CB1D-8CC99010B7F9}"/>
              </a:ext>
            </a:extLst>
          </p:cNvPr>
          <p:cNvPicPr>
            <a:picLocks noChangeAspect="1"/>
          </p:cNvPicPr>
          <p:nvPr/>
        </p:nvPicPr>
        <p:blipFill>
          <a:blip r:embed="rId3" cstate="print">
            <a:extLst>
              <a:ext uri="{28A0092B-C50C-407E-A947-70E740481C1C}">
                <a14:useLocalDpi xmlns:a14="http://schemas.microsoft.com/office/drawing/2010/main" val="0"/>
              </a:ext>
            </a:extLst>
          </a:blip>
          <a:srcRect l="-444" t="7181" r="38378" b="-10797"/>
          <a:stretch/>
        </p:blipFill>
        <p:spPr>
          <a:xfrm rot="5400000">
            <a:off x="-57513" y="-851514"/>
            <a:ext cx="6384758" cy="8043670"/>
          </a:xfrm>
          <a:prstGeom prst="rect">
            <a:avLst/>
          </a:prstGeom>
        </p:spPr>
      </p:pic>
      <p:pic>
        <p:nvPicPr>
          <p:cNvPr id="13" name="Picture 12">
            <a:extLst>
              <a:ext uri="{FF2B5EF4-FFF2-40B4-BE49-F238E27FC236}">
                <a16:creationId xmlns:a16="http://schemas.microsoft.com/office/drawing/2014/main" id="{C278542D-B152-BF4D-6DA9-136467B0B3B9}"/>
              </a:ext>
            </a:extLst>
          </p:cNvPr>
          <p:cNvPicPr>
            <a:picLocks noChangeAspect="1"/>
          </p:cNvPicPr>
          <p:nvPr/>
        </p:nvPicPr>
        <p:blipFill>
          <a:blip r:embed="rId4" cstate="print">
            <a:extLst>
              <a:ext uri="{28A0092B-C50C-407E-A947-70E740481C1C}">
                <a14:useLocalDpi xmlns:a14="http://schemas.microsoft.com/office/drawing/2010/main" val="0"/>
              </a:ext>
            </a:extLst>
          </a:blip>
          <a:srcRect l="-231" t="-25496" r="38379" b="25496"/>
          <a:stretch/>
        </p:blipFill>
        <p:spPr>
          <a:xfrm rot="5400000">
            <a:off x="13234414" y="-698333"/>
            <a:ext cx="6362701" cy="7715250"/>
          </a:xfrm>
          <a:prstGeom prst="rect">
            <a:avLst/>
          </a:prstGeom>
        </p:spPr>
      </p:pic>
      <p:pic>
        <p:nvPicPr>
          <p:cNvPr id="7" name="Picture 6">
            <a:extLst>
              <a:ext uri="{FF2B5EF4-FFF2-40B4-BE49-F238E27FC236}">
                <a16:creationId xmlns:a16="http://schemas.microsoft.com/office/drawing/2014/main" id="{F1998666-9081-E469-2019-46A23F0F8C9B}"/>
              </a:ext>
            </a:extLst>
          </p:cNvPr>
          <p:cNvPicPr>
            <a:picLocks noChangeAspect="1"/>
          </p:cNvPicPr>
          <p:nvPr/>
        </p:nvPicPr>
        <p:blipFill>
          <a:blip r:embed="rId5" cstate="print">
            <a:extLst>
              <a:ext uri="{28A0092B-C50C-407E-A947-70E740481C1C}">
                <a14:useLocalDpi xmlns:a14="http://schemas.microsoft.com/office/drawing/2010/main" val="0"/>
              </a:ext>
            </a:extLst>
          </a:blip>
          <a:srcRect r="38148" b="19382"/>
          <a:stretch/>
        </p:blipFill>
        <p:spPr>
          <a:xfrm rot="5400000">
            <a:off x="6266876" y="33338"/>
            <a:ext cx="6362700" cy="6219825"/>
          </a:xfrm>
          <a:prstGeom prst="rect">
            <a:avLst/>
          </a:prstGeom>
        </p:spPr>
      </p:pic>
    </p:spTree>
    <p:extLst>
      <p:ext uri="{BB962C8B-B14F-4D97-AF65-F5344CB8AC3E}">
        <p14:creationId xmlns:p14="http://schemas.microsoft.com/office/powerpoint/2010/main" val="1515840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8CB288-D014-B774-B340-1936FB707F05}"/>
            </a:ext>
          </a:extLst>
        </p:cNvPr>
        <p:cNvGrpSpPr/>
        <p:nvPr/>
      </p:nvGrpSpPr>
      <p:grpSpPr>
        <a:xfrm>
          <a:off x="0" y="0"/>
          <a:ext cx="0" cy="0"/>
          <a:chOff x="0" y="0"/>
          <a:chExt cx="0" cy="0"/>
        </a:xfrm>
      </p:grpSpPr>
      <p:pic>
        <p:nvPicPr>
          <p:cNvPr id="4" name="Picture 3" descr="People walking on a beach&#10;&#10;Description automatically generated">
            <a:extLst>
              <a:ext uri="{FF2B5EF4-FFF2-40B4-BE49-F238E27FC236}">
                <a16:creationId xmlns:a16="http://schemas.microsoft.com/office/drawing/2014/main" id="{70539B57-DCFA-8680-A72E-14579F6D8791}"/>
              </a:ext>
            </a:extLst>
          </p:cNvPr>
          <p:cNvPicPr>
            <a:picLocks noChangeAspect="1"/>
          </p:cNvPicPr>
          <p:nvPr/>
        </p:nvPicPr>
        <p:blipFill>
          <a:blip r:embed="rId3" cstate="print">
            <a:extLst>
              <a:ext uri="{28A0092B-C50C-407E-A947-70E740481C1C}">
                <a14:useLocalDpi xmlns:a14="http://schemas.microsoft.com/office/drawing/2010/main" val="0"/>
              </a:ext>
            </a:extLst>
          </a:blip>
          <a:srcRect t="24678" r="-1" b="24434"/>
          <a:stretch/>
        </p:blipFill>
        <p:spPr>
          <a:xfrm>
            <a:off x="-1" y="10"/>
            <a:ext cx="18342193" cy="7000397"/>
          </a:xfrm>
          <a:prstGeom prst="rect">
            <a:avLst/>
          </a:prstGeom>
        </p:spPr>
      </p:pic>
      <p:sp>
        <p:nvSpPr>
          <p:cNvPr id="2" name="Title 1">
            <a:extLst>
              <a:ext uri="{FF2B5EF4-FFF2-40B4-BE49-F238E27FC236}">
                <a16:creationId xmlns:a16="http://schemas.microsoft.com/office/drawing/2014/main" id="{2DD578AD-502E-558D-2064-3D50A563C841}"/>
              </a:ext>
            </a:extLst>
          </p:cNvPr>
          <p:cNvSpPr>
            <a:spLocks noGrp="1"/>
          </p:cNvSpPr>
          <p:nvPr>
            <p:ph type="title"/>
          </p:nvPr>
        </p:nvSpPr>
        <p:spPr>
          <a:xfrm>
            <a:off x="533400" y="7298203"/>
            <a:ext cx="6858000" cy="2264897"/>
          </a:xfrm>
          <a:solidFill>
            <a:schemeClr val="bg1">
              <a:lumMod val="75000"/>
              <a:lumOff val="25000"/>
            </a:schemeClr>
          </a:solidFill>
          <a:ln>
            <a:solidFill>
              <a:schemeClr val="bg1"/>
            </a:solidFill>
          </a:ln>
        </p:spPr>
        <p:txBody>
          <a:bodyPr vert="horz" lIns="91440" tIns="45720" rIns="91440" bIns="45720" rtlCol="0" anchor="ctr">
            <a:normAutofit/>
          </a:bodyPr>
          <a:lstStyle/>
          <a:p>
            <a:pPr algn="l">
              <a:lnSpc>
                <a:spcPct val="90000"/>
              </a:lnSpc>
            </a:pPr>
            <a:r>
              <a:rPr lang="en-US" sz="5400">
                <a:latin typeface="Century Gothic" panose="020B0502020202020204" pitchFamily="34" charset="0"/>
              </a:rPr>
              <a:t>Water is Life</a:t>
            </a:r>
            <a:br>
              <a:rPr lang="en-US" sz="5400">
                <a:latin typeface="Century Gothic" panose="020B0502020202020204" pitchFamily="34" charset="0"/>
              </a:rPr>
            </a:br>
            <a:r>
              <a:rPr lang="en-US">
                <a:latin typeface="Century Gothic" panose="020B0502020202020204" pitchFamily="34" charset="0"/>
              </a:rPr>
              <a:t>(Grade 10 Science &amp; Geography)</a:t>
            </a:r>
            <a:endParaRPr lang="en-US" sz="5400">
              <a:latin typeface="Century Gothic" panose="020B0502020202020204" pitchFamily="34" charset="0"/>
            </a:endParaRPr>
          </a:p>
        </p:txBody>
      </p:sp>
      <p:sp>
        <p:nvSpPr>
          <p:cNvPr id="12" name="Content Placeholder 11">
            <a:extLst>
              <a:ext uri="{FF2B5EF4-FFF2-40B4-BE49-F238E27FC236}">
                <a16:creationId xmlns:a16="http://schemas.microsoft.com/office/drawing/2014/main" id="{B6367306-95AC-4ABC-5238-1B37E5FCD749}"/>
              </a:ext>
            </a:extLst>
          </p:cNvPr>
          <p:cNvSpPr>
            <a:spLocks noGrp="1"/>
          </p:cNvSpPr>
          <p:nvPr>
            <p:ph sz="half" idx="1"/>
          </p:nvPr>
        </p:nvSpPr>
        <p:spPr>
          <a:xfrm>
            <a:off x="7924800" y="7062378"/>
            <a:ext cx="9093987" cy="2736545"/>
          </a:xfrm>
        </p:spPr>
        <p:txBody>
          <a:bodyPr vert="horz" lIns="91440" tIns="45720" rIns="91440" bIns="45720" rtlCol="0" anchor="ctr">
            <a:noAutofit/>
          </a:bodyPr>
          <a:lstStyle/>
          <a:p>
            <a:pPr marL="0" indent="0">
              <a:lnSpc>
                <a:spcPct val="90000"/>
              </a:lnSpc>
              <a:buNone/>
            </a:pPr>
            <a:r>
              <a:rPr lang="en-US" sz="4000" b="0" i="0" u="none" strike="noStrike" cap="all">
                <a:effectLst/>
                <a:latin typeface="Century Gothic" panose="020B0502020202020204" pitchFamily="34" charset="0"/>
              </a:rPr>
              <a:t>How can we use both scientific and Indigenous knowledge to improve the ecological health of Lake Winnipeg? </a:t>
            </a:r>
            <a:r>
              <a:rPr lang="en-US" sz="4000" b="0" i="0">
                <a:effectLst/>
                <a:latin typeface="Century Gothic" panose="020B0502020202020204" pitchFamily="34" charset="0"/>
              </a:rPr>
              <a:t>​</a:t>
            </a:r>
            <a:endParaRPr lang="en-US" sz="4800">
              <a:latin typeface="Century Gothic" panose="020B0502020202020204" pitchFamily="34" charset="0"/>
            </a:endParaRPr>
          </a:p>
        </p:txBody>
      </p:sp>
    </p:spTree>
    <p:extLst>
      <p:ext uri="{BB962C8B-B14F-4D97-AF65-F5344CB8AC3E}">
        <p14:creationId xmlns:p14="http://schemas.microsoft.com/office/powerpoint/2010/main" val="213250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926BDB-98EF-43B0-A66B-1A6EF8FB2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644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22A754-56A5-43DA-ADE3-C2704FABA2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600" y="0"/>
            <a:ext cx="18284801" cy="10287000"/>
          </a:xfrm>
          <a:prstGeom prst="rect">
            <a:avLst/>
          </a:prstGeom>
        </p:spPr>
      </p:pic>
      <p:sp>
        <p:nvSpPr>
          <p:cNvPr id="14" name="Rectangle 13">
            <a:extLst>
              <a:ext uri="{FF2B5EF4-FFF2-40B4-BE49-F238E27FC236}">
                <a16:creationId xmlns:a16="http://schemas.microsoft.com/office/drawing/2014/main" id="{90FADDEF-2C10-4B0B-868E-6A655B67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22225">
            <a:solidFill>
              <a:srgbClr val="C99A50"/>
            </a:solidFill>
            <a:miter lim="800000"/>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icroscope view of a cell&#10;&#10;Description automatically generated">
            <a:extLst>
              <a:ext uri="{FF2B5EF4-FFF2-40B4-BE49-F238E27FC236}">
                <a16:creationId xmlns:a16="http://schemas.microsoft.com/office/drawing/2014/main" id="{5524B8D7-6530-FEE8-A0E7-8FFA87E7DDD3}"/>
              </a:ext>
            </a:extLst>
          </p:cNvPr>
          <p:cNvPicPr>
            <a:picLocks noChangeAspect="1"/>
          </p:cNvPicPr>
          <p:nvPr/>
        </p:nvPicPr>
        <p:blipFill>
          <a:blip r:embed="rId4">
            <a:extLst>
              <a:ext uri="{28A0092B-C50C-407E-A947-70E740481C1C}">
                <a14:useLocalDpi xmlns:a14="http://schemas.microsoft.com/office/drawing/2010/main" val="0"/>
              </a:ext>
            </a:extLst>
          </a:blip>
          <a:srcRect r="3813" b="1"/>
          <a:stretch/>
        </p:blipFill>
        <p:spPr>
          <a:xfrm>
            <a:off x="965196" y="965200"/>
            <a:ext cx="8058150" cy="8356599"/>
          </a:xfrm>
          <a:prstGeom prst="rect">
            <a:avLst/>
          </a:prstGeom>
        </p:spPr>
      </p:pic>
      <p:pic>
        <p:nvPicPr>
          <p:cNvPr id="3" name="Picture 2" descr="A group of people walking on a beach&#10;&#10;Description automatically generated">
            <a:extLst>
              <a:ext uri="{FF2B5EF4-FFF2-40B4-BE49-F238E27FC236}">
                <a16:creationId xmlns:a16="http://schemas.microsoft.com/office/drawing/2014/main" id="{B6694076-A1F0-5D4C-6890-65DBC46F8759}"/>
              </a:ext>
            </a:extLst>
          </p:cNvPr>
          <p:cNvPicPr>
            <a:picLocks noChangeAspect="1"/>
          </p:cNvPicPr>
          <p:nvPr/>
        </p:nvPicPr>
        <p:blipFill>
          <a:blip r:embed="rId5" cstate="print">
            <a:extLst>
              <a:ext uri="{28A0092B-C50C-407E-A947-70E740481C1C}">
                <a14:useLocalDpi xmlns:a14="http://schemas.microsoft.com/office/drawing/2010/main" val="0"/>
              </a:ext>
            </a:extLst>
          </a:blip>
          <a:srcRect l="5626" r="21924" b="2"/>
          <a:stretch/>
        </p:blipFill>
        <p:spPr>
          <a:xfrm>
            <a:off x="9264655" y="980134"/>
            <a:ext cx="8058149" cy="8341665"/>
          </a:xfrm>
          <a:prstGeom prst="rect">
            <a:avLst/>
          </a:prstGeom>
        </p:spPr>
      </p:pic>
    </p:spTree>
    <p:extLst>
      <p:ext uri="{BB962C8B-B14F-4D97-AF65-F5344CB8AC3E}">
        <p14:creationId xmlns:p14="http://schemas.microsoft.com/office/powerpoint/2010/main" val="4173327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A8866-AE98-906D-D2E2-739A7553A6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4703" y="1650234"/>
            <a:ext cx="9315375" cy="6986531"/>
          </a:xfrm>
          <a:prstGeom prst="rect">
            <a:avLst/>
          </a:prstGeom>
        </p:spPr>
      </p:pic>
      <p:sp>
        <p:nvSpPr>
          <p:cNvPr id="4" name="TextBox 3">
            <a:extLst>
              <a:ext uri="{FF2B5EF4-FFF2-40B4-BE49-F238E27FC236}">
                <a16:creationId xmlns:a16="http://schemas.microsoft.com/office/drawing/2014/main" id="{E708BA40-43C1-6FDC-BF9E-A20BE9CFFE50}"/>
              </a:ext>
            </a:extLst>
          </p:cNvPr>
          <p:cNvSpPr txBox="1"/>
          <p:nvPr/>
        </p:nvSpPr>
        <p:spPr>
          <a:xfrm>
            <a:off x="8229600" y="1227338"/>
            <a:ext cx="7939104" cy="6155531"/>
          </a:xfrm>
          <a:prstGeom prst="rect">
            <a:avLst/>
          </a:prstGeom>
        </p:spPr>
        <p:txBody>
          <a:bodyPr wrap="square" lIns="0" tIns="0" rIns="0" bIns="0" rtlCol="0" anchor="t">
            <a:spAutoFit/>
          </a:bodyPr>
          <a:lstStyle/>
          <a:p>
            <a:pPr algn="ctr"/>
            <a:r>
              <a:rPr lang="en-US" sz="8000">
                <a:solidFill>
                  <a:srgbClr val="FFFFFF"/>
                </a:solidFill>
                <a:latin typeface="APLHappyDance"/>
                <a:ea typeface="APLHappyDance"/>
                <a:sym typeface="Barriecito"/>
              </a:rPr>
              <a:t>Evidence of Learning</a:t>
            </a:r>
          </a:p>
          <a:p>
            <a:pPr algn="ctr"/>
            <a:endParaRPr lang="en-US" sz="8000">
              <a:solidFill>
                <a:srgbClr val="FFFFFF"/>
              </a:solidFill>
              <a:latin typeface="APLHappyDance"/>
              <a:ea typeface="APLHappyDance"/>
              <a:sym typeface="Barriecito"/>
            </a:endParaRPr>
          </a:p>
          <a:p>
            <a:pPr algn="ctr"/>
            <a:r>
              <a:rPr lang="en-US" sz="8000" i="1">
                <a:solidFill>
                  <a:srgbClr val="FFFFFF"/>
                </a:solidFill>
                <a:latin typeface="APLHappyDance"/>
                <a:ea typeface="APLHappyDance"/>
                <a:sym typeface="Barriecito"/>
              </a:rPr>
              <a:t>“The fabric of our identity”</a:t>
            </a:r>
            <a:endParaRPr lang="en-US" i="1"/>
          </a:p>
        </p:txBody>
      </p:sp>
    </p:spTree>
    <p:extLst>
      <p:ext uri="{BB962C8B-B14F-4D97-AF65-F5344CB8AC3E}">
        <p14:creationId xmlns:p14="http://schemas.microsoft.com/office/powerpoint/2010/main" val="1835134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30635"/>
            <a:ext cx="10112773" cy="884682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board with writing on it&#10;&#10;Description automatically generated">
            <a:extLst>
              <a:ext uri="{FF2B5EF4-FFF2-40B4-BE49-F238E27FC236}">
                <a16:creationId xmlns:a16="http://schemas.microsoft.com/office/drawing/2014/main" id="{F30319F6-680F-427B-08CE-D1B572326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562" y="975745"/>
            <a:ext cx="8377541" cy="8356599"/>
          </a:xfrm>
          <a:prstGeom prst="rect">
            <a:avLst/>
          </a:prstGeom>
        </p:spPr>
      </p:pic>
      <p:sp>
        <p:nvSpPr>
          <p:cNvPr id="16" name="Rectangle 15">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1982" y="720090"/>
            <a:ext cx="6270498" cy="4182111"/>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board with text on it&#10;&#10;Description automatically generated">
            <a:extLst>
              <a:ext uri="{FF2B5EF4-FFF2-40B4-BE49-F238E27FC236}">
                <a16:creationId xmlns:a16="http://schemas.microsoft.com/office/drawing/2014/main" id="{48CF6417-7342-D171-3E5A-508D6E6BD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45207" y="965200"/>
            <a:ext cx="3779622" cy="3713480"/>
          </a:xfrm>
          <a:prstGeom prst="rect">
            <a:avLst/>
          </a:prstGeom>
        </p:spPr>
      </p:pic>
      <p:sp>
        <p:nvSpPr>
          <p:cNvPr id="18" name="Rectangle 17">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1982" y="5405505"/>
            <a:ext cx="6270498" cy="4182111"/>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holding a sign&#10;&#10;Description automatically generated">
            <a:extLst>
              <a:ext uri="{FF2B5EF4-FFF2-40B4-BE49-F238E27FC236}">
                <a16:creationId xmlns:a16="http://schemas.microsoft.com/office/drawing/2014/main" id="{03668E09-F6D9-28F5-E67B-A7E209B1D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3809" y="5835253"/>
            <a:ext cx="5782418" cy="3281522"/>
          </a:xfrm>
          <a:prstGeom prst="rect">
            <a:avLst/>
          </a:prstGeom>
        </p:spPr>
      </p:pic>
    </p:spTree>
    <p:extLst>
      <p:ext uri="{BB962C8B-B14F-4D97-AF65-F5344CB8AC3E}">
        <p14:creationId xmlns:p14="http://schemas.microsoft.com/office/powerpoint/2010/main" val="4248428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3" name="Freeform 3"/>
          <p:cNvSpPr/>
          <p:nvPr/>
        </p:nvSpPr>
        <p:spPr>
          <a:xfrm>
            <a:off x="4786045" y="306077"/>
            <a:ext cx="4053155" cy="5404206"/>
          </a:xfrm>
          <a:custGeom>
            <a:avLst/>
            <a:gdLst/>
            <a:ahLst/>
            <a:cxnLst/>
            <a:rect l="l" t="t" r="r" b="b"/>
            <a:pathLst>
              <a:path w="4053155" h="5404206">
                <a:moveTo>
                  <a:pt x="0" y="0"/>
                </a:moveTo>
                <a:lnTo>
                  <a:pt x="4053155" y="0"/>
                </a:lnTo>
                <a:lnTo>
                  <a:pt x="4053155" y="5404206"/>
                </a:lnTo>
                <a:lnTo>
                  <a:pt x="0" y="5404206"/>
                </a:lnTo>
                <a:lnTo>
                  <a:pt x="0" y="0"/>
                </a:lnTo>
                <a:close/>
              </a:path>
            </a:pathLst>
          </a:custGeom>
          <a:blipFill>
            <a:blip r:embed="rId3"/>
            <a:stretch>
              <a:fillRect/>
            </a:stretch>
          </a:blipFill>
          <a:ln w="123825" cap="sq">
            <a:solidFill>
              <a:srgbClr val="000000"/>
            </a:solidFill>
            <a:prstDash val="solid"/>
            <a:miter/>
          </a:ln>
        </p:spPr>
        <p:txBody>
          <a:bodyPr/>
          <a:lstStyle/>
          <a:p>
            <a:endParaRPr lang="en-US"/>
          </a:p>
        </p:txBody>
      </p:sp>
      <p:pic>
        <p:nvPicPr>
          <p:cNvPr id="7" name="Picture 6" descr="A person wearing a mask and holding a globe&#10;&#10;AI-generated content may be incorrect.">
            <a:extLst>
              <a:ext uri="{FF2B5EF4-FFF2-40B4-BE49-F238E27FC236}">
                <a16:creationId xmlns:a16="http://schemas.microsoft.com/office/drawing/2014/main" id="{52465BAF-7253-4D5B-F24F-8A44471F1A09}"/>
              </a:ext>
            </a:extLst>
          </p:cNvPr>
          <p:cNvPicPr>
            <a:picLocks noChangeAspect="1"/>
          </p:cNvPicPr>
          <p:nvPr/>
        </p:nvPicPr>
        <p:blipFill>
          <a:blip r:embed="rId4"/>
          <a:stretch>
            <a:fillRect/>
          </a:stretch>
        </p:blipFill>
        <p:spPr>
          <a:xfrm rot="5400000">
            <a:off x="8594066" y="983950"/>
            <a:ext cx="5348378" cy="415685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descr="A close up of a pine tree&#10;&#10;AI-generated content may be incorrect.">
            <a:extLst>
              <a:ext uri="{FF2B5EF4-FFF2-40B4-BE49-F238E27FC236}">
                <a16:creationId xmlns:a16="http://schemas.microsoft.com/office/drawing/2014/main" id="{1022347E-F857-2AEE-7D4A-1FD8E8CDACED}"/>
              </a:ext>
            </a:extLst>
          </p:cNvPr>
          <p:cNvPicPr>
            <a:picLocks noChangeAspect="1"/>
          </p:cNvPicPr>
          <p:nvPr/>
        </p:nvPicPr>
        <p:blipFill>
          <a:blip r:embed="rId5"/>
          <a:stretch>
            <a:fillRect/>
          </a:stretch>
        </p:blipFill>
        <p:spPr>
          <a:xfrm rot="5400000">
            <a:off x="-323490" y="1059432"/>
            <a:ext cx="5585604" cy="411372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descr="A plant with green leaves&#10;&#10;AI-generated content may be incorrect.">
            <a:extLst>
              <a:ext uri="{FF2B5EF4-FFF2-40B4-BE49-F238E27FC236}">
                <a16:creationId xmlns:a16="http://schemas.microsoft.com/office/drawing/2014/main" id="{328F749A-3426-5115-94E0-11A27A0BAA87}"/>
              </a:ext>
            </a:extLst>
          </p:cNvPr>
          <p:cNvPicPr>
            <a:picLocks noChangeAspect="1"/>
          </p:cNvPicPr>
          <p:nvPr/>
        </p:nvPicPr>
        <p:blipFill>
          <a:blip r:embed="rId6"/>
          <a:stretch>
            <a:fillRect/>
          </a:stretch>
        </p:blipFill>
        <p:spPr>
          <a:xfrm rot="5400000">
            <a:off x="13079802" y="1027083"/>
            <a:ext cx="5369944" cy="40058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Freeform 6"/>
          <p:cNvSpPr/>
          <p:nvPr/>
        </p:nvSpPr>
        <p:spPr>
          <a:xfrm>
            <a:off x="6987396" y="5372100"/>
            <a:ext cx="10003046" cy="4495423"/>
          </a:xfrm>
          <a:custGeom>
            <a:avLst/>
            <a:gdLst/>
            <a:ahLst/>
            <a:cxnLst/>
            <a:rect l="l" t="t" r="r" b="b"/>
            <a:pathLst>
              <a:path w="10003046" h="4495423">
                <a:moveTo>
                  <a:pt x="0" y="0"/>
                </a:moveTo>
                <a:lnTo>
                  <a:pt x="10003046" y="0"/>
                </a:lnTo>
                <a:lnTo>
                  <a:pt x="10003046" y="4495423"/>
                </a:lnTo>
                <a:lnTo>
                  <a:pt x="0" y="4495423"/>
                </a:lnTo>
                <a:lnTo>
                  <a:pt x="0" y="0"/>
                </a:lnTo>
                <a:close/>
              </a:path>
            </a:pathLst>
          </a:custGeom>
          <a:blipFill>
            <a:blip r:embed="rId7"/>
            <a:stretch>
              <a:fillRect t="-46920" b="-19966"/>
            </a:stretch>
          </a:blipFill>
          <a:ln w="76200" cap="sq">
            <a:solidFill>
              <a:srgbClr val="000000"/>
            </a:solidFill>
            <a:prstDash val="solid"/>
            <a:miter/>
          </a:ln>
        </p:spPr>
        <p:txBody>
          <a:bodyPr/>
          <a:lstStyle/>
          <a:p>
            <a:endParaRPr lang="en-US"/>
          </a:p>
        </p:txBody>
      </p:sp>
      <p:pic>
        <p:nvPicPr>
          <p:cNvPr id="11" name="Picture 10" descr="A hand holding a cd&#10;&#10;AI-generated content may be incorrect.">
            <a:extLst>
              <a:ext uri="{FF2B5EF4-FFF2-40B4-BE49-F238E27FC236}">
                <a16:creationId xmlns:a16="http://schemas.microsoft.com/office/drawing/2014/main" id="{7D88AB62-E2BD-7FC4-701C-8F6893F2E071}"/>
              </a:ext>
            </a:extLst>
          </p:cNvPr>
          <p:cNvPicPr>
            <a:picLocks noChangeAspect="1"/>
          </p:cNvPicPr>
          <p:nvPr/>
        </p:nvPicPr>
        <p:blipFill>
          <a:blip r:embed="rId8"/>
          <a:srcRect t="16443" r="-370" b="5863"/>
          <a:stretch/>
        </p:blipFill>
        <p:spPr>
          <a:xfrm>
            <a:off x="584326" y="5367567"/>
            <a:ext cx="5861943" cy="45742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3" name="Picture 2" descr="A close-up of a drawing&#10;&#10;AI-generated content may be incorrect.">
            <a:extLst>
              <a:ext uri="{FF2B5EF4-FFF2-40B4-BE49-F238E27FC236}">
                <a16:creationId xmlns:a16="http://schemas.microsoft.com/office/drawing/2014/main" id="{26389C4B-D23B-3AC1-0418-BFBB45373A62}"/>
              </a:ext>
            </a:extLst>
          </p:cNvPr>
          <p:cNvPicPr>
            <a:picLocks noChangeAspect="1"/>
          </p:cNvPicPr>
          <p:nvPr/>
        </p:nvPicPr>
        <p:blipFill>
          <a:blip r:embed="rId4">
            <a:extLst>
              <a:ext uri="{28A0092B-C50C-407E-A947-70E740481C1C}">
                <a14:useLocalDpi xmlns:a14="http://schemas.microsoft.com/office/drawing/2010/main" val="0"/>
              </a:ext>
            </a:extLst>
          </a:blip>
          <a:srcRect t="9298" b="19273"/>
          <a:stretch/>
        </p:blipFill>
        <p:spPr>
          <a:xfrm>
            <a:off x="20" y="10"/>
            <a:ext cx="9769396" cy="10286990"/>
          </a:xfrm>
          <a:prstGeom prst="rect">
            <a:avLst/>
          </a:prstGeom>
        </p:spPr>
      </p:pic>
      <p:sp>
        <p:nvSpPr>
          <p:cNvPr id="4" name="TextBox 3">
            <a:extLst>
              <a:ext uri="{FF2B5EF4-FFF2-40B4-BE49-F238E27FC236}">
                <a16:creationId xmlns:a16="http://schemas.microsoft.com/office/drawing/2014/main" id="{A5848AC4-DA09-EF02-52D3-FA7B77FA4717}"/>
              </a:ext>
            </a:extLst>
          </p:cNvPr>
          <p:cNvSpPr txBox="1"/>
          <p:nvPr/>
        </p:nvSpPr>
        <p:spPr>
          <a:xfrm>
            <a:off x="685800" y="9103025"/>
            <a:ext cx="8573181" cy="584775"/>
          </a:xfrm>
          <a:prstGeom prst="rect">
            <a:avLst/>
          </a:prstGeom>
          <a:noFill/>
        </p:spPr>
        <p:txBody>
          <a:bodyPr wrap="none" lIns="91440" tIns="45720" rIns="91440" bIns="45720" rtlCol="0" anchor="t">
            <a:spAutoFit/>
          </a:bodyPr>
          <a:lstStyle/>
          <a:p>
            <a:r>
              <a:rPr lang="en-US" sz="3200">
                <a:solidFill>
                  <a:schemeClr val="bg1"/>
                </a:solidFill>
                <a:latin typeface="APLBulletin Board"/>
                <a:ea typeface="APLBulletin Board"/>
              </a:rPr>
              <a:t>Group Activity – Think, Pair, Share</a:t>
            </a:r>
            <a:endParaRPr lang="en-US">
              <a:solidFill>
                <a:schemeClr val="bg1"/>
              </a:solidFill>
              <a:cs typeface="Arial"/>
            </a:endParaRPr>
          </a:p>
        </p:txBody>
      </p:sp>
      <p:sp>
        <p:nvSpPr>
          <p:cNvPr id="2" name="TextBox 1">
            <a:extLst>
              <a:ext uri="{FF2B5EF4-FFF2-40B4-BE49-F238E27FC236}">
                <a16:creationId xmlns:a16="http://schemas.microsoft.com/office/drawing/2014/main" id="{7A9703E5-A488-8E7F-8B7E-3F786D3E9CDD}"/>
              </a:ext>
            </a:extLst>
          </p:cNvPr>
          <p:cNvSpPr txBox="1"/>
          <p:nvPr/>
        </p:nvSpPr>
        <p:spPr>
          <a:xfrm>
            <a:off x="10192994" y="2080845"/>
            <a:ext cx="6709248" cy="7663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indent="-742950">
              <a:spcAft>
                <a:spcPts val="1300"/>
              </a:spcAft>
              <a:buAutoNum type="arabicPeriod"/>
            </a:pPr>
            <a:r>
              <a:rPr lang="en-US" sz="6600">
                <a:cs typeface="Arial"/>
              </a:rPr>
              <a:t>What do you see/notice.</a:t>
            </a:r>
            <a:endParaRPr lang="en-US"/>
          </a:p>
          <a:p>
            <a:pPr marL="742950" indent="-742950">
              <a:spcAft>
                <a:spcPts val="1300"/>
              </a:spcAft>
              <a:buAutoNum type="arabicPeriod"/>
            </a:pPr>
            <a:r>
              <a:rPr lang="en-US" sz="6600">
                <a:cs typeface="Arial"/>
              </a:rPr>
              <a:t>What do you wonder</a:t>
            </a:r>
          </a:p>
          <a:p>
            <a:pPr marL="742950" indent="-742950">
              <a:spcAft>
                <a:spcPts val="1200"/>
              </a:spcAft>
              <a:buAutoNum type="arabicPeriod"/>
            </a:pPr>
            <a:r>
              <a:rPr lang="en-US" sz="6600">
                <a:cs typeface="Arial"/>
              </a:rPr>
              <a:t>What questions do you have?</a:t>
            </a:r>
          </a:p>
          <a:p>
            <a:pPr algn="l"/>
            <a:endParaRPr lang="en-US" sz="6600">
              <a:cs typeface="Arial"/>
            </a:endParaRPr>
          </a:p>
        </p:txBody>
      </p:sp>
    </p:spTree>
    <p:extLst>
      <p:ext uri="{BB962C8B-B14F-4D97-AF65-F5344CB8AC3E}">
        <p14:creationId xmlns:p14="http://schemas.microsoft.com/office/powerpoint/2010/main" val="2253094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1940800" y="-249666"/>
            <a:ext cx="6673186" cy="12566019"/>
          </a:xfrm>
          <a:custGeom>
            <a:avLst/>
            <a:gdLst/>
            <a:ahLst/>
            <a:cxnLst/>
            <a:rect l="l" t="t" r="r" b="b"/>
            <a:pathLst>
              <a:path w="6673186" h="12566019">
                <a:moveTo>
                  <a:pt x="0" y="0"/>
                </a:moveTo>
                <a:lnTo>
                  <a:pt x="6673186" y="0"/>
                </a:lnTo>
                <a:lnTo>
                  <a:pt x="6673186" y="12566019"/>
                </a:lnTo>
                <a:lnTo>
                  <a:pt x="0" y="12566019"/>
                </a:lnTo>
                <a:lnTo>
                  <a:pt x="0" y="0"/>
                </a:lnTo>
                <a:close/>
              </a:path>
            </a:pathLst>
          </a:custGeom>
          <a:blipFill>
            <a:blip r:embed="rId3"/>
            <a:stretch>
              <a:fillRect l="-106036" r="-42963"/>
            </a:stretch>
          </a:blipFill>
        </p:spPr>
        <p:txBody>
          <a:bodyPr/>
          <a:lstStyle/>
          <a:p>
            <a:endParaRPr lang="en-US"/>
          </a:p>
        </p:txBody>
      </p:sp>
      <p:sp>
        <p:nvSpPr>
          <p:cNvPr id="3" name="Freeform 3"/>
          <p:cNvSpPr/>
          <p:nvPr/>
        </p:nvSpPr>
        <p:spPr>
          <a:xfrm>
            <a:off x="12673685" y="399833"/>
            <a:ext cx="5207416" cy="3905562"/>
          </a:xfrm>
          <a:custGeom>
            <a:avLst/>
            <a:gdLst/>
            <a:ahLst/>
            <a:cxnLst/>
            <a:rect l="l" t="t" r="r" b="b"/>
            <a:pathLst>
              <a:path w="5207416" h="3905562">
                <a:moveTo>
                  <a:pt x="0" y="0"/>
                </a:moveTo>
                <a:lnTo>
                  <a:pt x="5207416" y="0"/>
                </a:lnTo>
                <a:lnTo>
                  <a:pt x="5207416" y="3905562"/>
                </a:lnTo>
                <a:lnTo>
                  <a:pt x="0" y="3905562"/>
                </a:lnTo>
                <a:lnTo>
                  <a:pt x="0" y="0"/>
                </a:lnTo>
                <a:close/>
              </a:path>
            </a:pathLst>
          </a:custGeom>
          <a:blipFill>
            <a:blip r:embed="rId4"/>
            <a:stretch>
              <a:fillRect/>
            </a:stretch>
          </a:blipFill>
        </p:spPr>
        <p:txBody>
          <a:bodyPr/>
          <a:lstStyle/>
          <a:p>
            <a:endParaRPr lang="en-US"/>
          </a:p>
        </p:txBody>
      </p:sp>
      <p:sp>
        <p:nvSpPr>
          <p:cNvPr id="4" name="Freeform 4"/>
          <p:cNvSpPr/>
          <p:nvPr/>
        </p:nvSpPr>
        <p:spPr>
          <a:xfrm>
            <a:off x="12747703" y="4717154"/>
            <a:ext cx="5133398" cy="5020327"/>
          </a:xfrm>
          <a:custGeom>
            <a:avLst/>
            <a:gdLst/>
            <a:ahLst/>
            <a:cxnLst/>
            <a:rect l="l" t="t" r="r" b="b"/>
            <a:pathLst>
              <a:path w="5133398" h="5020327">
                <a:moveTo>
                  <a:pt x="0" y="0"/>
                </a:moveTo>
                <a:lnTo>
                  <a:pt x="5133398" y="0"/>
                </a:lnTo>
                <a:lnTo>
                  <a:pt x="5133398" y="5020327"/>
                </a:lnTo>
                <a:lnTo>
                  <a:pt x="0" y="5020327"/>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385643" y="2837612"/>
            <a:ext cx="9389569" cy="4611775"/>
          </a:xfrm>
          <a:prstGeom prst="rect">
            <a:avLst/>
          </a:prstGeom>
        </p:spPr>
        <p:txBody>
          <a:bodyPr lIns="0" tIns="0" rIns="0" bIns="0" rtlCol="0" anchor="t">
            <a:spAutoFit/>
          </a:bodyPr>
          <a:lstStyle/>
          <a:p>
            <a:pPr algn="ctr">
              <a:lnSpc>
                <a:spcPts val="6119"/>
              </a:lnSpc>
            </a:pPr>
            <a:r>
              <a:rPr lang="en-US" sz="3999" dirty="0">
                <a:latin typeface="Century Gothic" panose="020B0502020202020204" pitchFamily="34" charset="0"/>
                <a:ea typeface="Montserrat"/>
                <a:cs typeface="Montserrat"/>
                <a:sym typeface="Montserrat"/>
              </a:rPr>
              <a:t>Do Ho Suh, South Korea</a:t>
            </a:r>
          </a:p>
          <a:p>
            <a:pPr algn="ctr">
              <a:lnSpc>
                <a:spcPts val="6119"/>
              </a:lnSpc>
            </a:pPr>
            <a:endParaRPr lang="en-US" sz="3999" dirty="0">
              <a:latin typeface="Century Gothic" panose="020B0502020202020204" pitchFamily="34" charset="0"/>
              <a:ea typeface="Montserrat"/>
              <a:cs typeface="Montserrat"/>
              <a:sym typeface="Montserrat"/>
            </a:endParaRPr>
          </a:p>
          <a:p>
            <a:pPr algn="ctr">
              <a:lnSpc>
                <a:spcPts val="6119"/>
              </a:lnSpc>
            </a:pPr>
            <a:r>
              <a:rPr lang="en-US" sz="3999" dirty="0">
                <a:latin typeface="Century Gothic" panose="020B0502020202020204" pitchFamily="34" charset="0"/>
                <a:ea typeface="Montserrat"/>
                <a:cs typeface="Montserrat"/>
                <a:sym typeface="Montserrat"/>
              </a:rPr>
              <a:t>“Karma”</a:t>
            </a:r>
          </a:p>
          <a:p>
            <a:pPr algn="ctr">
              <a:lnSpc>
                <a:spcPts val="6119"/>
              </a:lnSpc>
            </a:pPr>
            <a:endParaRPr lang="en-US" sz="3999" dirty="0">
              <a:latin typeface="Century Gothic" panose="020B0502020202020204" pitchFamily="34" charset="0"/>
              <a:ea typeface="Montserrat"/>
              <a:cs typeface="Montserrat"/>
              <a:sym typeface="Montserrat"/>
            </a:endParaRPr>
          </a:p>
          <a:p>
            <a:pPr algn="ctr">
              <a:lnSpc>
                <a:spcPts val="6119"/>
              </a:lnSpc>
            </a:pPr>
            <a:r>
              <a:rPr lang="en-US" sz="3999" b="1" dirty="0">
                <a:latin typeface="Century Gothic" panose="020B0502020202020204" pitchFamily="34" charset="0"/>
                <a:ea typeface="Montserrat Bold"/>
                <a:cs typeface="Montserrat Bold"/>
                <a:sym typeface="Montserrat Bold"/>
              </a:rPr>
              <a:t>Student inquiry:</a:t>
            </a:r>
            <a:r>
              <a:rPr lang="en-US" sz="3999" dirty="0">
                <a:latin typeface="Century Gothic" panose="020B0502020202020204" pitchFamily="34" charset="0"/>
                <a:ea typeface="Montserrat"/>
                <a:cs typeface="Montserrat"/>
                <a:sym typeface="Montserrat"/>
              </a:rPr>
              <a:t> “How can art help tell the story of human rights injustices?”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7222" b="-17222"/>
            </a:stretch>
          </a:blipFill>
        </p:spPr>
        <p:txBody>
          <a:bodyPr/>
          <a:lstStyle/>
          <a:p>
            <a:endParaRPr lang="en-US"/>
          </a:p>
        </p:txBody>
      </p:sp>
      <p:grpSp>
        <p:nvGrpSpPr>
          <p:cNvPr id="3" name="Group 3"/>
          <p:cNvGrpSpPr/>
          <p:nvPr/>
        </p:nvGrpSpPr>
        <p:grpSpPr>
          <a:xfrm>
            <a:off x="1028700" y="1028700"/>
            <a:ext cx="16230600" cy="8229600"/>
            <a:chOff x="0" y="0"/>
            <a:chExt cx="14719293" cy="7463303"/>
          </a:xfrm>
        </p:grpSpPr>
        <p:sp>
          <p:nvSpPr>
            <p:cNvPr id="4" name="Freeform 4"/>
            <p:cNvSpPr/>
            <p:nvPr/>
          </p:nvSpPr>
          <p:spPr>
            <a:xfrm>
              <a:off x="10160" y="16510"/>
              <a:ext cx="14696432" cy="7435363"/>
            </a:xfrm>
            <a:custGeom>
              <a:avLst/>
              <a:gdLst/>
              <a:ahLst/>
              <a:cxnLst/>
              <a:rect l="l" t="t" r="r" b="b"/>
              <a:pathLst>
                <a:path w="14696432" h="7435363">
                  <a:moveTo>
                    <a:pt x="14696432" y="7435363"/>
                  </a:moveTo>
                  <a:lnTo>
                    <a:pt x="0" y="7427743"/>
                  </a:lnTo>
                  <a:lnTo>
                    <a:pt x="0" y="2592005"/>
                  </a:lnTo>
                  <a:lnTo>
                    <a:pt x="17780" y="19050"/>
                  </a:lnTo>
                  <a:lnTo>
                    <a:pt x="7327043" y="0"/>
                  </a:lnTo>
                  <a:lnTo>
                    <a:pt x="14677382" y="5080"/>
                  </a:lnTo>
                  <a:close/>
                </a:path>
              </a:pathLst>
            </a:custGeom>
            <a:solidFill>
              <a:srgbClr val="FFFFFF"/>
            </a:solidFill>
          </p:spPr>
          <p:txBody>
            <a:bodyPr/>
            <a:lstStyle/>
            <a:p>
              <a:endParaRPr lang="en-US"/>
            </a:p>
          </p:txBody>
        </p:sp>
        <p:sp>
          <p:nvSpPr>
            <p:cNvPr id="5" name="Freeform 5"/>
            <p:cNvSpPr/>
            <p:nvPr/>
          </p:nvSpPr>
          <p:spPr>
            <a:xfrm>
              <a:off x="-3810" y="0"/>
              <a:ext cx="14725643" cy="7462033"/>
            </a:xfrm>
            <a:custGeom>
              <a:avLst/>
              <a:gdLst/>
              <a:ahLst/>
              <a:cxnLst/>
              <a:rect l="l" t="t" r="r" b="b"/>
              <a:pathLst>
                <a:path w="14725643" h="7462033">
                  <a:moveTo>
                    <a:pt x="14691352" y="21590"/>
                  </a:moveTo>
                  <a:cubicBezTo>
                    <a:pt x="14692623" y="34290"/>
                    <a:pt x="14692623" y="44450"/>
                    <a:pt x="14693893" y="54610"/>
                  </a:cubicBezTo>
                  <a:cubicBezTo>
                    <a:pt x="14696433" y="177851"/>
                    <a:pt x="14697702" y="342243"/>
                    <a:pt x="14700243" y="500765"/>
                  </a:cubicBezTo>
                  <a:cubicBezTo>
                    <a:pt x="14700243" y="729741"/>
                    <a:pt x="14712943" y="5244671"/>
                    <a:pt x="14719293" y="5473646"/>
                  </a:cubicBezTo>
                  <a:cubicBezTo>
                    <a:pt x="14725643" y="5820045"/>
                    <a:pt x="14721833" y="6172315"/>
                    <a:pt x="14721833" y="6518714"/>
                  </a:cubicBezTo>
                  <a:cubicBezTo>
                    <a:pt x="14721833" y="6824014"/>
                    <a:pt x="14723102" y="7105831"/>
                    <a:pt x="14724373" y="7401073"/>
                  </a:cubicBezTo>
                  <a:cubicBezTo>
                    <a:pt x="14724373" y="7422663"/>
                    <a:pt x="14724373" y="7436633"/>
                    <a:pt x="14724373" y="7460763"/>
                  </a:cubicBezTo>
                  <a:cubicBezTo>
                    <a:pt x="14701513" y="7460763"/>
                    <a:pt x="14681193" y="7462033"/>
                    <a:pt x="14618671" y="7460763"/>
                  </a:cubicBezTo>
                  <a:cubicBezTo>
                    <a:pt x="13865410" y="7455683"/>
                    <a:pt x="13100561" y="7462033"/>
                    <a:pt x="12347300" y="7456953"/>
                  </a:cubicBezTo>
                  <a:cubicBezTo>
                    <a:pt x="11895343" y="7453144"/>
                    <a:pt x="11454976" y="7455683"/>
                    <a:pt x="11003019" y="7453144"/>
                  </a:cubicBezTo>
                  <a:cubicBezTo>
                    <a:pt x="10794423" y="7451873"/>
                    <a:pt x="10585829" y="7450603"/>
                    <a:pt x="10377233" y="7449333"/>
                  </a:cubicBezTo>
                  <a:cubicBezTo>
                    <a:pt x="10249759" y="7449333"/>
                    <a:pt x="10133872" y="7450603"/>
                    <a:pt x="10006397" y="7450603"/>
                  </a:cubicBezTo>
                  <a:cubicBezTo>
                    <a:pt x="9681916" y="7449333"/>
                    <a:pt x="8789591" y="7450603"/>
                    <a:pt x="8465110" y="7449333"/>
                  </a:cubicBezTo>
                  <a:cubicBezTo>
                    <a:pt x="8233337" y="7448063"/>
                    <a:pt x="3597887" y="7456953"/>
                    <a:pt x="3366114" y="7455683"/>
                  </a:cubicBezTo>
                  <a:cubicBezTo>
                    <a:pt x="3308171" y="7455683"/>
                    <a:pt x="3238640" y="7456953"/>
                    <a:pt x="3180697" y="7456953"/>
                  </a:cubicBezTo>
                  <a:cubicBezTo>
                    <a:pt x="3041633" y="7456953"/>
                    <a:pt x="2914158" y="7458223"/>
                    <a:pt x="2775095" y="7458223"/>
                  </a:cubicBezTo>
                  <a:cubicBezTo>
                    <a:pt x="2427436" y="7458223"/>
                    <a:pt x="2091366" y="7456953"/>
                    <a:pt x="1743707" y="7455683"/>
                  </a:cubicBezTo>
                  <a:cubicBezTo>
                    <a:pt x="1535111" y="7454413"/>
                    <a:pt x="1326516" y="7453144"/>
                    <a:pt x="1129510" y="7451873"/>
                  </a:cubicBezTo>
                  <a:cubicBezTo>
                    <a:pt x="758674" y="7450603"/>
                    <a:pt x="387837" y="7449333"/>
                    <a:pt x="48260" y="7449333"/>
                  </a:cubicBezTo>
                  <a:cubicBezTo>
                    <a:pt x="38100" y="7449333"/>
                    <a:pt x="29210" y="7449333"/>
                    <a:pt x="19050" y="7448063"/>
                  </a:cubicBezTo>
                  <a:cubicBezTo>
                    <a:pt x="10160" y="7446794"/>
                    <a:pt x="5080" y="7440444"/>
                    <a:pt x="7620" y="7431553"/>
                  </a:cubicBezTo>
                  <a:cubicBezTo>
                    <a:pt x="16510" y="7399389"/>
                    <a:pt x="12700" y="7252611"/>
                    <a:pt x="11430" y="7099960"/>
                  </a:cubicBezTo>
                  <a:cubicBezTo>
                    <a:pt x="10160" y="6788788"/>
                    <a:pt x="6350" y="6483487"/>
                    <a:pt x="7620" y="6172315"/>
                  </a:cubicBezTo>
                  <a:cubicBezTo>
                    <a:pt x="5080" y="5784818"/>
                    <a:pt x="0" y="988072"/>
                    <a:pt x="7620" y="594704"/>
                  </a:cubicBezTo>
                  <a:cubicBezTo>
                    <a:pt x="8890" y="518378"/>
                    <a:pt x="7620" y="436182"/>
                    <a:pt x="8890" y="359857"/>
                  </a:cubicBezTo>
                  <a:cubicBezTo>
                    <a:pt x="10160" y="236562"/>
                    <a:pt x="12700" y="101525"/>
                    <a:pt x="13970" y="44450"/>
                  </a:cubicBezTo>
                  <a:cubicBezTo>
                    <a:pt x="13970" y="41910"/>
                    <a:pt x="15240" y="39370"/>
                    <a:pt x="16510" y="38100"/>
                  </a:cubicBezTo>
                  <a:cubicBezTo>
                    <a:pt x="38100" y="35560"/>
                    <a:pt x="98122" y="30480"/>
                    <a:pt x="283540" y="29210"/>
                  </a:cubicBezTo>
                  <a:cubicBezTo>
                    <a:pt x="596433" y="25400"/>
                    <a:pt x="909326" y="22860"/>
                    <a:pt x="1233807" y="20320"/>
                  </a:cubicBezTo>
                  <a:cubicBezTo>
                    <a:pt x="1453991" y="17780"/>
                    <a:pt x="1674175" y="16510"/>
                    <a:pt x="1882771" y="13970"/>
                  </a:cubicBezTo>
                  <a:cubicBezTo>
                    <a:pt x="2091366" y="11430"/>
                    <a:pt x="2311550" y="8890"/>
                    <a:pt x="2520145" y="8890"/>
                  </a:cubicBezTo>
                  <a:cubicBezTo>
                    <a:pt x="2751917" y="7620"/>
                    <a:pt x="2983690" y="10160"/>
                    <a:pt x="3215462" y="8890"/>
                  </a:cubicBezTo>
                  <a:cubicBezTo>
                    <a:pt x="3505178" y="8890"/>
                    <a:pt x="8754825" y="6350"/>
                    <a:pt x="9044541" y="5080"/>
                  </a:cubicBezTo>
                  <a:cubicBezTo>
                    <a:pt x="9322668" y="3810"/>
                    <a:pt x="9600796" y="2540"/>
                    <a:pt x="9890511" y="2540"/>
                  </a:cubicBezTo>
                  <a:cubicBezTo>
                    <a:pt x="10365645" y="1270"/>
                    <a:pt x="10829190" y="0"/>
                    <a:pt x="11304323" y="0"/>
                  </a:cubicBezTo>
                  <a:cubicBezTo>
                    <a:pt x="11501331" y="0"/>
                    <a:pt x="11709926" y="2540"/>
                    <a:pt x="11906932" y="2540"/>
                  </a:cubicBezTo>
                  <a:cubicBezTo>
                    <a:pt x="12451597" y="3810"/>
                    <a:pt x="13007851" y="5080"/>
                    <a:pt x="13552518" y="7620"/>
                  </a:cubicBezTo>
                  <a:cubicBezTo>
                    <a:pt x="13842234" y="8890"/>
                    <a:pt x="14131949" y="12700"/>
                    <a:pt x="14421665" y="16510"/>
                  </a:cubicBezTo>
                  <a:cubicBezTo>
                    <a:pt x="14491195" y="16510"/>
                    <a:pt x="14560728" y="16510"/>
                    <a:pt x="14618671" y="16510"/>
                  </a:cubicBezTo>
                  <a:cubicBezTo>
                    <a:pt x="14672302" y="17780"/>
                    <a:pt x="14681193" y="20320"/>
                    <a:pt x="14691352" y="21590"/>
                  </a:cubicBezTo>
                  <a:close/>
                  <a:moveTo>
                    <a:pt x="14701513" y="7444253"/>
                  </a:moveTo>
                  <a:cubicBezTo>
                    <a:pt x="14702783" y="7427744"/>
                    <a:pt x="14704052" y="7415044"/>
                    <a:pt x="14704052" y="7402344"/>
                  </a:cubicBezTo>
                  <a:cubicBezTo>
                    <a:pt x="14702783" y="7076475"/>
                    <a:pt x="14701513" y="6765303"/>
                    <a:pt x="14701513" y="6430647"/>
                  </a:cubicBezTo>
                  <a:cubicBezTo>
                    <a:pt x="14701513" y="6277996"/>
                    <a:pt x="14704052" y="6125346"/>
                    <a:pt x="14702783" y="5972695"/>
                  </a:cubicBezTo>
                  <a:cubicBezTo>
                    <a:pt x="14702783" y="5831787"/>
                    <a:pt x="14701513" y="5685008"/>
                    <a:pt x="14700243" y="5544100"/>
                  </a:cubicBezTo>
                  <a:cubicBezTo>
                    <a:pt x="14695163" y="5326867"/>
                    <a:pt x="14683733" y="829550"/>
                    <a:pt x="14683733" y="612317"/>
                  </a:cubicBezTo>
                  <a:cubicBezTo>
                    <a:pt x="14681193" y="430311"/>
                    <a:pt x="14678652" y="242433"/>
                    <a:pt x="14676113" y="63500"/>
                  </a:cubicBezTo>
                  <a:cubicBezTo>
                    <a:pt x="14674843" y="44450"/>
                    <a:pt x="14673573" y="43180"/>
                    <a:pt x="14583905" y="41910"/>
                  </a:cubicBezTo>
                  <a:cubicBezTo>
                    <a:pt x="14549139" y="41910"/>
                    <a:pt x="14525962" y="41910"/>
                    <a:pt x="14491195" y="40640"/>
                  </a:cubicBezTo>
                  <a:cubicBezTo>
                    <a:pt x="14201481" y="36830"/>
                    <a:pt x="13900176" y="31750"/>
                    <a:pt x="13610460" y="30480"/>
                  </a:cubicBezTo>
                  <a:cubicBezTo>
                    <a:pt x="12903554" y="26670"/>
                    <a:pt x="12185059" y="25400"/>
                    <a:pt x="11478154" y="22860"/>
                  </a:cubicBezTo>
                  <a:cubicBezTo>
                    <a:pt x="11373856" y="22860"/>
                    <a:pt x="11257970" y="22860"/>
                    <a:pt x="11153672" y="22860"/>
                  </a:cubicBezTo>
                  <a:cubicBezTo>
                    <a:pt x="10979842" y="22860"/>
                    <a:pt x="10806013" y="22860"/>
                    <a:pt x="10643772" y="22860"/>
                  </a:cubicBezTo>
                  <a:cubicBezTo>
                    <a:pt x="10272937" y="22860"/>
                    <a:pt x="9902100" y="22860"/>
                    <a:pt x="9542853" y="24130"/>
                  </a:cubicBezTo>
                  <a:cubicBezTo>
                    <a:pt x="9229959" y="25400"/>
                    <a:pt x="3957134" y="29210"/>
                    <a:pt x="3644242" y="29210"/>
                  </a:cubicBezTo>
                  <a:cubicBezTo>
                    <a:pt x="3134342" y="29210"/>
                    <a:pt x="2624443" y="26670"/>
                    <a:pt x="2114543" y="33020"/>
                  </a:cubicBezTo>
                  <a:cubicBezTo>
                    <a:pt x="1848004" y="36830"/>
                    <a:pt x="1593055" y="36830"/>
                    <a:pt x="1338105" y="38100"/>
                  </a:cubicBezTo>
                  <a:cubicBezTo>
                    <a:pt x="897737" y="41910"/>
                    <a:pt x="457369" y="45720"/>
                    <a:pt x="49530" y="50800"/>
                  </a:cubicBezTo>
                  <a:cubicBezTo>
                    <a:pt x="36830" y="50800"/>
                    <a:pt x="34290" y="53340"/>
                    <a:pt x="33020" y="83912"/>
                  </a:cubicBezTo>
                  <a:cubicBezTo>
                    <a:pt x="31750" y="189593"/>
                    <a:pt x="31750" y="295274"/>
                    <a:pt x="30480" y="400955"/>
                  </a:cubicBezTo>
                  <a:cubicBezTo>
                    <a:pt x="29210" y="577090"/>
                    <a:pt x="26670" y="747354"/>
                    <a:pt x="25400" y="923489"/>
                  </a:cubicBezTo>
                  <a:cubicBezTo>
                    <a:pt x="20320" y="1111367"/>
                    <a:pt x="26670" y="5702621"/>
                    <a:pt x="29210" y="5890499"/>
                  </a:cubicBezTo>
                  <a:cubicBezTo>
                    <a:pt x="29210" y="6090119"/>
                    <a:pt x="29210" y="6295610"/>
                    <a:pt x="30480" y="6495230"/>
                  </a:cubicBezTo>
                  <a:cubicBezTo>
                    <a:pt x="30480" y="6642009"/>
                    <a:pt x="33020" y="6788788"/>
                    <a:pt x="33020" y="6935567"/>
                  </a:cubicBezTo>
                  <a:cubicBezTo>
                    <a:pt x="33020" y="7094089"/>
                    <a:pt x="33020" y="7252611"/>
                    <a:pt x="31750" y="7402344"/>
                  </a:cubicBezTo>
                  <a:cubicBezTo>
                    <a:pt x="31750" y="7406153"/>
                    <a:pt x="31750" y="7408694"/>
                    <a:pt x="31750" y="7412503"/>
                  </a:cubicBezTo>
                  <a:cubicBezTo>
                    <a:pt x="31750" y="7422663"/>
                    <a:pt x="35560" y="7426473"/>
                    <a:pt x="44450" y="7426473"/>
                  </a:cubicBezTo>
                  <a:cubicBezTo>
                    <a:pt x="121299" y="7426473"/>
                    <a:pt x="283540" y="7427744"/>
                    <a:pt x="434192" y="7427744"/>
                  </a:cubicBezTo>
                  <a:cubicBezTo>
                    <a:pt x="654376" y="7427744"/>
                    <a:pt x="886149" y="7425203"/>
                    <a:pt x="1106332" y="7427744"/>
                  </a:cubicBezTo>
                  <a:cubicBezTo>
                    <a:pt x="1465580" y="7431553"/>
                    <a:pt x="1824827" y="7434094"/>
                    <a:pt x="2184075" y="7432823"/>
                  </a:cubicBezTo>
                  <a:cubicBezTo>
                    <a:pt x="2415847" y="7431553"/>
                    <a:pt x="2636031" y="7434094"/>
                    <a:pt x="2867804" y="7434094"/>
                  </a:cubicBezTo>
                  <a:cubicBezTo>
                    <a:pt x="3203874" y="7434094"/>
                    <a:pt x="3539944" y="7432823"/>
                    <a:pt x="3876014" y="7434094"/>
                  </a:cubicBezTo>
                  <a:cubicBezTo>
                    <a:pt x="4374325" y="7435363"/>
                    <a:pt x="9844157" y="7425203"/>
                    <a:pt x="10354057" y="7427744"/>
                  </a:cubicBezTo>
                  <a:cubicBezTo>
                    <a:pt x="10574241" y="7429013"/>
                    <a:pt x="10794423" y="7430283"/>
                    <a:pt x="11003019" y="7430283"/>
                  </a:cubicBezTo>
                  <a:cubicBezTo>
                    <a:pt x="11385445" y="7432823"/>
                    <a:pt x="11756280" y="7429013"/>
                    <a:pt x="12138705" y="7432823"/>
                  </a:cubicBezTo>
                  <a:cubicBezTo>
                    <a:pt x="12451597" y="7435363"/>
                    <a:pt x="12764490" y="7435363"/>
                    <a:pt x="13077384" y="7437903"/>
                  </a:cubicBezTo>
                  <a:cubicBezTo>
                    <a:pt x="13540929" y="7441713"/>
                    <a:pt x="14004473" y="7444253"/>
                    <a:pt x="14468019" y="7445523"/>
                  </a:cubicBezTo>
                  <a:cubicBezTo>
                    <a:pt x="14641848" y="7445523"/>
                    <a:pt x="14681193" y="7444253"/>
                    <a:pt x="14701513" y="7444253"/>
                  </a:cubicBezTo>
                  <a:close/>
                </a:path>
              </a:pathLst>
            </a:custGeom>
            <a:solidFill>
              <a:srgbClr val="000000"/>
            </a:solidFill>
          </p:spPr>
          <p:txBody>
            <a:bodyPr/>
            <a:lstStyle/>
            <a:p>
              <a:endParaRPr lang="en-US"/>
            </a:p>
          </p:txBody>
        </p:sp>
      </p:grpSp>
      <p:sp>
        <p:nvSpPr>
          <p:cNvPr id="7" name="TextBox 7"/>
          <p:cNvSpPr txBox="1"/>
          <p:nvPr/>
        </p:nvSpPr>
        <p:spPr>
          <a:xfrm>
            <a:off x="1027299" y="3924300"/>
            <a:ext cx="16230600" cy="1794466"/>
          </a:xfrm>
          <a:prstGeom prst="rect">
            <a:avLst/>
          </a:prstGeom>
        </p:spPr>
        <p:txBody>
          <a:bodyPr lIns="0" tIns="0" rIns="0" bIns="0" rtlCol="0" anchor="t">
            <a:spAutoFit/>
          </a:bodyPr>
          <a:lstStyle/>
          <a:p>
            <a:pPr algn="ctr">
              <a:lnSpc>
                <a:spcPts val="15719"/>
              </a:lnSpc>
              <a:spcBef>
                <a:spcPct val="0"/>
              </a:spcBef>
            </a:pPr>
            <a:r>
              <a:rPr lang="en-US" sz="9600" dirty="0">
                <a:solidFill>
                  <a:srgbClr val="000000"/>
                </a:solidFill>
                <a:latin typeface="Century Gothic" panose="020B0502020202020204" pitchFamily="34" charset="0"/>
                <a:ea typeface="Bobby Jones"/>
                <a:cs typeface="Bobby Jones"/>
                <a:sym typeface="Bobby Jones"/>
              </a:rPr>
              <a:t>Pedagogy over content</a:t>
            </a:r>
          </a:p>
        </p:txBody>
      </p:sp>
    </p:spTree>
    <p:extLst>
      <p:ext uri="{BB962C8B-B14F-4D97-AF65-F5344CB8AC3E}">
        <p14:creationId xmlns:p14="http://schemas.microsoft.com/office/powerpoint/2010/main" val="3450558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7222" b="-17222"/>
            </a:stretch>
          </a:blipFill>
        </p:spPr>
        <p:txBody>
          <a:bodyPr/>
          <a:lstStyle/>
          <a:p>
            <a:endParaRPr lang="en-US"/>
          </a:p>
        </p:txBody>
      </p:sp>
      <p:grpSp>
        <p:nvGrpSpPr>
          <p:cNvPr id="3" name="Group 3"/>
          <p:cNvGrpSpPr/>
          <p:nvPr/>
        </p:nvGrpSpPr>
        <p:grpSpPr>
          <a:xfrm>
            <a:off x="1028700" y="1028700"/>
            <a:ext cx="16230600" cy="8229600"/>
            <a:chOff x="0" y="0"/>
            <a:chExt cx="14719293" cy="7463303"/>
          </a:xfrm>
        </p:grpSpPr>
        <p:sp>
          <p:nvSpPr>
            <p:cNvPr id="4" name="Freeform 4"/>
            <p:cNvSpPr/>
            <p:nvPr/>
          </p:nvSpPr>
          <p:spPr>
            <a:xfrm>
              <a:off x="10160" y="16510"/>
              <a:ext cx="14696432" cy="7435363"/>
            </a:xfrm>
            <a:custGeom>
              <a:avLst/>
              <a:gdLst/>
              <a:ahLst/>
              <a:cxnLst/>
              <a:rect l="l" t="t" r="r" b="b"/>
              <a:pathLst>
                <a:path w="14696432" h="7435363">
                  <a:moveTo>
                    <a:pt x="14696432" y="7435363"/>
                  </a:moveTo>
                  <a:lnTo>
                    <a:pt x="0" y="7427743"/>
                  </a:lnTo>
                  <a:lnTo>
                    <a:pt x="0" y="2592005"/>
                  </a:lnTo>
                  <a:lnTo>
                    <a:pt x="17780" y="19050"/>
                  </a:lnTo>
                  <a:lnTo>
                    <a:pt x="7327043" y="0"/>
                  </a:lnTo>
                  <a:lnTo>
                    <a:pt x="14677382" y="5080"/>
                  </a:lnTo>
                  <a:close/>
                </a:path>
              </a:pathLst>
            </a:custGeom>
            <a:solidFill>
              <a:srgbClr val="FFFFFF"/>
            </a:solidFill>
          </p:spPr>
          <p:txBody>
            <a:bodyPr/>
            <a:lstStyle/>
            <a:p>
              <a:endParaRPr lang="en-US"/>
            </a:p>
          </p:txBody>
        </p:sp>
        <p:sp>
          <p:nvSpPr>
            <p:cNvPr id="5" name="Freeform 5"/>
            <p:cNvSpPr/>
            <p:nvPr/>
          </p:nvSpPr>
          <p:spPr>
            <a:xfrm>
              <a:off x="-3810" y="0"/>
              <a:ext cx="14725643" cy="7462033"/>
            </a:xfrm>
            <a:custGeom>
              <a:avLst/>
              <a:gdLst/>
              <a:ahLst/>
              <a:cxnLst/>
              <a:rect l="l" t="t" r="r" b="b"/>
              <a:pathLst>
                <a:path w="14725643" h="7462033">
                  <a:moveTo>
                    <a:pt x="14691352" y="21590"/>
                  </a:moveTo>
                  <a:cubicBezTo>
                    <a:pt x="14692623" y="34290"/>
                    <a:pt x="14692623" y="44450"/>
                    <a:pt x="14693893" y="54610"/>
                  </a:cubicBezTo>
                  <a:cubicBezTo>
                    <a:pt x="14696433" y="177851"/>
                    <a:pt x="14697702" y="342243"/>
                    <a:pt x="14700243" y="500765"/>
                  </a:cubicBezTo>
                  <a:cubicBezTo>
                    <a:pt x="14700243" y="729741"/>
                    <a:pt x="14712943" y="5244671"/>
                    <a:pt x="14719293" y="5473646"/>
                  </a:cubicBezTo>
                  <a:cubicBezTo>
                    <a:pt x="14725643" y="5820045"/>
                    <a:pt x="14721833" y="6172315"/>
                    <a:pt x="14721833" y="6518714"/>
                  </a:cubicBezTo>
                  <a:cubicBezTo>
                    <a:pt x="14721833" y="6824014"/>
                    <a:pt x="14723102" y="7105831"/>
                    <a:pt x="14724373" y="7401073"/>
                  </a:cubicBezTo>
                  <a:cubicBezTo>
                    <a:pt x="14724373" y="7422663"/>
                    <a:pt x="14724373" y="7436633"/>
                    <a:pt x="14724373" y="7460763"/>
                  </a:cubicBezTo>
                  <a:cubicBezTo>
                    <a:pt x="14701513" y="7460763"/>
                    <a:pt x="14681193" y="7462033"/>
                    <a:pt x="14618671" y="7460763"/>
                  </a:cubicBezTo>
                  <a:cubicBezTo>
                    <a:pt x="13865410" y="7455683"/>
                    <a:pt x="13100561" y="7462033"/>
                    <a:pt x="12347300" y="7456953"/>
                  </a:cubicBezTo>
                  <a:cubicBezTo>
                    <a:pt x="11895343" y="7453144"/>
                    <a:pt x="11454976" y="7455683"/>
                    <a:pt x="11003019" y="7453144"/>
                  </a:cubicBezTo>
                  <a:cubicBezTo>
                    <a:pt x="10794423" y="7451873"/>
                    <a:pt x="10585829" y="7450603"/>
                    <a:pt x="10377233" y="7449333"/>
                  </a:cubicBezTo>
                  <a:cubicBezTo>
                    <a:pt x="10249759" y="7449333"/>
                    <a:pt x="10133872" y="7450603"/>
                    <a:pt x="10006397" y="7450603"/>
                  </a:cubicBezTo>
                  <a:cubicBezTo>
                    <a:pt x="9681916" y="7449333"/>
                    <a:pt x="8789591" y="7450603"/>
                    <a:pt x="8465110" y="7449333"/>
                  </a:cubicBezTo>
                  <a:cubicBezTo>
                    <a:pt x="8233337" y="7448063"/>
                    <a:pt x="3597887" y="7456953"/>
                    <a:pt x="3366114" y="7455683"/>
                  </a:cubicBezTo>
                  <a:cubicBezTo>
                    <a:pt x="3308171" y="7455683"/>
                    <a:pt x="3238640" y="7456953"/>
                    <a:pt x="3180697" y="7456953"/>
                  </a:cubicBezTo>
                  <a:cubicBezTo>
                    <a:pt x="3041633" y="7456953"/>
                    <a:pt x="2914158" y="7458223"/>
                    <a:pt x="2775095" y="7458223"/>
                  </a:cubicBezTo>
                  <a:cubicBezTo>
                    <a:pt x="2427436" y="7458223"/>
                    <a:pt x="2091366" y="7456953"/>
                    <a:pt x="1743707" y="7455683"/>
                  </a:cubicBezTo>
                  <a:cubicBezTo>
                    <a:pt x="1535111" y="7454413"/>
                    <a:pt x="1326516" y="7453144"/>
                    <a:pt x="1129510" y="7451873"/>
                  </a:cubicBezTo>
                  <a:cubicBezTo>
                    <a:pt x="758674" y="7450603"/>
                    <a:pt x="387837" y="7449333"/>
                    <a:pt x="48260" y="7449333"/>
                  </a:cubicBezTo>
                  <a:cubicBezTo>
                    <a:pt x="38100" y="7449333"/>
                    <a:pt x="29210" y="7449333"/>
                    <a:pt x="19050" y="7448063"/>
                  </a:cubicBezTo>
                  <a:cubicBezTo>
                    <a:pt x="10160" y="7446794"/>
                    <a:pt x="5080" y="7440444"/>
                    <a:pt x="7620" y="7431553"/>
                  </a:cubicBezTo>
                  <a:cubicBezTo>
                    <a:pt x="16510" y="7399389"/>
                    <a:pt x="12700" y="7252611"/>
                    <a:pt x="11430" y="7099960"/>
                  </a:cubicBezTo>
                  <a:cubicBezTo>
                    <a:pt x="10160" y="6788788"/>
                    <a:pt x="6350" y="6483487"/>
                    <a:pt x="7620" y="6172315"/>
                  </a:cubicBezTo>
                  <a:cubicBezTo>
                    <a:pt x="5080" y="5784818"/>
                    <a:pt x="0" y="988072"/>
                    <a:pt x="7620" y="594704"/>
                  </a:cubicBezTo>
                  <a:cubicBezTo>
                    <a:pt x="8890" y="518378"/>
                    <a:pt x="7620" y="436182"/>
                    <a:pt x="8890" y="359857"/>
                  </a:cubicBezTo>
                  <a:cubicBezTo>
                    <a:pt x="10160" y="236562"/>
                    <a:pt x="12700" y="101525"/>
                    <a:pt x="13970" y="44450"/>
                  </a:cubicBezTo>
                  <a:cubicBezTo>
                    <a:pt x="13970" y="41910"/>
                    <a:pt x="15240" y="39370"/>
                    <a:pt x="16510" y="38100"/>
                  </a:cubicBezTo>
                  <a:cubicBezTo>
                    <a:pt x="38100" y="35560"/>
                    <a:pt x="98122" y="30480"/>
                    <a:pt x="283540" y="29210"/>
                  </a:cubicBezTo>
                  <a:cubicBezTo>
                    <a:pt x="596433" y="25400"/>
                    <a:pt x="909326" y="22860"/>
                    <a:pt x="1233807" y="20320"/>
                  </a:cubicBezTo>
                  <a:cubicBezTo>
                    <a:pt x="1453991" y="17780"/>
                    <a:pt x="1674175" y="16510"/>
                    <a:pt x="1882771" y="13970"/>
                  </a:cubicBezTo>
                  <a:cubicBezTo>
                    <a:pt x="2091366" y="11430"/>
                    <a:pt x="2311550" y="8890"/>
                    <a:pt x="2520145" y="8890"/>
                  </a:cubicBezTo>
                  <a:cubicBezTo>
                    <a:pt x="2751917" y="7620"/>
                    <a:pt x="2983690" y="10160"/>
                    <a:pt x="3215462" y="8890"/>
                  </a:cubicBezTo>
                  <a:cubicBezTo>
                    <a:pt x="3505178" y="8890"/>
                    <a:pt x="8754825" y="6350"/>
                    <a:pt x="9044541" y="5080"/>
                  </a:cubicBezTo>
                  <a:cubicBezTo>
                    <a:pt x="9322668" y="3810"/>
                    <a:pt x="9600796" y="2540"/>
                    <a:pt x="9890511" y="2540"/>
                  </a:cubicBezTo>
                  <a:cubicBezTo>
                    <a:pt x="10365645" y="1270"/>
                    <a:pt x="10829190" y="0"/>
                    <a:pt x="11304323" y="0"/>
                  </a:cubicBezTo>
                  <a:cubicBezTo>
                    <a:pt x="11501331" y="0"/>
                    <a:pt x="11709926" y="2540"/>
                    <a:pt x="11906932" y="2540"/>
                  </a:cubicBezTo>
                  <a:cubicBezTo>
                    <a:pt x="12451597" y="3810"/>
                    <a:pt x="13007851" y="5080"/>
                    <a:pt x="13552518" y="7620"/>
                  </a:cubicBezTo>
                  <a:cubicBezTo>
                    <a:pt x="13842234" y="8890"/>
                    <a:pt x="14131949" y="12700"/>
                    <a:pt x="14421665" y="16510"/>
                  </a:cubicBezTo>
                  <a:cubicBezTo>
                    <a:pt x="14491195" y="16510"/>
                    <a:pt x="14560728" y="16510"/>
                    <a:pt x="14618671" y="16510"/>
                  </a:cubicBezTo>
                  <a:cubicBezTo>
                    <a:pt x="14672302" y="17780"/>
                    <a:pt x="14681193" y="20320"/>
                    <a:pt x="14691352" y="21590"/>
                  </a:cubicBezTo>
                  <a:close/>
                  <a:moveTo>
                    <a:pt x="14701513" y="7444253"/>
                  </a:moveTo>
                  <a:cubicBezTo>
                    <a:pt x="14702783" y="7427744"/>
                    <a:pt x="14704052" y="7415044"/>
                    <a:pt x="14704052" y="7402344"/>
                  </a:cubicBezTo>
                  <a:cubicBezTo>
                    <a:pt x="14702783" y="7076475"/>
                    <a:pt x="14701513" y="6765303"/>
                    <a:pt x="14701513" y="6430647"/>
                  </a:cubicBezTo>
                  <a:cubicBezTo>
                    <a:pt x="14701513" y="6277996"/>
                    <a:pt x="14704052" y="6125346"/>
                    <a:pt x="14702783" y="5972695"/>
                  </a:cubicBezTo>
                  <a:cubicBezTo>
                    <a:pt x="14702783" y="5831787"/>
                    <a:pt x="14701513" y="5685008"/>
                    <a:pt x="14700243" y="5544100"/>
                  </a:cubicBezTo>
                  <a:cubicBezTo>
                    <a:pt x="14695163" y="5326867"/>
                    <a:pt x="14683733" y="829550"/>
                    <a:pt x="14683733" y="612317"/>
                  </a:cubicBezTo>
                  <a:cubicBezTo>
                    <a:pt x="14681193" y="430311"/>
                    <a:pt x="14678652" y="242433"/>
                    <a:pt x="14676113" y="63500"/>
                  </a:cubicBezTo>
                  <a:cubicBezTo>
                    <a:pt x="14674843" y="44450"/>
                    <a:pt x="14673573" y="43180"/>
                    <a:pt x="14583905" y="41910"/>
                  </a:cubicBezTo>
                  <a:cubicBezTo>
                    <a:pt x="14549139" y="41910"/>
                    <a:pt x="14525962" y="41910"/>
                    <a:pt x="14491195" y="40640"/>
                  </a:cubicBezTo>
                  <a:cubicBezTo>
                    <a:pt x="14201481" y="36830"/>
                    <a:pt x="13900176" y="31750"/>
                    <a:pt x="13610460" y="30480"/>
                  </a:cubicBezTo>
                  <a:cubicBezTo>
                    <a:pt x="12903554" y="26670"/>
                    <a:pt x="12185059" y="25400"/>
                    <a:pt x="11478154" y="22860"/>
                  </a:cubicBezTo>
                  <a:cubicBezTo>
                    <a:pt x="11373856" y="22860"/>
                    <a:pt x="11257970" y="22860"/>
                    <a:pt x="11153672" y="22860"/>
                  </a:cubicBezTo>
                  <a:cubicBezTo>
                    <a:pt x="10979842" y="22860"/>
                    <a:pt x="10806013" y="22860"/>
                    <a:pt x="10643772" y="22860"/>
                  </a:cubicBezTo>
                  <a:cubicBezTo>
                    <a:pt x="10272937" y="22860"/>
                    <a:pt x="9902100" y="22860"/>
                    <a:pt x="9542853" y="24130"/>
                  </a:cubicBezTo>
                  <a:cubicBezTo>
                    <a:pt x="9229959" y="25400"/>
                    <a:pt x="3957134" y="29210"/>
                    <a:pt x="3644242" y="29210"/>
                  </a:cubicBezTo>
                  <a:cubicBezTo>
                    <a:pt x="3134342" y="29210"/>
                    <a:pt x="2624443" y="26670"/>
                    <a:pt x="2114543" y="33020"/>
                  </a:cubicBezTo>
                  <a:cubicBezTo>
                    <a:pt x="1848004" y="36830"/>
                    <a:pt x="1593055" y="36830"/>
                    <a:pt x="1338105" y="38100"/>
                  </a:cubicBezTo>
                  <a:cubicBezTo>
                    <a:pt x="897737" y="41910"/>
                    <a:pt x="457369" y="45720"/>
                    <a:pt x="49530" y="50800"/>
                  </a:cubicBezTo>
                  <a:cubicBezTo>
                    <a:pt x="36830" y="50800"/>
                    <a:pt x="34290" y="53340"/>
                    <a:pt x="33020" y="83912"/>
                  </a:cubicBezTo>
                  <a:cubicBezTo>
                    <a:pt x="31750" y="189593"/>
                    <a:pt x="31750" y="295274"/>
                    <a:pt x="30480" y="400955"/>
                  </a:cubicBezTo>
                  <a:cubicBezTo>
                    <a:pt x="29210" y="577090"/>
                    <a:pt x="26670" y="747354"/>
                    <a:pt x="25400" y="923489"/>
                  </a:cubicBezTo>
                  <a:cubicBezTo>
                    <a:pt x="20320" y="1111367"/>
                    <a:pt x="26670" y="5702621"/>
                    <a:pt x="29210" y="5890499"/>
                  </a:cubicBezTo>
                  <a:cubicBezTo>
                    <a:pt x="29210" y="6090119"/>
                    <a:pt x="29210" y="6295610"/>
                    <a:pt x="30480" y="6495230"/>
                  </a:cubicBezTo>
                  <a:cubicBezTo>
                    <a:pt x="30480" y="6642009"/>
                    <a:pt x="33020" y="6788788"/>
                    <a:pt x="33020" y="6935567"/>
                  </a:cubicBezTo>
                  <a:cubicBezTo>
                    <a:pt x="33020" y="7094089"/>
                    <a:pt x="33020" y="7252611"/>
                    <a:pt x="31750" y="7402344"/>
                  </a:cubicBezTo>
                  <a:cubicBezTo>
                    <a:pt x="31750" y="7406153"/>
                    <a:pt x="31750" y="7408694"/>
                    <a:pt x="31750" y="7412503"/>
                  </a:cubicBezTo>
                  <a:cubicBezTo>
                    <a:pt x="31750" y="7422663"/>
                    <a:pt x="35560" y="7426473"/>
                    <a:pt x="44450" y="7426473"/>
                  </a:cubicBezTo>
                  <a:cubicBezTo>
                    <a:pt x="121299" y="7426473"/>
                    <a:pt x="283540" y="7427744"/>
                    <a:pt x="434192" y="7427744"/>
                  </a:cubicBezTo>
                  <a:cubicBezTo>
                    <a:pt x="654376" y="7427744"/>
                    <a:pt x="886149" y="7425203"/>
                    <a:pt x="1106332" y="7427744"/>
                  </a:cubicBezTo>
                  <a:cubicBezTo>
                    <a:pt x="1465580" y="7431553"/>
                    <a:pt x="1824827" y="7434094"/>
                    <a:pt x="2184075" y="7432823"/>
                  </a:cubicBezTo>
                  <a:cubicBezTo>
                    <a:pt x="2415847" y="7431553"/>
                    <a:pt x="2636031" y="7434094"/>
                    <a:pt x="2867804" y="7434094"/>
                  </a:cubicBezTo>
                  <a:cubicBezTo>
                    <a:pt x="3203874" y="7434094"/>
                    <a:pt x="3539944" y="7432823"/>
                    <a:pt x="3876014" y="7434094"/>
                  </a:cubicBezTo>
                  <a:cubicBezTo>
                    <a:pt x="4374325" y="7435363"/>
                    <a:pt x="9844157" y="7425203"/>
                    <a:pt x="10354057" y="7427744"/>
                  </a:cubicBezTo>
                  <a:cubicBezTo>
                    <a:pt x="10574241" y="7429013"/>
                    <a:pt x="10794423" y="7430283"/>
                    <a:pt x="11003019" y="7430283"/>
                  </a:cubicBezTo>
                  <a:cubicBezTo>
                    <a:pt x="11385445" y="7432823"/>
                    <a:pt x="11756280" y="7429013"/>
                    <a:pt x="12138705" y="7432823"/>
                  </a:cubicBezTo>
                  <a:cubicBezTo>
                    <a:pt x="12451597" y="7435363"/>
                    <a:pt x="12764490" y="7435363"/>
                    <a:pt x="13077384" y="7437903"/>
                  </a:cubicBezTo>
                  <a:cubicBezTo>
                    <a:pt x="13540929" y="7441713"/>
                    <a:pt x="14004473" y="7444253"/>
                    <a:pt x="14468019" y="7445523"/>
                  </a:cubicBezTo>
                  <a:cubicBezTo>
                    <a:pt x="14641848" y="7445523"/>
                    <a:pt x="14681193" y="7444253"/>
                    <a:pt x="14701513" y="7444253"/>
                  </a:cubicBezTo>
                  <a:close/>
                </a:path>
              </a:pathLst>
            </a:custGeom>
            <a:solidFill>
              <a:srgbClr val="000000"/>
            </a:solidFill>
          </p:spPr>
          <p:txBody>
            <a:bodyPr/>
            <a:lstStyle/>
            <a:p>
              <a:endParaRPr lang="en-US"/>
            </a:p>
          </p:txBody>
        </p:sp>
      </p:grpSp>
      <p:sp>
        <p:nvSpPr>
          <p:cNvPr id="7" name="TextBox 7"/>
          <p:cNvSpPr txBox="1"/>
          <p:nvPr/>
        </p:nvSpPr>
        <p:spPr>
          <a:xfrm>
            <a:off x="1039903" y="4000500"/>
            <a:ext cx="16230600" cy="1863202"/>
          </a:xfrm>
          <a:prstGeom prst="rect">
            <a:avLst/>
          </a:prstGeom>
        </p:spPr>
        <p:txBody>
          <a:bodyPr lIns="0" tIns="0" rIns="0" bIns="0" rtlCol="0" anchor="t">
            <a:spAutoFit/>
          </a:bodyPr>
          <a:lstStyle/>
          <a:p>
            <a:pPr algn="ctr">
              <a:lnSpc>
                <a:spcPts val="15719"/>
              </a:lnSpc>
              <a:spcBef>
                <a:spcPct val="0"/>
              </a:spcBef>
            </a:pPr>
            <a:r>
              <a:rPr lang="en-US" sz="11999" dirty="0">
                <a:solidFill>
                  <a:srgbClr val="000000"/>
                </a:solidFill>
                <a:latin typeface="Century Gothic" panose="020B0502020202020204" pitchFamily="34" charset="0"/>
                <a:ea typeface="Bobby Jones"/>
                <a:cs typeface="Bobby Jones"/>
                <a:sym typeface="Bobby Jones"/>
              </a:rPr>
              <a:t>CURIOSITY</a:t>
            </a:r>
          </a:p>
        </p:txBody>
      </p:sp>
    </p:spTree>
    <p:extLst>
      <p:ext uri="{BB962C8B-B14F-4D97-AF65-F5344CB8AC3E}">
        <p14:creationId xmlns:p14="http://schemas.microsoft.com/office/powerpoint/2010/main" val="3306867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7222" b="-17222"/>
            </a:stretch>
          </a:blipFill>
        </p:spPr>
        <p:txBody>
          <a:bodyPr/>
          <a:lstStyle/>
          <a:p>
            <a:endParaRPr lang="en-US"/>
          </a:p>
        </p:txBody>
      </p:sp>
      <p:grpSp>
        <p:nvGrpSpPr>
          <p:cNvPr id="3" name="Group 3"/>
          <p:cNvGrpSpPr/>
          <p:nvPr/>
        </p:nvGrpSpPr>
        <p:grpSpPr>
          <a:xfrm>
            <a:off x="1028700" y="1028700"/>
            <a:ext cx="16230600" cy="8229600"/>
            <a:chOff x="0" y="0"/>
            <a:chExt cx="14719293" cy="7463303"/>
          </a:xfrm>
        </p:grpSpPr>
        <p:sp>
          <p:nvSpPr>
            <p:cNvPr id="4" name="Freeform 4"/>
            <p:cNvSpPr/>
            <p:nvPr/>
          </p:nvSpPr>
          <p:spPr>
            <a:xfrm>
              <a:off x="10160" y="16510"/>
              <a:ext cx="14696432" cy="7435363"/>
            </a:xfrm>
            <a:custGeom>
              <a:avLst/>
              <a:gdLst/>
              <a:ahLst/>
              <a:cxnLst/>
              <a:rect l="l" t="t" r="r" b="b"/>
              <a:pathLst>
                <a:path w="14696432" h="7435363">
                  <a:moveTo>
                    <a:pt x="14696432" y="7435363"/>
                  </a:moveTo>
                  <a:lnTo>
                    <a:pt x="0" y="7427743"/>
                  </a:lnTo>
                  <a:lnTo>
                    <a:pt x="0" y="2592005"/>
                  </a:lnTo>
                  <a:lnTo>
                    <a:pt x="17780" y="19050"/>
                  </a:lnTo>
                  <a:lnTo>
                    <a:pt x="7327043" y="0"/>
                  </a:lnTo>
                  <a:lnTo>
                    <a:pt x="14677382" y="5080"/>
                  </a:lnTo>
                  <a:close/>
                </a:path>
              </a:pathLst>
            </a:custGeom>
            <a:solidFill>
              <a:srgbClr val="FFFFFF"/>
            </a:solidFill>
          </p:spPr>
          <p:txBody>
            <a:bodyPr/>
            <a:lstStyle/>
            <a:p>
              <a:endParaRPr lang="en-US"/>
            </a:p>
          </p:txBody>
        </p:sp>
        <p:sp>
          <p:nvSpPr>
            <p:cNvPr id="5" name="Freeform 5"/>
            <p:cNvSpPr/>
            <p:nvPr/>
          </p:nvSpPr>
          <p:spPr>
            <a:xfrm>
              <a:off x="-3810" y="0"/>
              <a:ext cx="14725643" cy="7462033"/>
            </a:xfrm>
            <a:custGeom>
              <a:avLst/>
              <a:gdLst/>
              <a:ahLst/>
              <a:cxnLst/>
              <a:rect l="l" t="t" r="r" b="b"/>
              <a:pathLst>
                <a:path w="14725643" h="7462033">
                  <a:moveTo>
                    <a:pt x="14691352" y="21590"/>
                  </a:moveTo>
                  <a:cubicBezTo>
                    <a:pt x="14692623" y="34290"/>
                    <a:pt x="14692623" y="44450"/>
                    <a:pt x="14693893" y="54610"/>
                  </a:cubicBezTo>
                  <a:cubicBezTo>
                    <a:pt x="14696433" y="177851"/>
                    <a:pt x="14697702" y="342243"/>
                    <a:pt x="14700243" y="500765"/>
                  </a:cubicBezTo>
                  <a:cubicBezTo>
                    <a:pt x="14700243" y="729741"/>
                    <a:pt x="14712943" y="5244671"/>
                    <a:pt x="14719293" y="5473646"/>
                  </a:cubicBezTo>
                  <a:cubicBezTo>
                    <a:pt x="14725643" y="5820045"/>
                    <a:pt x="14721833" y="6172315"/>
                    <a:pt x="14721833" y="6518714"/>
                  </a:cubicBezTo>
                  <a:cubicBezTo>
                    <a:pt x="14721833" y="6824014"/>
                    <a:pt x="14723102" y="7105831"/>
                    <a:pt x="14724373" y="7401073"/>
                  </a:cubicBezTo>
                  <a:cubicBezTo>
                    <a:pt x="14724373" y="7422663"/>
                    <a:pt x="14724373" y="7436633"/>
                    <a:pt x="14724373" y="7460763"/>
                  </a:cubicBezTo>
                  <a:cubicBezTo>
                    <a:pt x="14701513" y="7460763"/>
                    <a:pt x="14681193" y="7462033"/>
                    <a:pt x="14618671" y="7460763"/>
                  </a:cubicBezTo>
                  <a:cubicBezTo>
                    <a:pt x="13865410" y="7455683"/>
                    <a:pt x="13100561" y="7462033"/>
                    <a:pt x="12347300" y="7456953"/>
                  </a:cubicBezTo>
                  <a:cubicBezTo>
                    <a:pt x="11895343" y="7453144"/>
                    <a:pt x="11454976" y="7455683"/>
                    <a:pt x="11003019" y="7453144"/>
                  </a:cubicBezTo>
                  <a:cubicBezTo>
                    <a:pt x="10794423" y="7451873"/>
                    <a:pt x="10585829" y="7450603"/>
                    <a:pt x="10377233" y="7449333"/>
                  </a:cubicBezTo>
                  <a:cubicBezTo>
                    <a:pt x="10249759" y="7449333"/>
                    <a:pt x="10133872" y="7450603"/>
                    <a:pt x="10006397" y="7450603"/>
                  </a:cubicBezTo>
                  <a:cubicBezTo>
                    <a:pt x="9681916" y="7449333"/>
                    <a:pt x="8789591" y="7450603"/>
                    <a:pt x="8465110" y="7449333"/>
                  </a:cubicBezTo>
                  <a:cubicBezTo>
                    <a:pt x="8233337" y="7448063"/>
                    <a:pt x="3597887" y="7456953"/>
                    <a:pt x="3366114" y="7455683"/>
                  </a:cubicBezTo>
                  <a:cubicBezTo>
                    <a:pt x="3308171" y="7455683"/>
                    <a:pt x="3238640" y="7456953"/>
                    <a:pt x="3180697" y="7456953"/>
                  </a:cubicBezTo>
                  <a:cubicBezTo>
                    <a:pt x="3041633" y="7456953"/>
                    <a:pt x="2914158" y="7458223"/>
                    <a:pt x="2775095" y="7458223"/>
                  </a:cubicBezTo>
                  <a:cubicBezTo>
                    <a:pt x="2427436" y="7458223"/>
                    <a:pt x="2091366" y="7456953"/>
                    <a:pt x="1743707" y="7455683"/>
                  </a:cubicBezTo>
                  <a:cubicBezTo>
                    <a:pt x="1535111" y="7454413"/>
                    <a:pt x="1326516" y="7453144"/>
                    <a:pt x="1129510" y="7451873"/>
                  </a:cubicBezTo>
                  <a:cubicBezTo>
                    <a:pt x="758674" y="7450603"/>
                    <a:pt x="387837" y="7449333"/>
                    <a:pt x="48260" y="7449333"/>
                  </a:cubicBezTo>
                  <a:cubicBezTo>
                    <a:pt x="38100" y="7449333"/>
                    <a:pt x="29210" y="7449333"/>
                    <a:pt x="19050" y="7448063"/>
                  </a:cubicBezTo>
                  <a:cubicBezTo>
                    <a:pt x="10160" y="7446794"/>
                    <a:pt x="5080" y="7440444"/>
                    <a:pt x="7620" y="7431553"/>
                  </a:cubicBezTo>
                  <a:cubicBezTo>
                    <a:pt x="16510" y="7399389"/>
                    <a:pt x="12700" y="7252611"/>
                    <a:pt x="11430" y="7099960"/>
                  </a:cubicBezTo>
                  <a:cubicBezTo>
                    <a:pt x="10160" y="6788788"/>
                    <a:pt x="6350" y="6483487"/>
                    <a:pt x="7620" y="6172315"/>
                  </a:cubicBezTo>
                  <a:cubicBezTo>
                    <a:pt x="5080" y="5784818"/>
                    <a:pt x="0" y="988072"/>
                    <a:pt x="7620" y="594704"/>
                  </a:cubicBezTo>
                  <a:cubicBezTo>
                    <a:pt x="8890" y="518378"/>
                    <a:pt x="7620" y="436182"/>
                    <a:pt x="8890" y="359857"/>
                  </a:cubicBezTo>
                  <a:cubicBezTo>
                    <a:pt x="10160" y="236562"/>
                    <a:pt x="12700" y="101525"/>
                    <a:pt x="13970" y="44450"/>
                  </a:cubicBezTo>
                  <a:cubicBezTo>
                    <a:pt x="13970" y="41910"/>
                    <a:pt x="15240" y="39370"/>
                    <a:pt x="16510" y="38100"/>
                  </a:cubicBezTo>
                  <a:cubicBezTo>
                    <a:pt x="38100" y="35560"/>
                    <a:pt x="98122" y="30480"/>
                    <a:pt x="283540" y="29210"/>
                  </a:cubicBezTo>
                  <a:cubicBezTo>
                    <a:pt x="596433" y="25400"/>
                    <a:pt x="909326" y="22860"/>
                    <a:pt x="1233807" y="20320"/>
                  </a:cubicBezTo>
                  <a:cubicBezTo>
                    <a:pt x="1453991" y="17780"/>
                    <a:pt x="1674175" y="16510"/>
                    <a:pt x="1882771" y="13970"/>
                  </a:cubicBezTo>
                  <a:cubicBezTo>
                    <a:pt x="2091366" y="11430"/>
                    <a:pt x="2311550" y="8890"/>
                    <a:pt x="2520145" y="8890"/>
                  </a:cubicBezTo>
                  <a:cubicBezTo>
                    <a:pt x="2751917" y="7620"/>
                    <a:pt x="2983690" y="10160"/>
                    <a:pt x="3215462" y="8890"/>
                  </a:cubicBezTo>
                  <a:cubicBezTo>
                    <a:pt x="3505178" y="8890"/>
                    <a:pt x="8754825" y="6350"/>
                    <a:pt x="9044541" y="5080"/>
                  </a:cubicBezTo>
                  <a:cubicBezTo>
                    <a:pt x="9322668" y="3810"/>
                    <a:pt x="9600796" y="2540"/>
                    <a:pt x="9890511" y="2540"/>
                  </a:cubicBezTo>
                  <a:cubicBezTo>
                    <a:pt x="10365645" y="1270"/>
                    <a:pt x="10829190" y="0"/>
                    <a:pt x="11304323" y="0"/>
                  </a:cubicBezTo>
                  <a:cubicBezTo>
                    <a:pt x="11501331" y="0"/>
                    <a:pt x="11709926" y="2540"/>
                    <a:pt x="11906932" y="2540"/>
                  </a:cubicBezTo>
                  <a:cubicBezTo>
                    <a:pt x="12451597" y="3810"/>
                    <a:pt x="13007851" y="5080"/>
                    <a:pt x="13552518" y="7620"/>
                  </a:cubicBezTo>
                  <a:cubicBezTo>
                    <a:pt x="13842234" y="8890"/>
                    <a:pt x="14131949" y="12700"/>
                    <a:pt x="14421665" y="16510"/>
                  </a:cubicBezTo>
                  <a:cubicBezTo>
                    <a:pt x="14491195" y="16510"/>
                    <a:pt x="14560728" y="16510"/>
                    <a:pt x="14618671" y="16510"/>
                  </a:cubicBezTo>
                  <a:cubicBezTo>
                    <a:pt x="14672302" y="17780"/>
                    <a:pt x="14681193" y="20320"/>
                    <a:pt x="14691352" y="21590"/>
                  </a:cubicBezTo>
                  <a:close/>
                  <a:moveTo>
                    <a:pt x="14701513" y="7444253"/>
                  </a:moveTo>
                  <a:cubicBezTo>
                    <a:pt x="14702783" y="7427744"/>
                    <a:pt x="14704052" y="7415044"/>
                    <a:pt x="14704052" y="7402344"/>
                  </a:cubicBezTo>
                  <a:cubicBezTo>
                    <a:pt x="14702783" y="7076475"/>
                    <a:pt x="14701513" y="6765303"/>
                    <a:pt x="14701513" y="6430647"/>
                  </a:cubicBezTo>
                  <a:cubicBezTo>
                    <a:pt x="14701513" y="6277996"/>
                    <a:pt x="14704052" y="6125346"/>
                    <a:pt x="14702783" y="5972695"/>
                  </a:cubicBezTo>
                  <a:cubicBezTo>
                    <a:pt x="14702783" y="5831787"/>
                    <a:pt x="14701513" y="5685008"/>
                    <a:pt x="14700243" y="5544100"/>
                  </a:cubicBezTo>
                  <a:cubicBezTo>
                    <a:pt x="14695163" y="5326867"/>
                    <a:pt x="14683733" y="829550"/>
                    <a:pt x="14683733" y="612317"/>
                  </a:cubicBezTo>
                  <a:cubicBezTo>
                    <a:pt x="14681193" y="430311"/>
                    <a:pt x="14678652" y="242433"/>
                    <a:pt x="14676113" y="63500"/>
                  </a:cubicBezTo>
                  <a:cubicBezTo>
                    <a:pt x="14674843" y="44450"/>
                    <a:pt x="14673573" y="43180"/>
                    <a:pt x="14583905" y="41910"/>
                  </a:cubicBezTo>
                  <a:cubicBezTo>
                    <a:pt x="14549139" y="41910"/>
                    <a:pt x="14525962" y="41910"/>
                    <a:pt x="14491195" y="40640"/>
                  </a:cubicBezTo>
                  <a:cubicBezTo>
                    <a:pt x="14201481" y="36830"/>
                    <a:pt x="13900176" y="31750"/>
                    <a:pt x="13610460" y="30480"/>
                  </a:cubicBezTo>
                  <a:cubicBezTo>
                    <a:pt x="12903554" y="26670"/>
                    <a:pt x="12185059" y="25400"/>
                    <a:pt x="11478154" y="22860"/>
                  </a:cubicBezTo>
                  <a:cubicBezTo>
                    <a:pt x="11373856" y="22860"/>
                    <a:pt x="11257970" y="22860"/>
                    <a:pt x="11153672" y="22860"/>
                  </a:cubicBezTo>
                  <a:cubicBezTo>
                    <a:pt x="10979842" y="22860"/>
                    <a:pt x="10806013" y="22860"/>
                    <a:pt x="10643772" y="22860"/>
                  </a:cubicBezTo>
                  <a:cubicBezTo>
                    <a:pt x="10272937" y="22860"/>
                    <a:pt x="9902100" y="22860"/>
                    <a:pt x="9542853" y="24130"/>
                  </a:cubicBezTo>
                  <a:cubicBezTo>
                    <a:pt x="9229959" y="25400"/>
                    <a:pt x="3957134" y="29210"/>
                    <a:pt x="3644242" y="29210"/>
                  </a:cubicBezTo>
                  <a:cubicBezTo>
                    <a:pt x="3134342" y="29210"/>
                    <a:pt x="2624443" y="26670"/>
                    <a:pt x="2114543" y="33020"/>
                  </a:cubicBezTo>
                  <a:cubicBezTo>
                    <a:pt x="1848004" y="36830"/>
                    <a:pt x="1593055" y="36830"/>
                    <a:pt x="1338105" y="38100"/>
                  </a:cubicBezTo>
                  <a:cubicBezTo>
                    <a:pt x="897737" y="41910"/>
                    <a:pt x="457369" y="45720"/>
                    <a:pt x="49530" y="50800"/>
                  </a:cubicBezTo>
                  <a:cubicBezTo>
                    <a:pt x="36830" y="50800"/>
                    <a:pt x="34290" y="53340"/>
                    <a:pt x="33020" y="83912"/>
                  </a:cubicBezTo>
                  <a:cubicBezTo>
                    <a:pt x="31750" y="189593"/>
                    <a:pt x="31750" y="295274"/>
                    <a:pt x="30480" y="400955"/>
                  </a:cubicBezTo>
                  <a:cubicBezTo>
                    <a:pt x="29210" y="577090"/>
                    <a:pt x="26670" y="747354"/>
                    <a:pt x="25400" y="923489"/>
                  </a:cubicBezTo>
                  <a:cubicBezTo>
                    <a:pt x="20320" y="1111367"/>
                    <a:pt x="26670" y="5702621"/>
                    <a:pt x="29210" y="5890499"/>
                  </a:cubicBezTo>
                  <a:cubicBezTo>
                    <a:pt x="29210" y="6090119"/>
                    <a:pt x="29210" y="6295610"/>
                    <a:pt x="30480" y="6495230"/>
                  </a:cubicBezTo>
                  <a:cubicBezTo>
                    <a:pt x="30480" y="6642009"/>
                    <a:pt x="33020" y="6788788"/>
                    <a:pt x="33020" y="6935567"/>
                  </a:cubicBezTo>
                  <a:cubicBezTo>
                    <a:pt x="33020" y="7094089"/>
                    <a:pt x="33020" y="7252611"/>
                    <a:pt x="31750" y="7402344"/>
                  </a:cubicBezTo>
                  <a:cubicBezTo>
                    <a:pt x="31750" y="7406153"/>
                    <a:pt x="31750" y="7408694"/>
                    <a:pt x="31750" y="7412503"/>
                  </a:cubicBezTo>
                  <a:cubicBezTo>
                    <a:pt x="31750" y="7422663"/>
                    <a:pt x="35560" y="7426473"/>
                    <a:pt x="44450" y="7426473"/>
                  </a:cubicBezTo>
                  <a:cubicBezTo>
                    <a:pt x="121299" y="7426473"/>
                    <a:pt x="283540" y="7427744"/>
                    <a:pt x="434192" y="7427744"/>
                  </a:cubicBezTo>
                  <a:cubicBezTo>
                    <a:pt x="654376" y="7427744"/>
                    <a:pt x="886149" y="7425203"/>
                    <a:pt x="1106332" y="7427744"/>
                  </a:cubicBezTo>
                  <a:cubicBezTo>
                    <a:pt x="1465580" y="7431553"/>
                    <a:pt x="1824827" y="7434094"/>
                    <a:pt x="2184075" y="7432823"/>
                  </a:cubicBezTo>
                  <a:cubicBezTo>
                    <a:pt x="2415847" y="7431553"/>
                    <a:pt x="2636031" y="7434094"/>
                    <a:pt x="2867804" y="7434094"/>
                  </a:cubicBezTo>
                  <a:cubicBezTo>
                    <a:pt x="3203874" y="7434094"/>
                    <a:pt x="3539944" y="7432823"/>
                    <a:pt x="3876014" y="7434094"/>
                  </a:cubicBezTo>
                  <a:cubicBezTo>
                    <a:pt x="4374325" y="7435363"/>
                    <a:pt x="9844157" y="7425203"/>
                    <a:pt x="10354057" y="7427744"/>
                  </a:cubicBezTo>
                  <a:cubicBezTo>
                    <a:pt x="10574241" y="7429013"/>
                    <a:pt x="10794423" y="7430283"/>
                    <a:pt x="11003019" y="7430283"/>
                  </a:cubicBezTo>
                  <a:cubicBezTo>
                    <a:pt x="11385445" y="7432823"/>
                    <a:pt x="11756280" y="7429013"/>
                    <a:pt x="12138705" y="7432823"/>
                  </a:cubicBezTo>
                  <a:cubicBezTo>
                    <a:pt x="12451597" y="7435363"/>
                    <a:pt x="12764490" y="7435363"/>
                    <a:pt x="13077384" y="7437903"/>
                  </a:cubicBezTo>
                  <a:cubicBezTo>
                    <a:pt x="13540929" y="7441713"/>
                    <a:pt x="14004473" y="7444253"/>
                    <a:pt x="14468019" y="7445523"/>
                  </a:cubicBezTo>
                  <a:cubicBezTo>
                    <a:pt x="14641848" y="7445523"/>
                    <a:pt x="14681193" y="7444253"/>
                    <a:pt x="14701513" y="7444253"/>
                  </a:cubicBezTo>
                  <a:close/>
                </a:path>
              </a:pathLst>
            </a:custGeom>
            <a:solidFill>
              <a:srgbClr val="000000"/>
            </a:solidFill>
          </p:spPr>
          <p:txBody>
            <a:bodyPr/>
            <a:lstStyle/>
            <a:p>
              <a:endParaRPr lang="en-US"/>
            </a:p>
          </p:txBody>
        </p:sp>
      </p:grpSp>
      <p:sp>
        <p:nvSpPr>
          <p:cNvPr id="7" name="TextBox 7"/>
          <p:cNvSpPr txBox="1"/>
          <p:nvPr/>
        </p:nvSpPr>
        <p:spPr>
          <a:xfrm>
            <a:off x="1014695" y="3924300"/>
            <a:ext cx="16230600" cy="1863202"/>
          </a:xfrm>
          <a:prstGeom prst="rect">
            <a:avLst/>
          </a:prstGeom>
        </p:spPr>
        <p:txBody>
          <a:bodyPr lIns="0" tIns="0" rIns="0" bIns="0" rtlCol="0" anchor="t">
            <a:spAutoFit/>
          </a:bodyPr>
          <a:lstStyle/>
          <a:p>
            <a:pPr algn="ctr">
              <a:lnSpc>
                <a:spcPts val="15719"/>
              </a:lnSpc>
              <a:spcBef>
                <a:spcPct val="0"/>
              </a:spcBef>
            </a:pPr>
            <a:r>
              <a:rPr lang="en-US" sz="11999" dirty="0">
                <a:solidFill>
                  <a:srgbClr val="000000"/>
                </a:solidFill>
                <a:latin typeface="Century Gothic" panose="020B0502020202020204" pitchFamily="34" charset="0"/>
                <a:ea typeface="Bobby Jones"/>
                <a:cs typeface="Bobby Jones"/>
                <a:sym typeface="Bobby Jones"/>
              </a:rPr>
              <a:t>ENGAGEMENT</a:t>
            </a:r>
          </a:p>
        </p:txBody>
      </p:sp>
    </p:spTree>
    <p:extLst>
      <p:ext uri="{BB962C8B-B14F-4D97-AF65-F5344CB8AC3E}">
        <p14:creationId xmlns:p14="http://schemas.microsoft.com/office/powerpoint/2010/main" val="1188513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7222" b="-17222"/>
            </a:stretch>
          </a:blipFill>
        </p:spPr>
        <p:txBody>
          <a:bodyPr/>
          <a:lstStyle/>
          <a:p>
            <a:endParaRPr lang="en-US"/>
          </a:p>
        </p:txBody>
      </p:sp>
      <p:grpSp>
        <p:nvGrpSpPr>
          <p:cNvPr id="3" name="Group 3"/>
          <p:cNvGrpSpPr/>
          <p:nvPr/>
        </p:nvGrpSpPr>
        <p:grpSpPr>
          <a:xfrm>
            <a:off x="1028700" y="1028700"/>
            <a:ext cx="16230600" cy="8229600"/>
            <a:chOff x="0" y="0"/>
            <a:chExt cx="14719293" cy="7463303"/>
          </a:xfrm>
        </p:grpSpPr>
        <p:sp>
          <p:nvSpPr>
            <p:cNvPr id="4" name="Freeform 4"/>
            <p:cNvSpPr/>
            <p:nvPr/>
          </p:nvSpPr>
          <p:spPr>
            <a:xfrm>
              <a:off x="10160" y="16510"/>
              <a:ext cx="14696432" cy="7435363"/>
            </a:xfrm>
            <a:custGeom>
              <a:avLst/>
              <a:gdLst/>
              <a:ahLst/>
              <a:cxnLst/>
              <a:rect l="l" t="t" r="r" b="b"/>
              <a:pathLst>
                <a:path w="14696432" h="7435363">
                  <a:moveTo>
                    <a:pt x="14696432" y="7435363"/>
                  </a:moveTo>
                  <a:lnTo>
                    <a:pt x="0" y="7427743"/>
                  </a:lnTo>
                  <a:lnTo>
                    <a:pt x="0" y="2592005"/>
                  </a:lnTo>
                  <a:lnTo>
                    <a:pt x="17780" y="19050"/>
                  </a:lnTo>
                  <a:lnTo>
                    <a:pt x="7327043" y="0"/>
                  </a:lnTo>
                  <a:lnTo>
                    <a:pt x="14677382" y="5080"/>
                  </a:lnTo>
                  <a:close/>
                </a:path>
              </a:pathLst>
            </a:custGeom>
            <a:solidFill>
              <a:srgbClr val="FFFFFF"/>
            </a:solidFill>
          </p:spPr>
          <p:txBody>
            <a:bodyPr/>
            <a:lstStyle/>
            <a:p>
              <a:endParaRPr lang="en-US"/>
            </a:p>
          </p:txBody>
        </p:sp>
        <p:sp>
          <p:nvSpPr>
            <p:cNvPr id="5" name="Freeform 5"/>
            <p:cNvSpPr/>
            <p:nvPr/>
          </p:nvSpPr>
          <p:spPr>
            <a:xfrm>
              <a:off x="-3810" y="0"/>
              <a:ext cx="14725643" cy="7462033"/>
            </a:xfrm>
            <a:custGeom>
              <a:avLst/>
              <a:gdLst/>
              <a:ahLst/>
              <a:cxnLst/>
              <a:rect l="l" t="t" r="r" b="b"/>
              <a:pathLst>
                <a:path w="14725643" h="7462033">
                  <a:moveTo>
                    <a:pt x="14691352" y="21590"/>
                  </a:moveTo>
                  <a:cubicBezTo>
                    <a:pt x="14692623" y="34290"/>
                    <a:pt x="14692623" y="44450"/>
                    <a:pt x="14693893" y="54610"/>
                  </a:cubicBezTo>
                  <a:cubicBezTo>
                    <a:pt x="14696433" y="177851"/>
                    <a:pt x="14697702" y="342243"/>
                    <a:pt x="14700243" y="500765"/>
                  </a:cubicBezTo>
                  <a:cubicBezTo>
                    <a:pt x="14700243" y="729741"/>
                    <a:pt x="14712943" y="5244671"/>
                    <a:pt x="14719293" y="5473646"/>
                  </a:cubicBezTo>
                  <a:cubicBezTo>
                    <a:pt x="14725643" y="5820045"/>
                    <a:pt x="14721833" y="6172315"/>
                    <a:pt x="14721833" y="6518714"/>
                  </a:cubicBezTo>
                  <a:cubicBezTo>
                    <a:pt x="14721833" y="6824014"/>
                    <a:pt x="14723102" y="7105831"/>
                    <a:pt x="14724373" y="7401073"/>
                  </a:cubicBezTo>
                  <a:cubicBezTo>
                    <a:pt x="14724373" y="7422663"/>
                    <a:pt x="14724373" y="7436633"/>
                    <a:pt x="14724373" y="7460763"/>
                  </a:cubicBezTo>
                  <a:cubicBezTo>
                    <a:pt x="14701513" y="7460763"/>
                    <a:pt x="14681193" y="7462033"/>
                    <a:pt x="14618671" y="7460763"/>
                  </a:cubicBezTo>
                  <a:cubicBezTo>
                    <a:pt x="13865410" y="7455683"/>
                    <a:pt x="13100561" y="7462033"/>
                    <a:pt x="12347300" y="7456953"/>
                  </a:cubicBezTo>
                  <a:cubicBezTo>
                    <a:pt x="11895343" y="7453144"/>
                    <a:pt x="11454976" y="7455683"/>
                    <a:pt x="11003019" y="7453144"/>
                  </a:cubicBezTo>
                  <a:cubicBezTo>
                    <a:pt x="10794423" y="7451873"/>
                    <a:pt x="10585829" y="7450603"/>
                    <a:pt x="10377233" y="7449333"/>
                  </a:cubicBezTo>
                  <a:cubicBezTo>
                    <a:pt x="10249759" y="7449333"/>
                    <a:pt x="10133872" y="7450603"/>
                    <a:pt x="10006397" y="7450603"/>
                  </a:cubicBezTo>
                  <a:cubicBezTo>
                    <a:pt x="9681916" y="7449333"/>
                    <a:pt x="8789591" y="7450603"/>
                    <a:pt x="8465110" y="7449333"/>
                  </a:cubicBezTo>
                  <a:cubicBezTo>
                    <a:pt x="8233337" y="7448063"/>
                    <a:pt x="3597887" y="7456953"/>
                    <a:pt x="3366114" y="7455683"/>
                  </a:cubicBezTo>
                  <a:cubicBezTo>
                    <a:pt x="3308171" y="7455683"/>
                    <a:pt x="3238640" y="7456953"/>
                    <a:pt x="3180697" y="7456953"/>
                  </a:cubicBezTo>
                  <a:cubicBezTo>
                    <a:pt x="3041633" y="7456953"/>
                    <a:pt x="2914158" y="7458223"/>
                    <a:pt x="2775095" y="7458223"/>
                  </a:cubicBezTo>
                  <a:cubicBezTo>
                    <a:pt x="2427436" y="7458223"/>
                    <a:pt x="2091366" y="7456953"/>
                    <a:pt x="1743707" y="7455683"/>
                  </a:cubicBezTo>
                  <a:cubicBezTo>
                    <a:pt x="1535111" y="7454413"/>
                    <a:pt x="1326516" y="7453144"/>
                    <a:pt x="1129510" y="7451873"/>
                  </a:cubicBezTo>
                  <a:cubicBezTo>
                    <a:pt x="758674" y="7450603"/>
                    <a:pt x="387837" y="7449333"/>
                    <a:pt x="48260" y="7449333"/>
                  </a:cubicBezTo>
                  <a:cubicBezTo>
                    <a:pt x="38100" y="7449333"/>
                    <a:pt x="29210" y="7449333"/>
                    <a:pt x="19050" y="7448063"/>
                  </a:cubicBezTo>
                  <a:cubicBezTo>
                    <a:pt x="10160" y="7446794"/>
                    <a:pt x="5080" y="7440444"/>
                    <a:pt x="7620" y="7431553"/>
                  </a:cubicBezTo>
                  <a:cubicBezTo>
                    <a:pt x="16510" y="7399389"/>
                    <a:pt x="12700" y="7252611"/>
                    <a:pt x="11430" y="7099960"/>
                  </a:cubicBezTo>
                  <a:cubicBezTo>
                    <a:pt x="10160" y="6788788"/>
                    <a:pt x="6350" y="6483487"/>
                    <a:pt x="7620" y="6172315"/>
                  </a:cubicBezTo>
                  <a:cubicBezTo>
                    <a:pt x="5080" y="5784818"/>
                    <a:pt x="0" y="988072"/>
                    <a:pt x="7620" y="594704"/>
                  </a:cubicBezTo>
                  <a:cubicBezTo>
                    <a:pt x="8890" y="518378"/>
                    <a:pt x="7620" y="436182"/>
                    <a:pt x="8890" y="359857"/>
                  </a:cubicBezTo>
                  <a:cubicBezTo>
                    <a:pt x="10160" y="236562"/>
                    <a:pt x="12700" y="101525"/>
                    <a:pt x="13970" y="44450"/>
                  </a:cubicBezTo>
                  <a:cubicBezTo>
                    <a:pt x="13970" y="41910"/>
                    <a:pt x="15240" y="39370"/>
                    <a:pt x="16510" y="38100"/>
                  </a:cubicBezTo>
                  <a:cubicBezTo>
                    <a:pt x="38100" y="35560"/>
                    <a:pt x="98122" y="30480"/>
                    <a:pt x="283540" y="29210"/>
                  </a:cubicBezTo>
                  <a:cubicBezTo>
                    <a:pt x="596433" y="25400"/>
                    <a:pt x="909326" y="22860"/>
                    <a:pt x="1233807" y="20320"/>
                  </a:cubicBezTo>
                  <a:cubicBezTo>
                    <a:pt x="1453991" y="17780"/>
                    <a:pt x="1674175" y="16510"/>
                    <a:pt x="1882771" y="13970"/>
                  </a:cubicBezTo>
                  <a:cubicBezTo>
                    <a:pt x="2091366" y="11430"/>
                    <a:pt x="2311550" y="8890"/>
                    <a:pt x="2520145" y="8890"/>
                  </a:cubicBezTo>
                  <a:cubicBezTo>
                    <a:pt x="2751917" y="7620"/>
                    <a:pt x="2983690" y="10160"/>
                    <a:pt x="3215462" y="8890"/>
                  </a:cubicBezTo>
                  <a:cubicBezTo>
                    <a:pt x="3505178" y="8890"/>
                    <a:pt x="8754825" y="6350"/>
                    <a:pt x="9044541" y="5080"/>
                  </a:cubicBezTo>
                  <a:cubicBezTo>
                    <a:pt x="9322668" y="3810"/>
                    <a:pt x="9600796" y="2540"/>
                    <a:pt x="9890511" y="2540"/>
                  </a:cubicBezTo>
                  <a:cubicBezTo>
                    <a:pt x="10365645" y="1270"/>
                    <a:pt x="10829190" y="0"/>
                    <a:pt x="11304323" y="0"/>
                  </a:cubicBezTo>
                  <a:cubicBezTo>
                    <a:pt x="11501331" y="0"/>
                    <a:pt x="11709926" y="2540"/>
                    <a:pt x="11906932" y="2540"/>
                  </a:cubicBezTo>
                  <a:cubicBezTo>
                    <a:pt x="12451597" y="3810"/>
                    <a:pt x="13007851" y="5080"/>
                    <a:pt x="13552518" y="7620"/>
                  </a:cubicBezTo>
                  <a:cubicBezTo>
                    <a:pt x="13842234" y="8890"/>
                    <a:pt x="14131949" y="12700"/>
                    <a:pt x="14421665" y="16510"/>
                  </a:cubicBezTo>
                  <a:cubicBezTo>
                    <a:pt x="14491195" y="16510"/>
                    <a:pt x="14560728" y="16510"/>
                    <a:pt x="14618671" y="16510"/>
                  </a:cubicBezTo>
                  <a:cubicBezTo>
                    <a:pt x="14672302" y="17780"/>
                    <a:pt x="14681193" y="20320"/>
                    <a:pt x="14691352" y="21590"/>
                  </a:cubicBezTo>
                  <a:close/>
                  <a:moveTo>
                    <a:pt x="14701513" y="7444253"/>
                  </a:moveTo>
                  <a:cubicBezTo>
                    <a:pt x="14702783" y="7427744"/>
                    <a:pt x="14704052" y="7415044"/>
                    <a:pt x="14704052" y="7402344"/>
                  </a:cubicBezTo>
                  <a:cubicBezTo>
                    <a:pt x="14702783" y="7076475"/>
                    <a:pt x="14701513" y="6765303"/>
                    <a:pt x="14701513" y="6430647"/>
                  </a:cubicBezTo>
                  <a:cubicBezTo>
                    <a:pt x="14701513" y="6277996"/>
                    <a:pt x="14704052" y="6125346"/>
                    <a:pt x="14702783" y="5972695"/>
                  </a:cubicBezTo>
                  <a:cubicBezTo>
                    <a:pt x="14702783" y="5831787"/>
                    <a:pt x="14701513" y="5685008"/>
                    <a:pt x="14700243" y="5544100"/>
                  </a:cubicBezTo>
                  <a:cubicBezTo>
                    <a:pt x="14695163" y="5326867"/>
                    <a:pt x="14683733" y="829550"/>
                    <a:pt x="14683733" y="612317"/>
                  </a:cubicBezTo>
                  <a:cubicBezTo>
                    <a:pt x="14681193" y="430311"/>
                    <a:pt x="14678652" y="242433"/>
                    <a:pt x="14676113" y="63500"/>
                  </a:cubicBezTo>
                  <a:cubicBezTo>
                    <a:pt x="14674843" y="44450"/>
                    <a:pt x="14673573" y="43180"/>
                    <a:pt x="14583905" y="41910"/>
                  </a:cubicBezTo>
                  <a:cubicBezTo>
                    <a:pt x="14549139" y="41910"/>
                    <a:pt x="14525962" y="41910"/>
                    <a:pt x="14491195" y="40640"/>
                  </a:cubicBezTo>
                  <a:cubicBezTo>
                    <a:pt x="14201481" y="36830"/>
                    <a:pt x="13900176" y="31750"/>
                    <a:pt x="13610460" y="30480"/>
                  </a:cubicBezTo>
                  <a:cubicBezTo>
                    <a:pt x="12903554" y="26670"/>
                    <a:pt x="12185059" y="25400"/>
                    <a:pt x="11478154" y="22860"/>
                  </a:cubicBezTo>
                  <a:cubicBezTo>
                    <a:pt x="11373856" y="22860"/>
                    <a:pt x="11257970" y="22860"/>
                    <a:pt x="11153672" y="22860"/>
                  </a:cubicBezTo>
                  <a:cubicBezTo>
                    <a:pt x="10979842" y="22860"/>
                    <a:pt x="10806013" y="22860"/>
                    <a:pt x="10643772" y="22860"/>
                  </a:cubicBezTo>
                  <a:cubicBezTo>
                    <a:pt x="10272937" y="22860"/>
                    <a:pt x="9902100" y="22860"/>
                    <a:pt x="9542853" y="24130"/>
                  </a:cubicBezTo>
                  <a:cubicBezTo>
                    <a:pt x="9229959" y="25400"/>
                    <a:pt x="3957134" y="29210"/>
                    <a:pt x="3644242" y="29210"/>
                  </a:cubicBezTo>
                  <a:cubicBezTo>
                    <a:pt x="3134342" y="29210"/>
                    <a:pt x="2624443" y="26670"/>
                    <a:pt x="2114543" y="33020"/>
                  </a:cubicBezTo>
                  <a:cubicBezTo>
                    <a:pt x="1848004" y="36830"/>
                    <a:pt x="1593055" y="36830"/>
                    <a:pt x="1338105" y="38100"/>
                  </a:cubicBezTo>
                  <a:cubicBezTo>
                    <a:pt x="897737" y="41910"/>
                    <a:pt x="457369" y="45720"/>
                    <a:pt x="49530" y="50800"/>
                  </a:cubicBezTo>
                  <a:cubicBezTo>
                    <a:pt x="36830" y="50800"/>
                    <a:pt x="34290" y="53340"/>
                    <a:pt x="33020" y="83912"/>
                  </a:cubicBezTo>
                  <a:cubicBezTo>
                    <a:pt x="31750" y="189593"/>
                    <a:pt x="31750" y="295274"/>
                    <a:pt x="30480" y="400955"/>
                  </a:cubicBezTo>
                  <a:cubicBezTo>
                    <a:pt x="29210" y="577090"/>
                    <a:pt x="26670" y="747354"/>
                    <a:pt x="25400" y="923489"/>
                  </a:cubicBezTo>
                  <a:cubicBezTo>
                    <a:pt x="20320" y="1111367"/>
                    <a:pt x="26670" y="5702621"/>
                    <a:pt x="29210" y="5890499"/>
                  </a:cubicBezTo>
                  <a:cubicBezTo>
                    <a:pt x="29210" y="6090119"/>
                    <a:pt x="29210" y="6295610"/>
                    <a:pt x="30480" y="6495230"/>
                  </a:cubicBezTo>
                  <a:cubicBezTo>
                    <a:pt x="30480" y="6642009"/>
                    <a:pt x="33020" y="6788788"/>
                    <a:pt x="33020" y="6935567"/>
                  </a:cubicBezTo>
                  <a:cubicBezTo>
                    <a:pt x="33020" y="7094089"/>
                    <a:pt x="33020" y="7252611"/>
                    <a:pt x="31750" y="7402344"/>
                  </a:cubicBezTo>
                  <a:cubicBezTo>
                    <a:pt x="31750" y="7406153"/>
                    <a:pt x="31750" y="7408694"/>
                    <a:pt x="31750" y="7412503"/>
                  </a:cubicBezTo>
                  <a:cubicBezTo>
                    <a:pt x="31750" y="7422663"/>
                    <a:pt x="35560" y="7426473"/>
                    <a:pt x="44450" y="7426473"/>
                  </a:cubicBezTo>
                  <a:cubicBezTo>
                    <a:pt x="121299" y="7426473"/>
                    <a:pt x="283540" y="7427744"/>
                    <a:pt x="434192" y="7427744"/>
                  </a:cubicBezTo>
                  <a:cubicBezTo>
                    <a:pt x="654376" y="7427744"/>
                    <a:pt x="886149" y="7425203"/>
                    <a:pt x="1106332" y="7427744"/>
                  </a:cubicBezTo>
                  <a:cubicBezTo>
                    <a:pt x="1465580" y="7431553"/>
                    <a:pt x="1824827" y="7434094"/>
                    <a:pt x="2184075" y="7432823"/>
                  </a:cubicBezTo>
                  <a:cubicBezTo>
                    <a:pt x="2415847" y="7431553"/>
                    <a:pt x="2636031" y="7434094"/>
                    <a:pt x="2867804" y="7434094"/>
                  </a:cubicBezTo>
                  <a:cubicBezTo>
                    <a:pt x="3203874" y="7434094"/>
                    <a:pt x="3539944" y="7432823"/>
                    <a:pt x="3876014" y="7434094"/>
                  </a:cubicBezTo>
                  <a:cubicBezTo>
                    <a:pt x="4374325" y="7435363"/>
                    <a:pt x="9844157" y="7425203"/>
                    <a:pt x="10354057" y="7427744"/>
                  </a:cubicBezTo>
                  <a:cubicBezTo>
                    <a:pt x="10574241" y="7429013"/>
                    <a:pt x="10794423" y="7430283"/>
                    <a:pt x="11003019" y="7430283"/>
                  </a:cubicBezTo>
                  <a:cubicBezTo>
                    <a:pt x="11385445" y="7432823"/>
                    <a:pt x="11756280" y="7429013"/>
                    <a:pt x="12138705" y="7432823"/>
                  </a:cubicBezTo>
                  <a:cubicBezTo>
                    <a:pt x="12451597" y="7435363"/>
                    <a:pt x="12764490" y="7435363"/>
                    <a:pt x="13077384" y="7437903"/>
                  </a:cubicBezTo>
                  <a:cubicBezTo>
                    <a:pt x="13540929" y="7441713"/>
                    <a:pt x="14004473" y="7444253"/>
                    <a:pt x="14468019" y="7445523"/>
                  </a:cubicBezTo>
                  <a:cubicBezTo>
                    <a:pt x="14641848" y="7445523"/>
                    <a:pt x="14681193" y="7444253"/>
                    <a:pt x="14701513" y="7444253"/>
                  </a:cubicBezTo>
                  <a:close/>
                </a:path>
              </a:pathLst>
            </a:custGeom>
            <a:solidFill>
              <a:srgbClr val="000000"/>
            </a:solidFill>
          </p:spPr>
          <p:txBody>
            <a:bodyPr/>
            <a:lstStyle/>
            <a:p>
              <a:endParaRPr lang="en-US"/>
            </a:p>
          </p:txBody>
        </p:sp>
      </p:grpSp>
      <p:sp>
        <p:nvSpPr>
          <p:cNvPr id="7" name="TextBox 7"/>
          <p:cNvSpPr txBox="1"/>
          <p:nvPr/>
        </p:nvSpPr>
        <p:spPr>
          <a:xfrm>
            <a:off x="1051935" y="3454230"/>
            <a:ext cx="16230600" cy="3864712"/>
          </a:xfrm>
          <a:prstGeom prst="rect">
            <a:avLst/>
          </a:prstGeom>
        </p:spPr>
        <p:txBody>
          <a:bodyPr lIns="0" tIns="0" rIns="0" bIns="0" rtlCol="0" anchor="t">
            <a:spAutoFit/>
          </a:bodyPr>
          <a:lstStyle/>
          <a:p>
            <a:pPr algn="ctr">
              <a:lnSpc>
                <a:spcPts val="15719"/>
              </a:lnSpc>
              <a:spcBef>
                <a:spcPct val="0"/>
              </a:spcBef>
            </a:pPr>
            <a:r>
              <a:rPr lang="en-US" sz="11999" dirty="0">
                <a:solidFill>
                  <a:srgbClr val="000000"/>
                </a:solidFill>
                <a:latin typeface="Century Gothic" panose="020B0502020202020204" pitchFamily="34" charset="0"/>
                <a:ea typeface="Bobby Jones"/>
                <a:cs typeface="Bobby Jones"/>
                <a:sym typeface="Bobby Jones"/>
              </a:rPr>
              <a:t>ONE STUDENT AT A TIME</a:t>
            </a:r>
          </a:p>
        </p:txBody>
      </p:sp>
    </p:spTree>
    <p:extLst>
      <p:ext uri="{BB962C8B-B14F-4D97-AF65-F5344CB8AC3E}">
        <p14:creationId xmlns:p14="http://schemas.microsoft.com/office/powerpoint/2010/main" val="2969371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7222" b="-17222"/>
            </a:stretch>
          </a:blipFill>
        </p:spPr>
        <p:txBody>
          <a:bodyPr/>
          <a:lstStyle/>
          <a:p>
            <a:endParaRPr lang="en-US"/>
          </a:p>
        </p:txBody>
      </p:sp>
      <p:grpSp>
        <p:nvGrpSpPr>
          <p:cNvPr id="3" name="Group 3"/>
          <p:cNvGrpSpPr/>
          <p:nvPr/>
        </p:nvGrpSpPr>
        <p:grpSpPr>
          <a:xfrm>
            <a:off x="1028700" y="1028700"/>
            <a:ext cx="16230600" cy="8229600"/>
            <a:chOff x="0" y="0"/>
            <a:chExt cx="14719293" cy="7463303"/>
          </a:xfrm>
        </p:grpSpPr>
        <p:sp>
          <p:nvSpPr>
            <p:cNvPr id="4" name="Freeform 4"/>
            <p:cNvSpPr/>
            <p:nvPr/>
          </p:nvSpPr>
          <p:spPr>
            <a:xfrm>
              <a:off x="10160" y="16510"/>
              <a:ext cx="14696432" cy="7435363"/>
            </a:xfrm>
            <a:custGeom>
              <a:avLst/>
              <a:gdLst/>
              <a:ahLst/>
              <a:cxnLst/>
              <a:rect l="l" t="t" r="r" b="b"/>
              <a:pathLst>
                <a:path w="14696432" h="7435363">
                  <a:moveTo>
                    <a:pt x="14696432" y="7435363"/>
                  </a:moveTo>
                  <a:lnTo>
                    <a:pt x="0" y="7427743"/>
                  </a:lnTo>
                  <a:lnTo>
                    <a:pt x="0" y="2592005"/>
                  </a:lnTo>
                  <a:lnTo>
                    <a:pt x="17780" y="19050"/>
                  </a:lnTo>
                  <a:lnTo>
                    <a:pt x="7327043" y="0"/>
                  </a:lnTo>
                  <a:lnTo>
                    <a:pt x="14677382" y="5080"/>
                  </a:lnTo>
                  <a:close/>
                </a:path>
              </a:pathLst>
            </a:custGeom>
            <a:solidFill>
              <a:srgbClr val="FFFFFF"/>
            </a:solidFill>
          </p:spPr>
          <p:txBody>
            <a:bodyPr/>
            <a:lstStyle/>
            <a:p>
              <a:endParaRPr lang="en-US"/>
            </a:p>
          </p:txBody>
        </p:sp>
        <p:sp>
          <p:nvSpPr>
            <p:cNvPr id="5" name="Freeform 5"/>
            <p:cNvSpPr/>
            <p:nvPr/>
          </p:nvSpPr>
          <p:spPr>
            <a:xfrm>
              <a:off x="-3810" y="0"/>
              <a:ext cx="14725643" cy="7462033"/>
            </a:xfrm>
            <a:custGeom>
              <a:avLst/>
              <a:gdLst/>
              <a:ahLst/>
              <a:cxnLst/>
              <a:rect l="l" t="t" r="r" b="b"/>
              <a:pathLst>
                <a:path w="14725643" h="7462033">
                  <a:moveTo>
                    <a:pt x="14691352" y="21590"/>
                  </a:moveTo>
                  <a:cubicBezTo>
                    <a:pt x="14692623" y="34290"/>
                    <a:pt x="14692623" y="44450"/>
                    <a:pt x="14693893" y="54610"/>
                  </a:cubicBezTo>
                  <a:cubicBezTo>
                    <a:pt x="14696433" y="177851"/>
                    <a:pt x="14697702" y="342243"/>
                    <a:pt x="14700243" y="500765"/>
                  </a:cubicBezTo>
                  <a:cubicBezTo>
                    <a:pt x="14700243" y="729741"/>
                    <a:pt x="14712943" y="5244671"/>
                    <a:pt x="14719293" y="5473646"/>
                  </a:cubicBezTo>
                  <a:cubicBezTo>
                    <a:pt x="14725643" y="5820045"/>
                    <a:pt x="14721833" y="6172315"/>
                    <a:pt x="14721833" y="6518714"/>
                  </a:cubicBezTo>
                  <a:cubicBezTo>
                    <a:pt x="14721833" y="6824014"/>
                    <a:pt x="14723102" y="7105831"/>
                    <a:pt x="14724373" y="7401073"/>
                  </a:cubicBezTo>
                  <a:cubicBezTo>
                    <a:pt x="14724373" y="7422663"/>
                    <a:pt x="14724373" y="7436633"/>
                    <a:pt x="14724373" y="7460763"/>
                  </a:cubicBezTo>
                  <a:cubicBezTo>
                    <a:pt x="14701513" y="7460763"/>
                    <a:pt x="14681193" y="7462033"/>
                    <a:pt x="14618671" y="7460763"/>
                  </a:cubicBezTo>
                  <a:cubicBezTo>
                    <a:pt x="13865410" y="7455683"/>
                    <a:pt x="13100561" y="7462033"/>
                    <a:pt x="12347300" y="7456953"/>
                  </a:cubicBezTo>
                  <a:cubicBezTo>
                    <a:pt x="11895343" y="7453144"/>
                    <a:pt x="11454976" y="7455683"/>
                    <a:pt x="11003019" y="7453144"/>
                  </a:cubicBezTo>
                  <a:cubicBezTo>
                    <a:pt x="10794423" y="7451873"/>
                    <a:pt x="10585829" y="7450603"/>
                    <a:pt x="10377233" y="7449333"/>
                  </a:cubicBezTo>
                  <a:cubicBezTo>
                    <a:pt x="10249759" y="7449333"/>
                    <a:pt x="10133872" y="7450603"/>
                    <a:pt x="10006397" y="7450603"/>
                  </a:cubicBezTo>
                  <a:cubicBezTo>
                    <a:pt x="9681916" y="7449333"/>
                    <a:pt x="8789591" y="7450603"/>
                    <a:pt x="8465110" y="7449333"/>
                  </a:cubicBezTo>
                  <a:cubicBezTo>
                    <a:pt x="8233337" y="7448063"/>
                    <a:pt x="3597887" y="7456953"/>
                    <a:pt x="3366114" y="7455683"/>
                  </a:cubicBezTo>
                  <a:cubicBezTo>
                    <a:pt x="3308171" y="7455683"/>
                    <a:pt x="3238640" y="7456953"/>
                    <a:pt x="3180697" y="7456953"/>
                  </a:cubicBezTo>
                  <a:cubicBezTo>
                    <a:pt x="3041633" y="7456953"/>
                    <a:pt x="2914158" y="7458223"/>
                    <a:pt x="2775095" y="7458223"/>
                  </a:cubicBezTo>
                  <a:cubicBezTo>
                    <a:pt x="2427436" y="7458223"/>
                    <a:pt x="2091366" y="7456953"/>
                    <a:pt x="1743707" y="7455683"/>
                  </a:cubicBezTo>
                  <a:cubicBezTo>
                    <a:pt x="1535111" y="7454413"/>
                    <a:pt x="1326516" y="7453144"/>
                    <a:pt x="1129510" y="7451873"/>
                  </a:cubicBezTo>
                  <a:cubicBezTo>
                    <a:pt x="758674" y="7450603"/>
                    <a:pt x="387837" y="7449333"/>
                    <a:pt x="48260" y="7449333"/>
                  </a:cubicBezTo>
                  <a:cubicBezTo>
                    <a:pt x="38100" y="7449333"/>
                    <a:pt x="29210" y="7449333"/>
                    <a:pt x="19050" y="7448063"/>
                  </a:cubicBezTo>
                  <a:cubicBezTo>
                    <a:pt x="10160" y="7446794"/>
                    <a:pt x="5080" y="7440444"/>
                    <a:pt x="7620" y="7431553"/>
                  </a:cubicBezTo>
                  <a:cubicBezTo>
                    <a:pt x="16510" y="7399389"/>
                    <a:pt x="12700" y="7252611"/>
                    <a:pt x="11430" y="7099960"/>
                  </a:cubicBezTo>
                  <a:cubicBezTo>
                    <a:pt x="10160" y="6788788"/>
                    <a:pt x="6350" y="6483487"/>
                    <a:pt x="7620" y="6172315"/>
                  </a:cubicBezTo>
                  <a:cubicBezTo>
                    <a:pt x="5080" y="5784818"/>
                    <a:pt x="0" y="988072"/>
                    <a:pt x="7620" y="594704"/>
                  </a:cubicBezTo>
                  <a:cubicBezTo>
                    <a:pt x="8890" y="518378"/>
                    <a:pt x="7620" y="436182"/>
                    <a:pt x="8890" y="359857"/>
                  </a:cubicBezTo>
                  <a:cubicBezTo>
                    <a:pt x="10160" y="236562"/>
                    <a:pt x="12700" y="101525"/>
                    <a:pt x="13970" y="44450"/>
                  </a:cubicBezTo>
                  <a:cubicBezTo>
                    <a:pt x="13970" y="41910"/>
                    <a:pt x="15240" y="39370"/>
                    <a:pt x="16510" y="38100"/>
                  </a:cubicBezTo>
                  <a:cubicBezTo>
                    <a:pt x="38100" y="35560"/>
                    <a:pt x="98122" y="30480"/>
                    <a:pt x="283540" y="29210"/>
                  </a:cubicBezTo>
                  <a:cubicBezTo>
                    <a:pt x="596433" y="25400"/>
                    <a:pt x="909326" y="22860"/>
                    <a:pt x="1233807" y="20320"/>
                  </a:cubicBezTo>
                  <a:cubicBezTo>
                    <a:pt x="1453991" y="17780"/>
                    <a:pt x="1674175" y="16510"/>
                    <a:pt x="1882771" y="13970"/>
                  </a:cubicBezTo>
                  <a:cubicBezTo>
                    <a:pt x="2091366" y="11430"/>
                    <a:pt x="2311550" y="8890"/>
                    <a:pt x="2520145" y="8890"/>
                  </a:cubicBezTo>
                  <a:cubicBezTo>
                    <a:pt x="2751917" y="7620"/>
                    <a:pt x="2983690" y="10160"/>
                    <a:pt x="3215462" y="8890"/>
                  </a:cubicBezTo>
                  <a:cubicBezTo>
                    <a:pt x="3505178" y="8890"/>
                    <a:pt x="8754825" y="6350"/>
                    <a:pt x="9044541" y="5080"/>
                  </a:cubicBezTo>
                  <a:cubicBezTo>
                    <a:pt x="9322668" y="3810"/>
                    <a:pt x="9600796" y="2540"/>
                    <a:pt x="9890511" y="2540"/>
                  </a:cubicBezTo>
                  <a:cubicBezTo>
                    <a:pt x="10365645" y="1270"/>
                    <a:pt x="10829190" y="0"/>
                    <a:pt x="11304323" y="0"/>
                  </a:cubicBezTo>
                  <a:cubicBezTo>
                    <a:pt x="11501331" y="0"/>
                    <a:pt x="11709926" y="2540"/>
                    <a:pt x="11906932" y="2540"/>
                  </a:cubicBezTo>
                  <a:cubicBezTo>
                    <a:pt x="12451597" y="3810"/>
                    <a:pt x="13007851" y="5080"/>
                    <a:pt x="13552518" y="7620"/>
                  </a:cubicBezTo>
                  <a:cubicBezTo>
                    <a:pt x="13842234" y="8890"/>
                    <a:pt x="14131949" y="12700"/>
                    <a:pt x="14421665" y="16510"/>
                  </a:cubicBezTo>
                  <a:cubicBezTo>
                    <a:pt x="14491195" y="16510"/>
                    <a:pt x="14560728" y="16510"/>
                    <a:pt x="14618671" y="16510"/>
                  </a:cubicBezTo>
                  <a:cubicBezTo>
                    <a:pt x="14672302" y="17780"/>
                    <a:pt x="14681193" y="20320"/>
                    <a:pt x="14691352" y="21590"/>
                  </a:cubicBezTo>
                  <a:close/>
                  <a:moveTo>
                    <a:pt x="14701513" y="7444253"/>
                  </a:moveTo>
                  <a:cubicBezTo>
                    <a:pt x="14702783" y="7427744"/>
                    <a:pt x="14704052" y="7415044"/>
                    <a:pt x="14704052" y="7402344"/>
                  </a:cubicBezTo>
                  <a:cubicBezTo>
                    <a:pt x="14702783" y="7076475"/>
                    <a:pt x="14701513" y="6765303"/>
                    <a:pt x="14701513" y="6430647"/>
                  </a:cubicBezTo>
                  <a:cubicBezTo>
                    <a:pt x="14701513" y="6277996"/>
                    <a:pt x="14704052" y="6125346"/>
                    <a:pt x="14702783" y="5972695"/>
                  </a:cubicBezTo>
                  <a:cubicBezTo>
                    <a:pt x="14702783" y="5831787"/>
                    <a:pt x="14701513" y="5685008"/>
                    <a:pt x="14700243" y="5544100"/>
                  </a:cubicBezTo>
                  <a:cubicBezTo>
                    <a:pt x="14695163" y="5326867"/>
                    <a:pt x="14683733" y="829550"/>
                    <a:pt x="14683733" y="612317"/>
                  </a:cubicBezTo>
                  <a:cubicBezTo>
                    <a:pt x="14681193" y="430311"/>
                    <a:pt x="14678652" y="242433"/>
                    <a:pt x="14676113" y="63500"/>
                  </a:cubicBezTo>
                  <a:cubicBezTo>
                    <a:pt x="14674843" y="44450"/>
                    <a:pt x="14673573" y="43180"/>
                    <a:pt x="14583905" y="41910"/>
                  </a:cubicBezTo>
                  <a:cubicBezTo>
                    <a:pt x="14549139" y="41910"/>
                    <a:pt x="14525962" y="41910"/>
                    <a:pt x="14491195" y="40640"/>
                  </a:cubicBezTo>
                  <a:cubicBezTo>
                    <a:pt x="14201481" y="36830"/>
                    <a:pt x="13900176" y="31750"/>
                    <a:pt x="13610460" y="30480"/>
                  </a:cubicBezTo>
                  <a:cubicBezTo>
                    <a:pt x="12903554" y="26670"/>
                    <a:pt x="12185059" y="25400"/>
                    <a:pt x="11478154" y="22860"/>
                  </a:cubicBezTo>
                  <a:cubicBezTo>
                    <a:pt x="11373856" y="22860"/>
                    <a:pt x="11257970" y="22860"/>
                    <a:pt x="11153672" y="22860"/>
                  </a:cubicBezTo>
                  <a:cubicBezTo>
                    <a:pt x="10979842" y="22860"/>
                    <a:pt x="10806013" y="22860"/>
                    <a:pt x="10643772" y="22860"/>
                  </a:cubicBezTo>
                  <a:cubicBezTo>
                    <a:pt x="10272937" y="22860"/>
                    <a:pt x="9902100" y="22860"/>
                    <a:pt x="9542853" y="24130"/>
                  </a:cubicBezTo>
                  <a:cubicBezTo>
                    <a:pt x="9229959" y="25400"/>
                    <a:pt x="3957134" y="29210"/>
                    <a:pt x="3644242" y="29210"/>
                  </a:cubicBezTo>
                  <a:cubicBezTo>
                    <a:pt x="3134342" y="29210"/>
                    <a:pt x="2624443" y="26670"/>
                    <a:pt x="2114543" y="33020"/>
                  </a:cubicBezTo>
                  <a:cubicBezTo>
                    <a:pt x="1848004" y="36830"/>
                    <a:pt x="1593055" y="36830"/>
                    <a:pt x="1338105" y="38100"/>
                  </a:cubicBezTo>
                  <a:cubicBezTo>
                    <a:pt x="897737" y="41910"/>
                    <a:pt x="457369" y="45720"/>
                    <a:pt x="49530" y="50800"/>
                  </a:cubicBezTo>
                  <a:cubicBezTo>
                    <a:pt x="36830" y="50800"/>
                    <a:pt x="34290" y="53340"/>
                    <a:pt x="33020" y="83912"/>
                  </a:cubicBezTo>
                  <a:cubicBezTo>
                    <a:pt x="31750" y="189593"/>
                    <a:pt x="31750" y="295274"/>
                    <a:pt x="30480" y="400955"/>
                  </a:cubicBezTo>
                  <a:cubicBezTo>
                    <a:pt x="29210" y="577090"/>
                    <a:pt x="26670" y="747354"/>
                    <a:pt x="25400" y="923489"/>
                  </a:cubicBezTo>
                  <a:cubicBezTo>
                    <a:pt x="20320" y="1111367"/>
                    <a:pt x="26670" y="5702621"/>
                    <a:pt x="29210" y="5890499"/>
                  </a:cubicBezTo>
                  <a:cubicBezTo>
                    <a:pt x="29210" y="6090119"/>
                    <a:pt x="29210" y="6295610"/>
                    <a:pt x="30480" y="6495230"/>
                  </a:cubicBezTo>
                  <a:cubicBezTo>
                    <a:pt x="30480" y="6642009"/>
                    <a:pt x="33020" y="6788788"/>
                    <a:pt x="33020" y="6935567"/>
                  </a:cubicBezTo>
                  <a:cubicBezTo>
                    <a:pt x="33020" y="7094089"/>
                    <a:pt x="33020" y="7252611"/>
                    <a:pt x="31750" y="7402344"/>
                  </a:cubicBezTo>
                  <a:cubicBezTo>
                    <a:pt x="31750" y="7406153"/>
                    <a:pt x="31750" y="7408694"/>
                    <a:pt x="31750" y="7412503"/>
                  </a:cubicBezTo>
                  <a:cubicBezTo>
                    <a:pt x="31750" y="7422663"/>
                    <a:pt x="35560" y="7426473"/>
                    <a:pt x="44450" y="7426473"/>
                  </a:cubicBezTo>
                  <a:cubicBezTo>
                    <a:pt x="121299" y="7426473"/>
                    <a:pt x="283540" y="7427744"/>
                    <a:pt x="434192" y="7427744"/>
                  </a:cubicBezTo>
                  <a:cubicBezTo>
                    <a:pt x="654376" y="7427744"/>
                    <a:pt x="886149" y="7425203"/>
                    <a:pt x="1106332" y="7427744"/>
                  </a:cubicBezTo>
                  <a:cubicBezTo>
                    <a:pt x="1465580" y="7431553"/>
                    <a:pt x="1824827" y="7434094"/>
                    <a:pt x="2184075" y="7432823"/>
                  </a:cubicBezTo>
                  <a:cubicBezTo>
                    <a:pt x="2415847" y="7431553"/>
                    <a:pt x="2636031" y="7434094"/>
                    <a:pt x="2867804" y="7434094"/>
                  </a:cubicBezTo>
                  <a:cubicBezTo>
                    <a:pt x="3203874" y="7434094"/>
                    <a:pt x="3539944" y="7432823"/>
                    <a:pt x="3876014" y="7434094"/>
                  </a:cubicBezTo>
                  <a:cubicBezTo>
                    <a:pt x="4374325" y="7435363"/>
                    <a:pt x="9844157" y="7425203"/>
                    <a:pt x="10354057" y="7427744"/>
                  </a:cubicBezTo>
                  <a:cubicBezTo>
                    <a:pt x="10574241" y="7429013"/>
                    <a:pt x="10794423" y="7430283"/>
                    <a:pt x="11003019" y="7430283"/>
                  </a:cubicBezTo>
                  <a:cubicBezTo>
                    <a:pt x="11385445" y="7432823"/>
                    <a:pt x="11756280" y="7429013"/>
                    <a:pt x="12138705" y="7432823"/>
                  </a:cubicBezTo>
                  <a:cubicBezTo>
                    <a:pt x="12451597" y="7435363"/>
                    <a:pt x="12764490" y="7435363"/>
                    <a:pt x="13077384" y="7437903"/>
                  </a:cubicBezTo>
                  <a:cubicBezTo>
                    <a:pt x="13540929" y="7441713"/>
                    <a:pt x="14004473" y="7444253"/>
                    <a:pt x="14468019" y="7445523"/>
                  </a:cubicBezTo>
                  <a:cubicBezTo>
                    <a:pt x="14641848" y="7445523"/>
                    <a:pt x="14681193" y="7444253"/>
                    <a:pt x="14701513" y="7444253"/>
                  </a:cubicBezTo>
                  <a:close/>
                </a:path>
              </a:pathLst>
            </a:custGeom>
            <a:solidFill>
              <a:srgbClr val="000000"/>
            </a:solidFill>
          </p:spPr>
          <p:txBody>
            <a:bodyPr/>
            <a:lstStyle/>
            <a:p>
              <a:endParaRPr lang="en-US"/>
            </a:p>
          </p:txBody>
        </p:sp>
      </p:grpSp>
      <p:sp>
        <p:nvSpPr>
          <p:cNvPr id="6" name="TextBox 6"/>
          <p:cNvSpPr txBox="1"/>
          <p:nvPr/>
        </p:nvSpPr>
        <p:spPr>
          <a:xfrm>
            <a:off x="1028700" y="2156000"/>
            <a:ext cx="16230600" cy="1851341"/>
          </a:xfrm>
          <a:prstGeom prst="rect">
            <a:avLst/>
          </a:prstGeom>
        </p:spPr>
        <p:txBody>
          <a:bodyPr lIns="0" tIns="0" rIns="0" bIns="0" rtlCol="0" anchor="t">
            <a:spAutoFit/>
          </a:bodyPr>
          <a:lstStyle/>
          <a:p>
            <a:pPr algn="ctr">
              <a:lnSpc>
                <a:spcPts val="15719"/>
              </a:lnSpc>
              <a:spcBef>
                <a:spcPct val="0"/>
              </a:spcBef>
            </a:pPr>
            <a:r>
              <a:rPr lang="en-US" sz="11999" dirty="0">
                <a:solidFill>
                  <a:srgbClr val="000000"/>
                </a:solidFill>
                <a:latin typeface="Century Gothic" panose="020B0502020202020204" pitchFamily="34" charset="0"/>
                <a:ea typeface="Bobby Jones"/>
                <a:cs typeface="Bobby Jones"/>
                <a:sym typeface="Bobby Jones"/>
              </a:rPr>
              <a:t>MAKE MISTAKES!</a:t>
            </a:r>
          </a:p>
        </p:txBody>
      </p:sp>
      <p:sp>
        <p:nvSpPr>
          <p:cNvPr id="7" name="TextBox 7"/>
          <p:cNvSpPr txBox="1"/>
          <p:nvPr/>
        </p:nvSpPr>
        <p:spPr>
          <a:xfrm>
            <a:off x="1028700" y="4177162"/>
            <a:ext cx="16230600" cy="1851341"/>
          </a:xfrm>
          <a:prstGeom prst="rect">
            <a:avLst/>
          </a:prstGeom>
        </p:spPr>
        <p:txBody>
          <a:bodyPr lIns="0" tIns="0" rIns="0" bIns="0" rtlCol="0" anchor="t">
            <a:spAutoFit/>
          </a:bodyPr>
          <a:lstStyle/>
          <a:p>
            <a:pPr algn="ctr">
              <a:lnSpc>
                <a:spcPts val="15719"/>
              </a:lnSpc>
              <a:spcBef>
                <a:spcPct val="0"/>
              </a:spcBef>
            </a:pPr>
            <a:r>
              <a:rPr lang="en-US" sz="11999" dirty="0">
                <a:solidFill>
                  <a:srgbClr val="000000"/>
                </a:solidFill>
                <a:latin typeface="Century Gothic" panose="020B0502020202020204" pitchFamily="34" charset="0"/>
                <a:ea typeface="Bobby Jones"/>
                <a:cs typeface="Bobby Jones"/>
                <a:sym typeface="Bobby Jones"/>
              </a:rPr>
              <a:t>LEARN FROM THEM!</a:t>
            </a:r>
          </a:p>
        </p:txBody>
      </p:sp>
      <p:sp>
        <p:nvSpPr>
          <p:cNvPr id="8" name="TextBox 8"/>
          <p:cNvSpPr txBox="1"/>
          <p:nvPr/>
        </p:nvSpPr>
        <p:spPr>
          <a:xfrm>
            <a:off x="1028700" y="6411896"/>
            <a:ext cx="16230600" cy="1851341"/>
          </a:xfrm>
          <a:prstGeom prst="rect">
            <a:avLst/>
          </a:prstGeom>
        </p:spPr>
        <p:txBody>
          <a:bodyPr lIns="0" tIns="0" rIns="0" bIns="0" rtlCol="0" anchor="t">
            <a:spAutoFit/>
          </a:bodyPr>
          <a:lstStyle/>
          <a:p>
            <a:pPr algn="ctr">
              <a:lnSpc>
                <a:spcPts val="15719"/>
              </a:lnSpc>
              <a:spcBef>
                <a:spcPct val="0"/>
              </a:spcBef>
            </a:pPr>
            <a:r>
              <a:rPr lang="en-US" sz="11999" dirty="0">
                <a:solidFill>
                  <a:srgbClr val="000000"/>
                </a:solidFill>
                <a:latin typeface="Century Gothic" panose="020B0502020202020204" pitchFamily="34" charset="0"/>
                <a:ea typeface="Bobby Jones"/>
                <a:cs typeface="Bobby Jones"/>
                <a:sym typeface="Bobby Jones"/>
              </a:rPr>
              <a:t>TRY AGAIN!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9D555-F901-7B1D-A5C5-FBCA780CE31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23E42A-C526-B1D6-0798-4DBD1BBE223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222" b="-17222"/>
            </a:stretch>
          </a:blipFill>
        </p:spPr>
        <p:txBody>
          <a:bodyPr/>
          <a:lstStyle/>
          <a:p>
            <a:endParaRPr lang="en-US"/>
          </a:p>
        </p:txBody>
      </p:sp>
      <p:grpSp>
        <p:nvGrpSpPr>
          <p:cNvPr id="3" name="Group 3">
            <a:extLst>
              <a:ext uri="{FF2B5EF4-FFF2-40B4-BE49-F238E27FC236}">
                <a16:creationId xmlns:a16="http://schemas.microsoft.com/office/drawing/2014/main" id="{90A31CED-EAFA-BA3F-2147-BFC30890DCF8}"/>
              </a:ext>
            </a:extLst>
          </p:cNvPr>
          <p:cNvGrpSpPr/>
          <p:nvPr/>
        </p:nvGrpSpPr>
        <p:grpSpPr>
          <a:xfrm>
            <a:off x="1028700" y="1028700"/>
            <a:ext cx="16230600" cy="8229600"/>
            <a:chOff x="0" y="0"/>
            <a:chExt cx="14719293" cy="7463303"/>
          </a:xfrm>
        </p:grpSpPr>
        <p:sp>
          <p:nvSpPr>
            <p:cNvPr id="4" name="Freeform 4">
              <a:extLst>
                <a:ext uri="{FF2B5EF4-FFF2-40B4-BE49-F238E27FC236}">
                  <a16:creationId xmlns:a16="http://schemas.microsoft.com/office/drawing/2014/main" id="{8441FF43-E0EE-579F-AE23-DCFAC6E1AC6B}"/>
                </a:ext>
              </a:extLst>
            </p:cNvPr>
            <p:cNvSpPr/>
            <p:nvPr/>
          </p:nvSpPr>
          <p:spPr>
            <a:xfrm>
              <a:off x="10160" y="16510"/>
              <a:ext cx="14696432" cy="7435363"/>
            </a:xfrm>
            <a:custGeom>
              <a:avLst/>
              <a:gdLst/>
              <a:ahLst/>
              <a:cxnLst/>
              <a:rect l="l" t="t" r="r" b="b"/>
              <a:pathLst>
                <a:path w="14696432" h="7435363">
                  <a:moveTo>
                    <a:pt x="14696432" y="7435363"/>
                  </a:moveTo>
                  <a:lnTo>
                    <a:pt x="0" y="7427743"/>
                  </a:lnTo>
                  <a:lnTo>
                    <a:pt x="0" y="2592005"/>
                  </a:lnTo>
                  <a:lnTo>
                    <a:pt x="17780" y="19050"/>
                  </a:lnTo>
                  <a:lnTo>
                    <a:pt x="7327043" y="0"/>
                  </a:lnTo>
                  <a:lnTo>
                    <a:pt x="14677382" y="5080"/>
                  </a:lnTo>
                  <a:close/>
                </a:path>
              </a:pathLst>
            </a:custGeom>
            <a:solidFill>
              <a:srgbClr val="FFFFFF"/>
            </a:solidFill>
          </p:spPr>
          <p:txBody>
            <a:bodyPr/>
            <a:lstStyle/>
            <a:p>
              <a:endParaRPr lang="en-US"/>
            </a:p>
          </p:txBody>
        </p:sp>
        <p:sp>
          <p:nvSpPr>
            <p:cNvPr id="5" name="Freeform 5">
              <a:extLst>
                <a:ext uri="{FF2B5EF4-FFF2-40B4-BE49-F238E27FC236}">
                  <a16:creationId xmlns:a16="http://schemas.microsoft.com/office/drawing/2014/main" id="{CE872C51-A351-EEFC-292C-5897B7CDA839}"/>
                </a:ext>
              </a:extLst>
            </p:cNvPr>
            <p:cNvSpPr/>
            <p:nvPr/>
          </p:nvSpPr>
          <p:spPr>
            <a:xfrm>
              <a:off x="-3810" y="0"/>
              <a:ext cx="14725643" cy="7462033"/>
            </a:xfrm>
            <a:custGeom>
              <a:avLst/>
              <a:gdLst/>
              <a:ahLst/>
              <a:cxnLst/>
              <a:rect l="l" t="t" r="r" b="b"/>
              <a:pathLst>
                <a:path w="14725643" h="7462033">
                  <a:moveTo>
                    <a:pt x="14691352" y="21590"/>
                  </a:moveTo>
                  <a:cubicBezTo>
                    <a:pt x="14692623" y="34290"/>
                    <a:pt x="14692623" y="44450"/>
                    <a:pt x="14693893" y="54610"/>
                  </a:cubicBezTo>
                  <a:cubicBezTo>
                    <a:pt x="14696433" y="177851"/>
                    <a:pt x="14697702" y="342243"/>
                    <a:pt x="14700243" y="500765"/>
                  </a:cubicBezTo>
                  <a:cubicBezTo>
                    <a:pt x="14700243" y="729741"/>
                    <a:pt x="14712943" y="5244671"/>
                    <a:pt x="14719293" y="5473646"/>
                  </a:cubicBezTo>
                  <a:cubicBezTo>
                    <a:pt x="14725643" y="5820045"/>
                    <a:pt x="14721833" y="6172315"/>
                    <a:pt x="14721833" y="6518714"/>
                  </a:cubicBezTo>
                  <a:cubicBezTo>
                    <a:pt x="14721833" y="6824014"/>
                    <a:pt x="14723102" y="7105831"/>
                    <a:pt x="14724373" y="7401073"/>
                  </a:cubicBezTo>
                  <a:cubicBezTo>
                    <a:pt x="14724373" y="7422663"/>
                    <a:pt x="14724373" y="7436633"/>
                    <a:pt x="14724373" y="7460763"/>
                  </a:cubicBezTo>
                  <a:cubicBezTo>
                    <a:pt x="14701513" y="7460763"/>
                    <a:pt x="14681193" y="7462033"/>
                    <a:pt x="14618671" y="7460763"/>
                  </a:cubicBezTo>
                  <a:cubicBezTo>
                    <a:pt x="13865410" y="7455683"/>
                    <a:pt x="13100561" y="7462033"/>
                    <a:pt x="12347300" y="7456953"/>
                  </a:cubicBezTo>
                  <a:cubicBezTo>
                    <a:pt x="11895343" y="7453144"/>
                    <a:pt x="11454976" y="7455683"/>
                    <a:pt x="11003019" y="7453144"/>
                  </a:cubicBezTo>
                  <a:cubicBezTo>
                    <a:pt x="10794423" y="7451873"/>
                    <a:pt x="10585829" y="7450603"/>
                    <a:pt x="10377233" y="7449333"/>
                  </a:cubicBezTo>
                  <a:cubicBezTo>
                    <a:pt x="10249759" y="7449333"/>
                    <a:pt x="10133872" y="7450603"/>
                    <a:pt x="10006397" y="7450603"/>
                  </a:cubicBezTo>
                  <a:cubicBezTo>
                    <a:pt x="9681916" y="7449333"/>
                    <a:pt x="8789591" y="7450603"/>
                    <a:pt x="8465110" y="7449333"/>
                  </a:cubicBezTo>
                  <a:cubicBezTo>
                    <a:pt x="8233337" y="7448063"/>
                    <a:pt x="3597887" y="7456953"/>
                    <a:pt x="3366114" y="7455683"/>
                  </a:cubicBezTo>
                  <a:cubicBezTo>
                    <a:pt x="3308171" y="7455683"/>
                    <a:pt x="3238640" y="7456953"/>
                    <a:pt x="3180697" y="7456953"/>
                  </a:cubicBezTo>
                  <a:cubicBezTo>
                    <a:pt x="3041633" y="7456953"/>
                    <a:pt x="2914158" y="7458223"/>
                    <a:pt x="2775095" y="7458223"/>
                  </a:cubicBezTo>
                  <a:cubicBezTo>
                    <a:pt x="2427436" y="7458223"/>
                    <a:pt x="2091366" y="7456953"/>
                    <a:pt x="1743707" y="7455683"/>
                  </a:cubicBezTo>
                  <a:cubicBezTo>
                    <a:pt x="1535111" y="7454413"/>
                    <a:pt x="1326516" y="7453144"/>
                    <a:pt x="1129510" y="7451873"/>
                  </a:cubicBezTo>
                  <a:cubicBezTo>
                    <a:pt x="758674" y="7450603"/>
                    <a:pt x="387837" y="7449333"/>
                    <a:pt x="48260" y="7449333"/>
                  </a:cubicBezTo>
                  <a:cubicBezTo>
                    <a:pt x="38100" y="7449333"/>
                    <a:pt x="29210" y="7449333"/>
                    <a:pt x="19050" y="7448063"/>
                  </a:cubicBezTo>
                  <a:cubicBezTo>
                    <a:pt x="10160" y="7446794"/>
                    <a:pt x="5080" y="7440444"/>
                    <a:pt x="7620" y="7431553"/>
                  </a:cubicBezTo>
                  <a:cubicBezTo>
                    <a:pt x="16510" y="7399389"/>
                    <a:pt x="12700" y="7252611"/>
                    <a:pt x="11430" y="7099960"/>
                  </a:cubicBezTo>
                  <a:cubicBezTo>
                    <a:pt x="10160" y="6788788"/>
                    <a:pt x="6350" y="6483487"/>
                    <a:pt x="7620" y="6172315"/>
                  </a:cubicBezTo>
                  <a:cubicBezTo>
                    <a:pt x="5080" y="5784818"/>
                    <a:pt x="0" y="988072"/>
                    <a:pt x="7620" y="594704"/>
                  </a:cubicBezTo>
                  <a:cubicBezTo>
                    <a:pt x="8890" y="518378"/>
                    <a:pt x="7620" y="436182"/>
                    <a:pt x="8890" y="359857"/>
                  </a:cubicBezTo>
                  <a:cubicBezTo>
                    <a:pt x="10160" y="236562"/>
                    <a:pt x="12700" y="101525"/>
                    <a:pt x="13970" y="44450"/>
                  </a:cubicBezTo>
                  <a:cubicBezTo>
                    <a:pt x="13970" y="41910"/>
                    <a:pt x="15240" y="39370"/>
                    <a:pt x="16510" y="38100"/>
                  </a:cubicBezTo>
                  <a:cubicBezTo>
                    <a:pt x="38100" y="35560"/>
                    <a:pt x="98122" y="30480"/>
                    <a:pt x="283540" y="29210"/>
                  </a:cubicBezTo>
                  <a:cubicBezTo>
                    <a:pt x="596433" y="25400"/>
                    <a:pt x="909326" y="22860"/>
                    <a:pt x="1233807" y="20320"/>
                  </a:cubicBezTo>
                  <a:cubicBezTo>
                    <a:pt x="1453991" y="17780"/>
                    <a:pt x="1674175" y="16510"/>
                    <a:pt x="1882771" y="13970"/>
                  </a:cubicBezTo>
                  <a:cubicBezTo>
                    <a:pt x="2091366" y="11430"/>
                    <a:pt x="2311550" y="8890"/>
                    <a:pt x="2520145" y="8890"/>
                  </a:cubicBezTo>
                  <a:cubicBezTo>
                    <a:pt x="2751917" y="7620"/>
                    <a:pt x="2983690" y="10160"/>
                    <a:pt x="3215462" y="8890"/>
                  </a:cubicBezTo>
                  <a:cubicBezTo>
                    <a:pt x="3505178" y="8890"/>
                    <a:pt x="8754825" y="6350"/>
                    <a:pt x="9044541" y="5080"/>
                  </a:cubicBezTo>
                  <a:cubicBezTo>
                    <a:pt x="9322668" y="3810"/>
                    <a:pt x="9600796" y="2540"/>
                    <a:pt x="9890511" y="2540"/>
                  </a:cubicBezTo>
                  <a:cubicBezTo>
                    <a:pt x="10365645" y="1270"/>
                    <a:pt x="10829190" y="0"/>
                    <a:pt x="11304323" y="0"/>
                  </a:cubicBezTo>
                  <a:cubicBezTo>
                    <a:pt x="11501331" y="0"/>
                    <a:pt x="11709926" y="2540"/>
                    <a:pt x="11906932" y="2540"/>
                  </a:cubicBezTo>
                  <a:cubicBezTo>
                    <a:pt x="12451597" y="3810"/>
                    <a:pt x="13007851" y="5080"/>
                    <a:pt x="13552518" y="7620"/>
                  </a:cubicBezTo>
                  <a:cubicBezTo>
                    <a:pt x="13842234" y="8890"/>
                    <a:pt x="14131949" y="12700"/>
                    <a:pt x="14421665" y="16510"/>
                  </a:cubicBezTo>
                  <a:cubicBezTo>
                    <a:pt x="14491195" y="16510"/>
                    <a:pt x="14560728" y="16510"/>
                    <a:pt x="14618671" y="16510"/>
                  </a:cubicBezTo>
                  <a:cubicBezTo>
                    <a:pt x="14672302" y="17780"/>
                    <a:pt x="14681193" y="20320"/>
                    <a:pt x="14691352" y="21590"/>
                  </a:cubicBezTo>
                  <a:close/>
                  <a:moveTo>
                    <a:pt x="14701513" y="7444253"/>
                  </a:moveTo>
                  <a:cubicBezTo>
                    <a:pt x="14702783" y="7427744"/>
                    <a:pt x="14704052" y="7415044"/>
                    <a:pt x="14704052" y="7402344"/>
                  </a:cubicBezTo>
                  <a:cubicBezTo>
                    <a:pt x="14702783" y="7076475"/>
                    <a:pt x="14701513" y="6765303"/>
                    <a:pt x="14701513" y="6430647"/>
                  </a:cubicBezTo>
                  <a:cubicBezTo>
                    <a:pt x="14701513" y="6277996"/>
                    <a:pt x="14704052" y="6125346"/>
                    <a:pt x="14702783" y="5972695"/>
                  </a:cubicBezTo>
                  <a:cubicBezTo>
                    <a:pt x="14702783" y="5831787"/>
                    <a:pt x="14701513" y="5685008"/>
                    <a:pt x="14700243" y="5544100"/>
                  </a:cubicBezTo>
                  <a:cubicBezTo>
                    <a:pt x="14695163" y="5326867"/>
                    <a:pt x="14683733" y="829550"/>
                    <a:pt x="14683733" y="612317"/>
                  </a:cubicBezTo>
                  <a:cubicBezTo>
                    <a:pt x="14681193" y="430311"/>
                    <a:pt x="14678652" y="242433"/>
                    <a:pt x="14676113" y="63500"/>
                  </a:cubicBezTo>
                  <a:cubicBezTo>
                    <a:pt x="14674843" y="44450"/>
                    <a:pt x="14673573" y="43180"/>
                    <a:pt x="14583905" y="41910"/>
                  </a:cubicBezTo>
                  <a:cubicBezTo>
                    <a:pt x="14549139" y="41910"/>
                    <a:pt x="14525962" y="41910"/>
                    <a:pt x="14491195" y="40640"/>
                  </a:cubicBezTo>
                  <a:cubicBezTo>
                    <a:pt x="14201481" y="36830"/>
                    <a:pt x="13900176" y="31750"/>
                    <a:pt x="13610460" y="30480"/>
                  </a:cubicBezTo>
                  <a:cubicBezTo>
                    <a:pt x="12903554" y="26670"/>
                    <a:pt x="12185059" y="25400"/>
                    <a:pt x="11478154" y="22860"/>
                  </a:cubicBezTo>
                  <a:cubicBezTo>
                    <a:pt x="11373856" y="22860"/>
                    <a:pt x="11257970" y="22860"/>
                    <a:pt x="11153672" y="22860"/>
                  </a:cubicBezTo>
                  <a:cubicBezTo>
                    <a:pt x="10979842" y="22860"/>
                    <a:pt x="10806013" y="22860"/>
                    <a:pt x="10643772" y="22860"/>
                  </a:cubicBezTo>
                  <a:cubicBezTo>
                    <a:pt x="10272937" y="22860"/>
                    <a:pt x="9902100" y="22860"/>
                    <a:pt x="9542853" y="24130"/>
                  </a:cubicBezTo>
                  <a:cubicBezTo>
                    <a:pt x="9229959" y="25400"/>
                    <a:pt x="3957134" y="29210"/>
                    <a:pt x="3644242" y="29210"/>
                  </a:cubicBezTo>
                  <a:cubicBezTo>
                    <a:pt x="3134342" y="29210"/>
                    <a:pt x="2624443" y="26670"/>
                    <a:pt x="2114543" y="33020"/>
                  </a:cubicBezTo>
                  <a:cubicBezTo>
                    <a:pt x="1848004" y="36830"/>
                    <a:pt x="1593055" y="36830"/>
                    <a:pt x="1338105" y="38100"/>
                  </a:cubicBezTo>
                  <a:cubicBezTo>
                    <a:pt x="897737" y="41910"/>
                    <a:pt x="457369" y="45720"/>
                    <a:pt x="49530" y="50800"/>
                  </a:cubicBezTo>
                  <a:cubicBezTo>
                    <a:pt x="36830" y="50800"/>
                    <a:pt x="34290" y="53340"/>
                    <a:pt x="33020" y="83912"/>
                  </a:cubicBezTo>
                  <a:cubicBezTo>
                    <a:pt x="31750" y="189593"/>
                    <a:pt x="31750" y="295274"/>
                    <a:pt x="30480" y="400955"/>
                  </a:cubicBezTo>
                  <a:cubicBezTo>
                    <a:pt x="29210" y="577090"/>
                    <a:pt x="26670" y="747354"/>
                    <a:pt x="25400" y="923489"/>
                  </a:cubicBezTo>
                  <a:cubicBezTo>
                    <a:pt x="20320" y="1111367"/>
                    <a:pt x="26670" y="5702621"/>
                    <a:pt x="29210" y="5890499"/>
                  </a:cubicBezTo>
                  <a:cubicBezTo>
                    <a:pt x="29210" y="6090119"/>
                    <a:pt x="29210" y="6295610"/>
                    <a:pt x="30480" y="6495230"/>
                  </a:cubicBezTo>
                  <a:cubicBezTo>
                    <a:pt x="30480" y="6642009"/>
                    <a:pt x="33020" y="6788788"/>
                    <a:pt x="33020" y="6935567"/>
                  </a:cubicBezTo>
                  <a:cubicBezTo>
                    <a:pt x="33020" y="7094089"/>
                    <a:pt x="33020" y="7252611"/>
                    <a:pt x="31750" y="7402344"/>
                  </a:cubicBezTo>
                  <a:cubicBezTo>
                    <a:pt x="31750" y="7406153"/>
                    <a:pt x="31750" y="7408694"/>
                    <a:pt x="31750" y="7412503"/>
                  </a:cubicBezTo>
                  <a:cubicBezTo>
                    <a:pt x="31750" y="7422663"/>
                    <a:pt x="35560" y="7426473"/>
                    <a:pt x="44450" y="7426473"/>
                  </a:cubicBezTo>
                  <a:cubicBezTo>
                    <a:pt x="121299" y="7426473"/>
                    <a:pt x="283540" y="7427744"/>
                    <a:pt x="434192" y="7427744"/>
                  </a:cubicBezTo>
                  <a:cubicBezTo>
                    <a:pt x="654376" y="7427744"/>
                    <a:pt x="886149" y="7425203"/>
                    <a:pt x="1106332" y="7427744"/>
                  </a:cubicBezTo>
                  <a:cubicBezTo>
                    <a:pt x="1465580" y="7431553"/>
                    <a:pt x="1824827" y="7434094"/>
                    <a:pt x="2184075" y="7432823"/>
                  </a:cubicBezTo>
                  <a:cubicBezTo>
                    <a:pt x="2415847" y="7431553"/>
                    <a:pt x="2636031" y="7434094"/>
                    <a:pt x="2867804" y="7434094"/>
                  </a:cubicBezTo>
                  <a:cubicBezTo>
                    <a:pt x="3203874" y="7434094"/>
                    <a:pt x="3539944" y="7432823"/>
                    <a:pt x="3876014" y="7434094"/>
                  </a:cubicBezTo>
                  <a:cubicBezTo>
                    <a:pt x="4374325" y="7435363"/>
                    <a:pt x="9844157" y="7425203"/>
                    <a:pt x="10354057" y="7427744"/>
                  </a:cubicBezTo>
                  <a:cubicBezTo>
                    <a:pt x="10574241" y="7429013"/>
                    <a:pt x="10794423" y="7430283"/>
                    <a:pt x="11003019" y="7430283"/>
                  </a:cubicBezTo>
                  <a:cubicBezTo>
                    <a:pt x="11385445" y="7432823"/>
                    <a:pt x="11756280" y="7429013"/>
                    <a:pt x="12138705" y="7432823"/>
                  </a:cubicBezTo>
                  <a:cubicBezTo>
                    <a:pt x="12451597" y="7435363"/>
                    <a:pt x="12764490" y="7435363"/>
                    <a:pt x="13077384" y="7437903"/>
                  </a:cubicBezTo>
                  <a:cubicBezTo>
                    <a:pt x="13540929" y="7441713"/>
                    <a:pt x="14004473" y="7444253"/>
                    <a:pt x="14468019" y="7445523"/>
                  </a:cubicBezTo>
                  <a:cubicBezTo>
                    <a:pt x="14641848" y="7445523"/>
                    <a:pt x="14681193" y="7444253"/>
                    <a:pt x="14701513" y="7444253"/>
                  </a:cubicBezTo>
                  <a:close/>
                </a:path>
              </a:pathLst>
            </a:custGeom>
            <a:solidFill>
              <a:srgbClr val="000000"/>
            </a:solidFill>
          </p:spPr>
          <p:txBody>
            <a:bodyPr/>
            <a:lstStyle/>
            <a:p>
              <a:endParaRPr lang="en-US"/>
            </a:p>
          </p:txBody>
        </p:sp>
      </p:grpSp>
      <p:sp>
        <p:nvSpPr>
          <p:cNvPr id="6" name="TextBox 6">
            <a:extLst>
              <a:ext uri="{FF2B5EF4-FFF2-40B4-BE49-F238E27FC236}">
                <a16:creationId xmlns:a16="http://schemas.microsoft.com/office/drawing/2014/main" id="{C2F76D6C-E2C5-A58E-91DA-2634F6AC28AE}"/>
              </a:ext>
            </a:extLst>
          </p:cNvPr>
          <p:cNvSpPr txBox="1"/>
          <p:nvPr/>
        </p:nvSpPr>
        <p:spPr>
          <a:xfrm>
            <a:off x="1465449" y="1485900"/>
            <a:ext cx="15354300" cy="738664"/>
          </a:xfrm>
          <a:prstGeom prst="rect">
            <a:avLst/>
          </a:prstGeom>
        </p:spPr>
        <p:txBody>
          <a:bodyPr wrap="square" lIns="0" tIns="0" rIns="0" bIns="0" rtlCol="0" anchor="ctr">
            <a:spAutoFit/>
          </a:bodyPr>
          <a:lstStyle/>
          <a:p>
            <a:pPr>
              <a:spcBef>
                <a:spcPct val="0"/>
              </a:spcBef>
            </a:pPr>
            <a:r>
              <a:rPr lang="en-US" sz="4800">
                <a:solidFill>
                  <a:srgbClr val="000000"/>
                </a:solidFill>
                <a:latin typeface="Century Gothic" panose="020B0502020202020204" pitchFamily="34" charset="0"/>
                <a:ea typeface="Bobby Jones"/>
                <a:cs typeface="Bobby Jones"/>
                <a:sym typeface="Bobby Jones"/>
              </a:rPr>
              <a:t>Academic Journals &amp; Books</a:t>
            </a:r>
          </a:p>
        </p:txBody>
      </p:sp>
      <p:sp>
        <p:nvSpPr>
          <p:cNvPr id="8" name="TextBox 8">
            <a:extLst>
              <a:ext uri="{FF2B5EF4-FFF2-40B4-BE49-F238E27FC236}">
                <a16:creationId xmlns:a16="http://schemas.microsoft.com/office/drawing/2014/main" id="{0559C3C1-E896-9138-B5BA-9BE24688D5FD}"/>
              </a:ext>
            </a:extLst>
          </p:cNvPr>
          <p:cNvSpPr txBox="1"/>
          <p:nvPr/>
        </p:nvSpPr>
        <p:spPr>
          <a:xfrm>
            <a:off x="1465449" y="2400300"/>
            <a:ext cx="15354300" cy="6617196"/>
          </a:xfrm>
          <a:prstGeom prst="rect">
            <a:avLst/>
          </a:prstGeom>
        </p:spPr>
        <p:txBody>
          <a:bodyPr wrap="square" lIns="0" tIns="0" rIns="0" bIns="0" rtlCol="0" anchor="t">
            <a:spAutoFit/>
          </a:bodyPr>
          <a:lstStyle/>
          <a:p>
            <a:pPr marL="457200" indent="-457200">
              <a:spcBef>
                <a:spcPct val="0"/>
              </a:spcBef>
              <a:spcAft>
                <a:spcPts val="1200"/>
              </a:spcAft>
              <a:buFont typeface="Arial" panose="020B0604020202020204" pitchFamily="34" charset="0"/>
              <a:buChar char="•"/>
            </a:pPr>
            <a:r>
              <a:rPr lang="en-US" sz="2400" b="1">
                <a:solidFill>
                  <a:schemeClr val="bg1"/>
                </a:solidFill>
                <a:latin typeface="Century Gothic" panose="020B0502020202020204" pitchFamily="34" charset="0"/>
                <a:ea typeface="Bobby Jones"/>
                <a:cs typeface="Bobby Jones"/>
                <a:sym typeface="Bobby Jones"/>
              </a:rPr>
              <a:t>“Land as pedagogy: Nishnaabeg intelligence and rebellious transformation”</a:t>
            </a:r>
            <a:r>
              <a:rPr lang="en-US" sz="2400">
                <a:solidFill>
                  <a:schemeClr val="bg1"/>
                </a:solidFill>
                <a:latin typeface="Century Gothic" panose="020B0502020202020204" pitchFamily="34" charset="0"/>
                <a:ea typeface="Bobby Jones"/>
                <a:cs typeface="Bobby Jones"/>
                <a:sym typeface="Bobby Jones"/>
              </a:rPr>
              <a:t> – Leanne Betasamosake Simpson (Decolonization: Indigeneity, Education &amp; Society; Vol. 3, No. 3, 2014, pp.1-25)</a:t>
            </a:r>
          </a:p>
          <a:p>
            <a:pPr marL="457200" indent="-457200">
              <a:spcBef>
                <a:spcPct val="0"/>
              </a:spcBef>
              <a:spcAft>
                <a:spcPts val="1200"/>
              </a:spcAft>
              <a:buFont typeface="Arial" panose="020B0604020202020204" pitchFamily="34" charset="0"/>
              <a:buChar char="•"/>
            </a:pPr>
            <a:r>
              <a:rPr lang="en-US" sz="2400" b="1">
                <a:solidFill>
                  <a:schemeClr val="bg1"/>
                </a:solidFill>
                <a:latin typeface="Century Gothic" panose="020B0502020202020204" pitchFamily="34" charset="0"/>
                <a:ea typeface="Bobby Jones"/>
                <a:cs typeface="Bobby Jones"/>
                <a:sym typeface="Bobby Jones"/>
              </a:rPr>
              <a:t>“Land Education: Indigenous, post-colonial, and decolonizing perspectives on place and environmental education research”</a:t>
            </a:r>
            <a:r>
              <a:rPr lang="en-US" sz="2400">
                <a:solidFill>
                  <a:schemeClr val="bg1"/>
                </a:solidFill>
                <a:latin typeface="Century Gothic" panose="020B0502020202020204" pitchFamily="34" charset="0"/>
                <a:ea typeface="Bobby Jones"/>
                <a:cs typeface="Bobby Jones"/>
                <a:sym typeface="Bobby Jones"/>
              </a:rPr>
              <a:t> – Eve Tuck, Marcia McKenzie &amp; Kate McCoy; </a:t>
            </a:r>
            <a:r>
              <a:rPr lang="en-US" sz="2400" b="0" i="0" u="none" strike="noStrike" baseline="0">
                <a:solidFill>
                  <a:schemeClr val="bg1"/>
                </a:solidFill>
                <a:latin typeface="Century Gothic" panose="020B0502020202020204" pitchFamily="34" charset="0"/>
              </a:rPr>
              <a:t>Environmental Education Research, 20:1, 1-23</a:t>
            </a:r>
          </a:p>
          <a:p>
            <a:pPr marL="457200" indent="-457200">
              <a:spcBef>
                <a:spcPct val="0"/>
              </a:spcBef>
              <a:spcAft>
                <a:spcPts val="1200"/>
              </a:spcAft>
              <a:buFont typeface="Arial" panose="020B0604020202020204" pitchFamily="34" charset="0"/>
              <a:buChar char="•"/>
            </a:pPr>
            <a:r>
              <a:rPr lang="en-US" sz="2400" b="1">
                <a:solidFill>
                  <a:schemeClr val="bg1"/>
                </a:solidFill>
                <a:latin typeface="Century Gothic" panose="020B0502020202020204" pitchFamily="34" charset="0"/>
                <a:ea typeface="Bobby Jones"/>
                <a:cs typeface="Bobby Jones"/>
                <a:sym typeface="Bobby Jones"/>
              </a:rPr>
              <a:t>“Importance of Metis Ways of Knowing in Healing Communities”</a:t>
            </a:r>
            <a:r>
              <a:rPr lang="en-US" sz="2400">
                <a:solidFill>
                  <a:schemeClr val="bg1"/>
                </a:solidFill>
                <a:latin typeface="Century Gothic" panose="020B0502020202020204" pitchFamily="34" charset="0"/>
                <a:ea typeface="Bobby Jones"/>
                <a:cs typeface="Bobby Jones"/>
                <a:sym typeface="Bobby Jones"/>
              </a:rPr>
              <a:t> – Judy M. </a:t>
            </a:r>
            <a:r>
              <a:rPr lang="en-US" sz="2400" err="1">
                <a:solidFill>
                  <a:schemeClr val="bg1"/>
                </a:solidFill>
                <a:latin typeface="Century Gothic" panose="020B0502020202020204" pitchFamily="34" charset="0"/>
                <a:ea typeface="Bobby Jones"/>
                <a:cs typeface="Bobby Jones"/>
                <a:sym typeface="Bobby Jones"/>
              </a:rPr>
              <a:t>Iseke</a:t>
            </a:r>
            <a:endParaRPr lang="en-US" sz="2400">
              <a:solidFill>
                <a:schemeClr val="bg1"/>
              </a:solidFill>
              <a:latin typeface="Century Gothic" panose="020B0502020202020204" pitchFamily="34" charset="0"/>
              <a:ea typeface="Bobby Jones"/>
              <a:cs typeface="Bobby Jones"/>
              <a:sym typeface="Bobby Jones"/>
            </a:endParaRPr>
          </a:p>
          <a:p>
            <a:pPr marL="457200" indent="-457200">
              <a:spcBef>
                <a:spcPct val="0"/>
              </a:spcBef>
              <a:spcAft>
                <a:spcPts val="1200"/>
              </a:spcAft>
              <a:buFont typeface="Arial" panose="020B0604020202020204" pitchFamily="34" charset="0"/>
              <a:buChar char="•"/>
            </a:pPr>
            <a:r>
              <a:rPr lang="en-US" sz="2400" b="1">
                <a:solidFill>
                  <a:schemeClr val="bg1"/>
                </a:solidFill>
                <a:latin typeface="Century Gothic" panose="020B0502020202020204" pitchFamily="34" charset="0"/>
                <a:ea typeface="Bobby Jones"/>
                <a:cs typeface="Bobby Jones"/>
                <a:sym typeface="Bobby Jones"/>
              </a:rPr>
              <a:t>“Literacies of Land: Decolonizing Narratives, Storying, and Literature”</a:t>
            </a:r>
            <a:r>
              <a:rPr lang="en-US" sz="2400">
                <a:solidFill>
                  <a:schemeClr val="bg1"/>
                </a:solidFill>
                <a:latin typeface="Century Gothic" panose="020B0502020202020204" pitchFamily="34" charset="0"/>
                <a:ea typeface="Bobby Jones"/>
                <a:cs typeface="Bobby Jones"/>
                <a:sym typeface="Bobby Jones"/>
              </a:rPr>
              <a:t> – Sandra </a:t>
            </a:r>
            <a:r>
              <a:rPr lang="en-US" sz="2400" err="1">
                <a:solidFill>
                  <a:schemeClr val="bg1"/>
                </a:solidFill>
                <a:latin typeface="Century Gothic" panose="020B0502020202020204" pitchFamily="34" charset="0"/>
                <a:ea typeface="Bobby Jones"/>
                <a:cs typeface="Bobby Jones"/>
                <a:sym typeface="Bobby Jones"/>
              </a:rPr>
              <a:t>Styres</a:t>
            </a:r>
            <a:endParaRPr lang="en-US" sz="2400">
              <a:solidFill>
                <a:schemeClr val="bg1"/>
              </a:solidFill>
              <a:latin typeface="Century Gothic" panose="020B0502020202020204" pitchFamily="34" charset="0"/>
              <a:ea typeface="Bobby Jones"/>
              <a:cs typeface="Bobby Jones"/>
              <a:sym typeface="Bobby Jones"/>
            </a:endParaRPr>
          </a:p>
          <a:p>
            <a:pPr marL="457200" indent="-457200">
              <a:spcBef>
                <a:spcPct val="0"/>
              </a:spcBef>
              <a:spcAft>
                <a:spcPts val="1200"/>
              </a:spcAft>
              <a:buFont typeface="Arial" panose="020B0604020202020204" pitchFamily="34" charset="0"/>
              <a:buChar char="•"/>
            </a:pPr>
            <a:r>
              <a:rPr lang="en-US" sz="2400" b="1">
                <a:solidFill>
                  <a:schemeClr val="bg1"/>
                </a:solidFill>
                <a:latin typeface="Century Gothic" panose="020B0502020202020204" pitchFamily="34" charset="0"/>
                <a:ea typeface="Bobby Jones"/>
                <a:cs typeface="Bobby Jones"/>
                <a:sym typeface="Bobby Jones"/>
              </a:rPr>
              <a:t>“Working in Good Ways: Framework and resources for Indigenous community engagement”</a:t>
            </a:r>
            <a:r>
              <a:rPr lang="en-US" sz="2400">
                <a:solidFill>
                  <a:schemeClr val="bg1"/>
                </a:solidFill>
                <a:latin typeface="Century Gothic" panose="020B0502020202020204" pitchFamily="34" charset="0"/>
                <a:ea typeface="Bobby Jones"/>
                <a:cs typeface="Bobby Jones"/>
                <a:sym typeface="Bobby Jones"/>
              </a:rPr>
              <a:t> – Nicki Ferland, et. Al</a:t>
            </a:r>
          </a:p>
          <a:p>
            <a:pPr marL="457200" indent="-457200">
              <a:spcBef>
                <a:spcPct val="0"/>
              </a:spcBef>
              <a:spcAft>
                <a:spcPts val="1200"/>
              </a:spcAft>
              <a:buFont typeface="Arial" panose="020B0604020202020204" pitchFamily="34" charset="0"/>
              <a:buChar char="•"/>
            </a:pPr>
            <a:r>
              <a:rPr lang="en-US" sz="2400" b="1">
                <a:solidFill>
                  <a:schemeClr val="bg1"/>
                </a:solidFill>
                <a:latin typeface="Century Gothic" panose="020B0502020202020204" pitchFamily="34" charset="0"/>
                <a:ea typeface="Bobby Jones"/>
                <a:cs typeface="Bobby Jones"/>
                <a:sym typeface="Bobby Jones"/>
              </a:rPr>
              <a:t>“</a:t>
            </a:r>
            <a:r>
              <a:rPr lang="en-US" sz="2400" b="1" err="1">
                <a:solidFill>
                  <a:schemeClr val="bg1"/>
                </a:solidFill>
                <a:latin typeface="Century Gothic" panose="020B0502020202020204" pitchFamily="34" charset="0"/>
                <a:ea typeface="Bobby Jones"/>
                <a:cs typeface="Bobby Jones"/>
                <a:sym typeface="Bobby Jones"/>
              </a:rPr>
              <a:t>Wayi</a:t>
            </a:r>
            <a:r>
              <a:rPr lang="en-US" sz="2400" b="1">
                <a:solidFill>
                  <a:schemeClr val="bg1"/>
                </a:solidFill>
                <a:latin typeface="Century Gothic" panose="020B0502020202020204" pitchFamily="34" charset="0"/>
                <a:ea typeface="Bobby Jones"/>
                <a:cs typeface="Bobby Jones"/>
                <a:sym typeface="Bobby Jones"/>
              </a:rPr>
              <a:t> Wah! Indigenous Pedagogies”</a:t>
            </a:r>
            <a:r>
              <a:rPr lang="en-US" sz="2400">
                <a:solidFill>
                  <a:schemeClr val="bg1"/>
                </a:solidFill>
                <a:latin typeface="Century Gothic" panose="020B0502020202020204" pitchFamily="34" charset="0"/>
                <a:ea typeface="Bobby Jones"/>
                <a:cs typeface="Bobby Jones"/>
                <a:sym typeface="Bobby Jones"/>
              </a:rPr>
              <a:t> – Jo </a:t>
            </a:r>
            <a:r>
              <a:rPr lang="en-US" sz="2400" err="1">
                <a:solidFill>
                  <a:schemeClr val="bg1"/>
                </a:solidFill>
                <a:latin typeface="Century Gothic" panose="020B0502020202020204" pitchFamily="34" charset="0"/>
                <a:ea typeface="Bobby Jones"/>
                <a:cs typeface="Bobby Jones"/>
                <a:sym typeface="Bobby Jones"/>
              </a:rPr>
              <a:t>Chrona</a:t>
            </a:r>
            <a:endParaRPr lang="en-US" sz="2400">
              <a:solidFill>
                <a:schemeClr val="bg1"/>
              </a:solidFill>
              <a:latin typeface="Century Gothic" panose="020B0502020202020204" pitchFamily="34" charset="0"/>
              <a:ea typeface="Bobby Jones"/>
              <a:cs typeface="Bobby Jones"/>
              <a:sym typeface="Bobby Jones"/>
            </a:endParaRPr>
          </a:p>
          <a:p>
            <a:pPr marL="457200" indent="-457200">
              <a:spcBef>
                <a:spcPct val="0"/>
              </a:spcBef>
              <a:spcAft>
                <a:spcPts val="1200"/>
              </a:spcAft>
              <a:buFont typeface="Arial" panose="020B0604020202020204" pitchFamily="34" charset="0"/>
              <a:buChar char="•"/>
            </a:pPr>
            <a:r>
              <a:rPr lang="en-US" sz="2400" b="1">
                <a:solidFill>
                  <a:schemeClr val="bg1"/>
                </a:solidFill>
                <a:latin typeface="Century Gothic" panose="020B0502020202020204" pitchFamily="34" charset="0"/>
                <a:ea typeface="Bobby Jones"/>
                <a:cs typeface="Bobby Jones"/>
                <a:sym typeface="Bobby Jones"/>
              </a:rPr>
              <a:t>“Teaching Each Other: </a:t>
            </a:r>
            <a:r>
              <a:rPr lang="en-US" sz="2400" b="1" err="1">
                <a:solidFill>
                  <a:schemeClr val="bg1"/>
                </a:solidFill>
                <a:latin typeface="Century Gothic" panose="020B0502020202020204" pitchFamily="34" charset="0"/>
                <a:ea typeface="Bobby Jones"/>
                <a:cs typeface="Bobby Jones"/>
                <a:sym typeface="Bobby Jones"/>
              </a:rPr>
              <a:t>Nehinuw</a:t>
            </a:r>
            <a:r>
              <a:rPr lang="en-US" sz="2400" b="1">
                <a:solidFill>
                  <a:schemeClr val="bg1"/>
                </a:solidFill>
                <a:latin typeface="Century Gothic" panose="020B0502020202020204" pitchFamily="34" charset="0"/>
                <a:ea typeface="Bobby Jones"/>
                <a:cs typeface="Bobby Jones"/>
                <a:sym typeface="Bobby Jones"/>
              </a:rPr>
              <a:t> Concepts and Indigenous Pedagogies”</a:t>
            </a:r>
            <a:r>
              <a:rPr lang="en-US" sz="2400">
                <a:solidFill>
                  <a:schemeClr val="bg1"/>
                </a:solidFill>
                <a:latin typeface="Century Gothic" panose="020B0502020202020204" pitchFamily="34" charset="0"/>
                <a:ea typeface="Bobby Jones"/>
                <a:cs typeface="Bobby Jones"/>
                <a:sym typeface="Bobby Jones"/>
              </a:rPr>
              <a:t> – Linda M. Goulet, Keith N. Goulet</a:t>
            </a:r>
          </a:p>
          <a:p>
            <a:pPr marL="457200" indent="-457200">
              <a:spcBef>
                <a:spcPct val="0"/>
              </a:spcBef>
              <a:spcAft>
                <a:spcPts val="1200"/>
              </a:spcAft>
              <a:buFont typeface="Arial" panose="020B0604020202020204" pitchFamily="34" charset="0"/>
              <a:buChar char="•"/>
            </a:pPr>
            <a:r>
              <a:rPr lang="en-US" sz="2400" b="1">
                <a:solidFill>
                  <a:schemeClr val="bg1"/>
                </a:solidFill>
                <a:latin typeface="Century Gothic" panose="020B0502020202020204" pitchFamily="34" charset="0"/>
                <a:ea typeface="Bobby Jones"/>
                <a:cs typeface="Bobby Jones"/>
                <a:sym typeface="Bobby Jones"/>
              </a:rPr>
              <a:t>“Indigenous Ingenuity: A Celebration of Traditional North American Knowledge”</a:t>
            </a:r>
            <a:r>
              <a:rPr lang="en-US" sz="2400">
                <a:solidFill>
                  <a:schemeClr val="bg1"/>
                </a:solidFill>
                <a:latin typeface="Century Gothic" panose="020B0502020202020204" pitchFamily="34" charset="0"/>
                <a:ea typeface="Bobby Jones"/>
                <a:cs typeface="Bobby Jones"/>
                <a:sym typeface="Bobby Jones"/>
              </a:rPr>
              <a:t> – Deidre </a:t>
            </a:r>
            <a:r>
              <a:rPr lang="en-US" sz="2400" err="1">
                <a:solidFill>
                  <a:schemeClr val="bg1"/>
                </a:solidFill>
                <a:latin typeface="Century Gothic" panose="020B0502020202020204" pitchFamily="34" charset="0"/>
                <a:ea typeface="Bobby Jones"/>
                <a:cs typeface="Bobby Jones"/>
                <a:sym typeface="Bobby Jones"/>
              </a:rPr>
              <a:t>Havrelock</a:t>
            </a:r>
            <a:r>
              <a:rPr lang="en-US" sz="2400">
                <a:solidFill>
                  <a:schemeClr val="bg1"/>
                </a:solidFill>
                <a:latin typeface="Century Gothic" panose="020B0502020202020204" pitchFamily="34" charset="0"/>
                <a:ea typeface="Bobby Jones"/>
                <a:cs typeface="Bobby Jones"/>
                <a:sym typeface="Bobby Jones"/>
              </a:rPr>
              <a:t> &amp; Edward Kay</a:t>
            </a:r>
            <a:endParaRPr lang="en-US" sz="2400" b="1">
              <a:solidFill>
                <a:schemeClr val="bg1"/>
              </a:solidFill>
              <a:latin typeface="Century Gothic" panose="020B0502020202020204" pitchFamily="34" charset="0"/>
              <a:ea typeface="Bobby Jones"/>
              <a:cs typeface="Bobby Jones"/>
              <a:sym typeface="Bobby Jones"/>
            </a:endParaRPr>
          </a:p>
        </p:txBody>
      </p:sp>
    </p:spTree>
    <p:extLst>
      <p:ext uri="{BB962C8B-B14F-4D97-AF65-F5344CB8AC3E}">
        <p14:creationId xmlns:p14="http://schemas.microsoft.com/office/powerpoint/2010/main" val="3105010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a:extLst>
            <a:ext uri="{FF2B5EF4-FFF2-40B4-BE49-F238E27FC236}">
              <a16:creationId xmlns:a16="http://schemas.microsoft.com/office/drawing/2014/main" id="{23CC3662-DCE9-DA41-6B47-8F28C5617C7B}"/>
            </a:ext>
          </a:extLst>
        </p:cNvPr>
        <p:cNvGrpSpPr/>
        <p:nvPr/>
      </p:nvGrpSpPr>
      <p:grpSpPr>
        <a:xfrm>
          <a:off x="0" y="0"/>
          <a:ext cx="0" cy="0"/>
          <a:chOff x="0" y="0"/>
          <a:chExt cx="0" cy="0"/>
        </a:xfrm>
      </p:grpSpPr>
      <p:pic>
        <p:nvPicPr>
          <p:cNvPr id="3" name="Picture 2" descr="A close-up of a drawing&#10;&#10;AI-generated content may be incorrect.">
            <a:extLst>
              <a:ext uri="{FF2B5EF4-FFF2-40B4-BE49-F238E27FC236}">
                <a16:creationId xmlns:a16="http://schemas.microsoft.com/office/drawing/2014/main" id="{FF3F4A11-8B3F-E244-3A81-179D97A1106D}"/>
              </a:ext>
            </a:extLst>
          </p:cNvPr>
          <p:cNvPicPr>
            <a:picLocks noChangeAspect="1"/>
          </p:cNvPicPr>
          <p:nvPr/>
        </p:nvPicPr>
        <p:blipFill>
          <a:blip r:embed="rId4">
            <a:extLst>
              <a:ext uri="{28A0092B-C50C-407E-A947-70E740481C1C}">
                <a14:useLocalDpi xmlns:a14="http://schemas.microsoft.com/office/drawing/2010/main" val="0"/>
              </a:ext>
            </a:extLst>
          </a:blip>
          <a:srcRect t="9298" b="19273"/>
          <a:stretch/>
        </p:blipFill>
        <p:spPr>
          <a:xfrm>
            <a:off x="20" y="10"/>
            <a:ext cx="18287980" cy="10286990"/>
          </a:xfrm>
          <a:prstGeom prst="rect">
            <a:avLst/>
          </a:prstGeom>
        </p:spPr>
      </p:pic>
      <p:sp>
        <p:nvSpPr>
          <p:cNvPr id="4" name="TextBox 3">
            <a:extLst>
              <a:ext uri="{FF2B5EF4-FFF2-40B4-BE49-F238E27FC236}">
                <a16:creationId xmlns:a16="http://schemas.microsoft.com/office/drawing/2014/main" id="{A2165E49-1238-02F7-6523-56058939FBFB}"/>
              </a:ext>
            </a:extLst>
          </p:cNvPr>
          <p:cNvSpPr txBox="1"/>
          <p:nvPr/>
        </p:nvSpPr>
        <p:spPr>
          <a:xfrm>
            <a:off x="685800" y="8801100"/>
            <a:ext cx="4367991" cy="1077218"/>
          </a:xfrm>
          <a:prstGeom prst="rect">
            <a:avLst/>
          </a:prstGeom>
          <a:noFill/>
        </p:spPr>
        <p:txBody>
          <a:bodyPr wrap="none" rtlCol="0">
            <a:spAutoFit/>
          </a:bodyPr>
          <a:lstStyle/>
          <a:p>
            <a:r>
              <a:rPr lang="en-US" sz="3200" dirty="0">
                <a:latin typeface="APLBulletin Board" panose="02000603000000000000" pitchFamily="2" charset="0"/>
                <a:ea typeface="APLBulletin Board" panose="02000603000000000000" pitchFamily="2" charset="0"/>
              </a:rPr>
              <a:t>Treaty 4 Process</a:t>
            </a:r>
          </a:p>
          <a:p>
            <a:r>
              <a:rPr lang="en-US" sz="3200" dirty="0">
                <a:latin typeface="APLBulletin Board" panose="02000603000000000000" pitchFamily="2" charset="0"/>
                <a:ea typeface="APLBulletin Board" panose="02000603000000000000" pitchFamily="2" charset="0"/>
              </a:rPr>
              <a:t>Chief </a:t>
            </a:r>
            <a:r>
              <a:rPr lang="en-US" sz="3200" dirty="0" err="1">
                <a:latin typeface="APLBulletin Board" panose="02000603000000000000" pitchFamily="2" charset="0"/>
                <a:ea typeface="APLBulletin Board" panose="02000603000000000000" pitchFamily="2" charset="0"/>
              </a:rPr>
              <a:t>Paskwa</a:t>
            </a:r>
            <a:endParaRPr lang="en-US" sz="3200" dirty="0">
              <a:latin typeface="APLBulletin Board" panose="02000603000000000000" pitchFamily="2" charset="0"/>
              <a:ea typeface="APLBulletin Board" panose="02000603000000000000" pitchFamily="2" charset="0"/>
            </a:endParaRPr>
          </a:p>
        </p:txBody>
      </p:sp>
    </p:spTree>
    <p:extLst>
      <p:ext uri="{BB962C8B-B14F-4D97-AF65-F5344CB8AC3E}">
        <p14:creationId xmlns:p14="http://schemas.microsoft.com/office/powerpoint/2010/main" val="137468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2"/>
          <p:cNvGrpSpPr/>
          <p:nvPr/>
        </p:nvGrpSpPr>
        <p:grpSpPr>
          <a:xfrm>
            <a:off x="2490393" y="1028700"/>
            <a:ext cx="14214992" cy="8229600"/>
            <a:chOff x="0" y="0"/>
            <a:chExt cx="15166989" cy="7463303"/>
          </a:xfrm>
        </p:grpSpPr>
        <p:sp>
          <p:nvSpPr>
            <p:cNvPr id="83" name="Freeform 83"/>
            <p:cNvSpPr/>
            <p:nvPr/>
          </p:nvSpPr>
          <p:spPr>
            <a:xfrm>
              <a:off x="10160" y="16510"/>
              <a:ext cx="15144129" cy="7435363"/>
            </a:xfrm>
            <a:custGeom>
              <a:avLst/>
              <a:gdLst/>
              <a:ahLst/>
              <a:cxnLst/>
              <a:rect l="l" t="t" r="r" b="b"/>
              <a:pathLst>
                <a:path w="15144129" h="7435363">
                  <a:moveTo>
                    <a:pt x="15144129" y="7435363"/>
                  </a:moveTo>
                  <a:lnTo>
                    <a:pt x="0" y="7427743"/>
                  </a:lnTo>
                  <a:lnTo>
                    <a:pt x="0" y="2592005"/>
                  </a:lnTo>
                  <a:lnTo>
                    <a:pt x="17780" y="19050"/>
                  </a:lnTo>
                  <a:lnTo>
                    <a:pt x="7550317" y="0"/>
                  </a:lnTo>
                  <a:lnTo>
                    <a:pt x="15125079" y="5080"/>
                  </a:lnTo>
                  <a:close/>
                </a:path>
              </a:pathLst>
            </a:custGeom>
            <a:solidFill>
              <a:srgbClr val="FFFFFF"/>
            </a:solidFill>
          </p:spPr>
          <p:txBody>
            <a:bodyPr/>
            <a:lstStyle/>
            <a:p>
              <a:endParaRPr lang="en-US"/>
            </a:p>
          </p:txBody>
        </p:sp>
        <p:sp>
          <p:nvSpPr>
            <p:cNvPr id="84" name="Freeform 84"/>
            <p:cNvSpPr/>
            <p:nvPr/>
          </p:nvSpPr>
          <p:spPr>
            <a:xfrm>
              <a:off x="-3810" y="0"/>
              <a:ext cx="15173338" cy="7462033"/>
            </a:xfrm>
            <a:custGeom>
              <a:avLst/>
              <a:gdLst/>
              <a:ahLst/>
              <a:cxnLst/>
              <a:rect l="l" t="t" r="r" b="b"/>
              <a:pathLst>
                <a:path w="15173338" h="7462033">
                  <a:moveTo>
                    <a:pt x="15139049" y="21590"/>
                  </a:moveTo>
                  <a:cubicBezTo>
                    <a:pt x="15140319" y="34290"/>
                    <a:pt x="15140319" y="44450"/>
                    <a:pt x="15141588" y="54610"/>
                  </a:cubicBezTo>
                  <a:cubicBezTo>
                    <a:pt x="15144129" y="177851"/>
                    <a:pt x="15145399" y="342243"/>
                    <a:pt x="15147938" y="500765"/>
                  </a:cubicBezTo>
                  <a:cubicBezTo>
                    <a:pt x="15147938" y="729741"/>
                    <a:pt x="15160638" y="5244671"/>
                    <a:pt x="15166988" y="5473646"/>
                  </a:cubicBezTo>
                  <a:cubicBezTo>
                    <a:pt x="15173338" y="5820045"/>
                    <a:pt x="15169529" y="6172315"/>
                    <a:pt x="15169529" y="6518714"/>
                  </a:cubicBezTo>
                  <a:cubicBezTo>
                    <a:pt x="15169529" y="6824014"/>
                    <a:pt x="15170799" y="7105831"/>
                    <a:pt x="15172069" y="7401073"/>
                  </a:cubicBezTo>
                  <a:cubicBezTo>
                    <a:pt x="15172069" y="7422663"/>
                    <a:pt x="15172069" y="7436633"/>
                    <a:pt x="15172069" y="7460763"/>
                  </a:cubicBezTo>
                  <a:cubicBezTo>
                    <a:pt x="15149210" y="7460763"/>
                    <a:pt x="15128888" y="7462033"/>
                    <a:pt x="15064915" y="7460763"/>
                  </a:cubicBezTo>
                  <a:cubicBezTo>
                    <a:pt x="14288575" y="7455683"/>
                    <a:pt x="13500293" y="7462033"/>
                    <a:pt x="12723955" y="7456953"/>
                  </a:cubicBezTo>
                  <a:cubicBezTo>
                    <a:pt x="12258150" y="7453144"/>
                    <a:pt x="11804291" y="7455683"/>
                    <a:pt x="11338488" y="7453144"/>
                  </a:cubicBezTo>
                  <a:cubicBezTo>
                    <a:pt x="11123501" y="7451873"/>
                    <a:pt x="10908516" y="7450603"/>
                    <a:pt x="10693530" y="7449333"/>
                  </a:cubicBezTo>
                  <a:cubicBezTo>
                    <a:pt x="10562149" y="7449333"/>
                    <a:pt x="10442712" y="7450603"/>
                    <a:pt x="10311331" y="7450603"/>
                  </a:cubicBezTo>
                  <a:cubicBezTo>
                    <a:pt x="9976909" y="7449333"/>
                    <a:pt x="9057245" y="7450603"/>
                    <a:pt x="8722823" y="7449333"/>
                  </a:cubicBezTo>
                  <a:cubicBezTo>
                    <a:pt x="8483949" y="7448063"/>
                    <a:pt x="3706479" y="7456953"/>
                    <a:pt x="3467605" y="7455683"/>
                  </a:cubicBezTo>
                  <a:cubicBezTo>
                    <a:pt x="3407886" y="7455683"/>
                    <a:pt x="3336224" y="7456953"/>
                    <a:pt x="3276506" y="7456953"/>
                  </a:cubicBezTo>
                  <a:cubicBezTo>
                    <a:pt x="3133182" y="7456953"/>
                    <a:pt x="3001801" y="7458223"/>
                    <a:pt x="2858477" y="7458223"/>
                  </a:cubicBezTo>
                  <a:cubicBezTo>
                    <a:pt x="2500167" y="7458223"/>
                    <a:pt x="2153800" y="7456953"/>
                    <a:pt x="1795490" y="7455683"/>
                  </a:cubicBezTo>
                  <a:cubicBezTo>
                    <a:pt x="1580504" y="7454413"/>
                    <a:pt x="1365518" y="7453144"/>
                    <a:pt x="1162475" y="7451873"/>
                  </a:cubicBezTo>
                  <a:cubicBezTo>
                    <a:pt x="780278" y="7450603"/>
                    <a:pt x="398080" y="7449333"/>
                    <a:pt x="48260" y="7449333"/>
                  </a:cubicBezTo>
                  <a:cubicBezTo>
                    <a:pt x="38100" y="7449333"/>
                    <a:pt x="29210" y="7449333"/>
                    <a:pt x="19050" y="7448063"/>
                  </a:cubicBezTo>
                  <a:cubicBezTo>
                    <a:pt x="10160" y="7446794"/>
                    <a:pt x="5080" y="7440444"/>
                    <a:pt x="7620" y="7431553"/>
                  </a:cubicBezTo>
                  <a:cubicBezTo>
                    <a:pt x="16510" y="7399389"/>
                    <a:pt x="12700" y="7252611"/>
                    <a:pt x="11430" y="7099960"/>
                  </a:cubicBezTo>
                  <a:cubicBezTo>
                    <a:pt x="10160" y="6788788"/>
                    <a:pt x="6350" y="6483487"/>
                    <a:pt x="7620" y="6172315"/>
                  </a:cubicBezTo>
                  <a:cubicBezTo>
                    <a:pt x="5080" y="5784818"/>
                    <a:pt x="0" y="988072"/>
                    <a:pt x="7620" y="594704"/>
                  </a:cubicBezTo>
                  <a:cubicBezTo>
                    <a:pt x="8890" y="518378"/>
                    <a:pt x="7620" y="436182"/>
                    <a:pt x="8890" y="359857"/>
                  </a:cubicBezTo>
                  <a:cubicBezTo>
                    <a:pt x="10160" y="236562"/>
                    <a:pt x="12700" y="101525"/>
                    <a:pt x="13970" y="44450"/>
                  </a:cubicBezTo>
                  <a:cubicBezTo>
                    <a:pt x="13970" y="41910"/>
                    <a:pt x="15240" y="39370"/>
                    <a:pt x="16510" y="38100"/>
                  </a:cubicBezTo>
                  <a:cubicBezTo>
                    <a:pt x="38100" y="35560"/>
                    <a:pt x="99488" y="30480"/>
                    <a:pt x="290587" y="29210"/>
                  </a:cubicBezTo>
                  <a:cubicBezTo>
                    <a:pt x="613066" y="25400"/>
                    <a:pt x="935545" y="22860"/>
                    <a:pt x="1269968" y="20320"/>
                  </a:cubicBezTo>
                  <a:cubicBezTo>
                    <a:pt x="1496898" y="17780"/>
                    <a:pt x="1723828" y="16510"/>
                    <a:pt x="1938814" y="13970"/>
                  </a:cubicBezTo>
                  <a:cubicBezTo>
                    <a:pt x="2153800" y="11430"/>
                    <a:pt x="2380730" y="8890"/>
                    <a:pt x="2595717" y="8890"/>
                  </a:cubicBezTo>
                  <a:cubicBezTo>
                    <a:pt x="2834590" y="7620"/>
                    <a:pt x="3073464" y="10160"/>
                    <a:pt x="3312337" y="8890"/>
                  </a:cubicBezTo>
                  <a:cubicBezTo>
                    <a:pt x="3610929" y="8890"/>
                    <a:pt x="9021415" y="6350"/>
                    <a:pt x="9320006" y="5080"/>
                  </a:cubicBezTo>
                  <a:cubicBezTo>
                    <a:pt x="9606655" y="3810"/>
                    <a:pt x="9893303" y="2540"/>
                    <a:pt x="10191895" y="2540"/>
                  </a:cubicBezTo>
                  <a:cubicBezTo>
                    <a:pt x="10681585" y="1270"/>
                    <a:pt x="11159333" y="0"/>
                    <a:pt x="11649023" y="0"/>
                  </a:cubicBezTo>
                  <a:cubicBezTo>
                    <a:pt x="11852067" y="0"/>
                    <a:pt x="12067052" y="2540"/>
                    <a:pt x="12270094" y="2540"/>
                  </a:cubicBezTo>
                  <a:cubicBezTo>
                    <a:pt x="12831447" y="3810"/>
                    <a:pt x="13404744" y="5080"/>
                    <a:pt x="13966097" y="7620"/>
                  </a:cubicBezTo>
                  <a:cubicBezTo>
                    <a:pt x="14264688" y="8890"/>
                    <a:pt x="14563281" y="12700"/>
                    <a:pt x="14861872" y="16510"/>
                  </a:cubicBezTo>
                  <a:cubicBezTo>
                    <a:pt x="14933534" y="16510"/>
                    <a:pt x="15005197" y="16510"/>
                    <a:pt x="15064915" y="16510"/>
                  </a:cubicBezTo>
                  <a:cubicBezTo>
                    <a:pt x="15119999" y="17780"/>
                    <a:pt x="15128888" y="20320"/>
                    <a:pt x="15139049" y="21590"/>
                  </a:cubicBezTo>
                  <a:close/>
                  <a:moveTo>
                    <a:pt x="15149210" y="7444253"/>
                  </a:moveTo>
                  <a:cubicBezTo>
                    <a:pt x="15150479" y="7427744"/>
                    <a:pt x="15151749" y="7415044"/>
                    <a:pt x="15151749" y="7402344"/>
                  </a:cubicBezTo>
                  <a:cubicBezTo>
                    <a:pt x="15150479" y="7076475"/>
                    <a:pt x="15149210" y="6765303"/>
                    <a:pt x="15149210" y="6430647"/>
                  </a:cubicBezTo>
                  <a:cubicBezTo>
                    <a:pt x="15149210" y="6277996"/>
                    <a:pt x="15151749" y="6125346"/>
                    <a:pt x="15150479" y="5972695"/>
                  </a:cubicBezTo>
                  <a:cubicBezTo>
                    <a:pt x="15150479" y="5831787"/>
                    <a:pt x="15149210" y="5685008"/>
                    <a:pt x="15147938" y="5544100"/>
                  </a:cubicBezTo>
                  <a:cubicBezTo>
                    <a:pt x="15142860" y="5326867"/>
                    <a:pt x="15131429" y="829550"/>
                    <a:pt x="15131429" y="612317"/>
                  </a:cubicBezTo>
                  <a:cubicBezTo>
                    <a:pt x="15128888" y="430311"/>
                    <a:pt x="15126349" y="242433"/>
                    <a:pt x="15123810" y="63500"/>
                  </a:cubicBezTo>
                  <a:cubicBezTo>
                    <a:pt x="15122538" y="44450"/>
                    <a:pt x="15121269" y="43180"/>
                    <a:pt x="15029084" y="41910"/>
                  </a:cubicBezTo>
                  <a:cubicBezTo>
                    <a:pt x="14993253" y="41910"/>
                    <a:pt x="14969366" y="41910"/>
                    <a:pt x="14933534" y="40640"/>
                  </a:cubicBezTo>
                  <a:cubicBezTo>
                    <a:pt x="14634943" y="36830"/>
                    <a:pt x="14324407" y="31750"/>
                    <a:pt x="14025815" y="30480"/>
                  </a:cubicBezTo>
                  <a:cubicBezTo>
                    <a:pt x="13297251" y="26670"/>
                    <a:pt x="12556744" y="25400"/>
                    <a:pt x="11828180" y="22860"/>
                  </a:cubicBezTo>
                  <a:cubicBezTo>
                    <a:pt x="11720686" y="22860"/>
                    <a:pt x="11601249" y="22860"/>
                    <a:pt x="11493756" y="22860"/>
                  </a:cubicBezTo>
                  <a:cubicBezTo>
                    <a:pt x="11314601" y="22860"/>
                    <a:pt x="11135446" y="22860"/>
                    <a:pt x="10968234" y="22860"/>
                  </a:cubicBezTo>
                  <a:cubicBezTo>
                    <a:pt x="10586037" y="22860"/>
                    <a:pt x="10203839" y="22860"/>
                    <a:pt x="9833585" y="24130"/>
                  </a:cubicBezTo>
                  <a:cubicBezTo>
                    <a:pt x="9511105" y="25400"/>
                    <a:pt x="4076732" y="29210"/>
                    <a:pt x="3754253" y="29210"/>
                  </a:cubicBezTo>
                  <a:cubicBezTo>
                    <a:pt x="3228732" y="29210"/>
                    <a:pt x="2703210" y="26670"/>
                    <a:pt x="2177688" y="33020"/>
                  </a:cubicBezTo>
                  <a:cubicBezTo>
                    <a:pt x="1902983" y="36830"/>
                    <a:pt x="1640223" y="36830"/>
                    <a:pt x="1377461" y="38100"/>
                  </a:cubicBezTo>
                  <a:cubicBezTo>
                    <a:pt x="923602" y="41910"/>
                    <a:pt x="469742" y="45720"/>
                    <a:pt x="49530" y="50800"/>
                  </a:cubicBezTo>
                  <a:cubicBezTo>
                    <a:pt x="36830" y="50800"/>
                    <a:pt x="34290" y="53340"/>
                    <a:pt x="33020" y="83912"/>
                  </a:cubicBezTo>
                  <a:cubicBezTo>
                    <a:pt x="31750" y="189593"/>
                    <a:pt x="31750" y="295274"/>
                    <a:pt x="30480" y="400955"/>
                  </a:cubicBezTo>
                  <a:cubicBezTo>
                    <a:pt x="29210" y="577090"/>
                    <a:pt x="26670" y="747354"/>
                    <a:pt x="25400" y="923489"/>
                  </a:cubicBezTo>
                  <a:cubicBezTo>
                    <a:pt x="20320" y="1111367"/>
                    <a:pt x="26670" y="5702621"/>
                    <a:pt x="29210" y="5890499"/>
                  </a:cubicBezTo>
                  <a:cubicBezTo>
                    <a:pt x="29210" y="6090119"/>
                    <a:pt x="29210" y="6295610"/>
                    <a:pt x="30480" y="6495230"/>
                  </a:cubicBezTo>
                  <a:cubicBezTo>
                    <a:pt x="30480" y="6642009"/>
                    <a:pt x="33020" y="6788788"/>
                    <a:pt x="33020" y="6935567"/>
                  </a:cubicBezTo>
                  <a:cubicBezTo>
                    <a:pt x="33020" y="7094089"/>
                    <a:pt x="33020" y="7252611"/>
                    <a:pt x="31750" y="7402344"/>
                  </a:cubicBezTo>
                  <a:cubicBezTo>
                    <a:pt x="31750" y="7406153"/>
                    <a:pt x="31750" y="7408694"/>
                    <a:pt x="31750" y="7412503"/>
                  </a:cubicBezTo>
                  <a:cubicBezTo>
                    <a:pt x="31750" y="7422663"/>
                    <a:pt x="35560" y="7426473"/>
                    <a:pt x="44450" y="7426473"/>
                  </a:cubicBezTo>
                  <a:cubicBezTo>
                    <a:pt x="123375" y="7426473"/>
                    <a:pt x="290587" y="7427744"/>
                    <a:pt x="445855" y="7427744"/>
                  </a:cubicBezTo>
                  <a:cubicBezTo>
                    <a:pt x="672784" y="7427744"/>
                    <a:pt x="911658" y="7425203"/>
                    <a:pt x="1138588" y="7427744"/>
                  </a:cubicBezTo>
                  <a:cubicBezTo>
                    <a:pt x="1508842" y="7431553"/>
                    <a:pt x="1879096" y="7434094"/>
                    <a:pt x="2249350" y="7432823"/>
                  </a:cubicBezTo>
                  <a:cubicBezTo>
                    <a:pt x="2488223" y="7431553"/>
                    <a:pt x="2715153" y="7434094"/>
                    <a:pt x="2954027" y="7434094"/>
                  </a:cubicBezTo>
                  <a:cubicBezTo>
                    <a:pt x="3300393" y="7434094"/>
                    <a:pt x="3646760" y="7432823"/>
                    <a:pt x="3993127" y="7434094"/>
                  </a:cubicBezTo>
                  <a:cubicBezTo>
                    <a:pt x="4506705" y="7435363"/>
                    <a:pt x="10144121" y="7425203"/>
                    <a:pt x="10669642" y="7427744"/>
                  </a:cubicBezTo>
                  <a:cubicBezTo>
                    <a:pt x="10896572" y="7429013"/>
                    <a:pt x="11123501" y="7430283"/>
                    <a:pt x="11338488" y="7430283"/>
                  </a:cubicBezTo>
                  <a:cubicBezTo>
                    <a:pt x="11732630" y="7432823"/>
                    <a:pt x="12114827" y="7429013"/>
                    <a:pt x="12508968" y="7432823"/>
                  </a:cubicBezTo>
                  <a:cubicBezTo>
                    <a:pt x="12831447" y="7435363"/>
                    <a:pt x="13153927" y="7435363"/>
                    <a:pt x="13476406" y="7437903"/>
                  </a:cubicBezTo>
                  <a:cubicBezTo>
                    <a:pt x="13954154" y="7441713"/>
                    <a:pt x="14431900" y="7444253"/>
                    <a:pt x="14909647" y="7445523"/>
                  </a:cubicBezTo>
                  <a:cubicBezTo>
                    <a:pt x="15088802" y="7445523"/>
                    <a:pt x="15128888" y="7444253"/>
                    <a:pt x="15149210" y="7444253"/>
                  </a:cubicBezTo>
                  <a:close/>
                </a:path>
              </a:pathLst>
            </a:custGeom>
            <a:solidFill>
              <a:srgbClr val="000000"/>
            </a:solidFill>
          </p:spPr>
          <p:txBody>
            <a:bodyPr/>
            <a:lstStyle/>
            <a:p>
              <a:endParaRPr lang="en-US"/>
            </a:p>
          </p:txBody>
        </p:sp>
      </p:grpSp>
      <p:sp>
        <p:nvSpPr>
          <p:cNvPr id="85" name="TextBox 85"/>
          <p:cNvSpPr txBox="1"/>
          <p:nvPr/>
        </p:nvSpPr>
        <p:spPr>
          <a:xfrm>
            <a:off x="4956048" y="1542514"/>
            <a:ext cx="11292138" cy="6894195"/>
          </a:xfrm>
          <a:prstGeom prst="rect">
            <a:avLst/>
          </a:prstGeom>
        </p:spPr>
        <p:txBody>
          <a:bodyPr wrap="square" lIns="0" tIns="0" rIns="0" bIns="0" rtlCol="0" anchor="t">
            <a:spAutoFit/>
          </a:bodyPr>
          <a:lstStyle/>
          <a:p>
            <a:pPr algn="just"/>
            <a:r>
              <a:rPr lang="en-US" sz="3200" dirty="0">
                <a:solidFill>
                  <a:schemeClr val="bg1"/>
                </a:solidFill>
                <a:latin typeface="Arial" panose="020B0604020202020204" pitchFamily="34" charset="0"/>
                <a:ea typeface="Montserrat"/>
                <a:cs typeface="Arial" panose="020B0604020202020204" pitchFamily="34" charset="0"/>
                <a:sym typeface="Montserrat"/>
              </a:rPr>
              <a:t>I recognize that I am on the stolen lands of the Anishinaabe, </a:t>
            </a:r>
            <a:r>
              <a:rPr lang="en-US" sz="3200" i="0" dirty="0" err="1">
                <a:solidFill>
                  <a:schemeClr val="bg1"/>
                </a:solidFill>
                <a:effectLst/>
                <a:latin typeface="Arial" panose="020B0604020202020204" pitchFamily="34" charset="0"/>
                <a:cs typeface="Arial" panose="020B0604020202020204" pitchFamily="34" charset="0"/>
              </a:rPr>
              <a:t>Anisininew</a:t>
            </a:r>
            <a:r>
              <a:rPr lang="en-US" sz="3200" dirty="0">
                <a:solidFill>
                  <a:schemeClr val="bg1"/>
                </a:solidFill>
                <a:latin typeface="Arial" panose="020B0604020202020204" pitchFamily="34" charset="0"/>
                <a:ea typeface="Montserrat"/>
                <a:cs typeface="Arial" panose="020B0604020202020204" pitchFamily="34" charset="0"/>
                <a:sym typeface="Montserrat"/>
              </a:rPr>
              <a:t>, Dakota Oyate, Denesuline, </a:t>
            </a:r>
            <a:r>
              <a:rPr lang="en-US" sz="3200" dirty="0" err="1">
                <a:solidFill>
                  <a:schemeClr val="bg1"/>
                </a:solidFill>
                <a:latin typeface="Arial" panose="020B0604020202020204" pitchFamily="34" charset="0"/>
                <a:ea typeface="Montserrat"/>
                <a:cs typeface="Arial" panose="020B0604020202020204" pitchFamily="34" charset="0"/>
                <a:sym typeface="Montserrat"/>
              </a:rPr>
              <a:t>Ininiwak</a:t>
            </a:r>
            <a:r>
              <a:rPr lang="en-US" sz="3200" dirty="0">
                <a:solidFill>
                  <a:schemeClr val="bg1"/>
                </a:solidFill>
                <a:latin typeface="Arial" panose="020B0604020202020204" pitchFamily="34" charset="0"/>
                <a:ea typeface="Montserrat"/>
                <a:cs typeface="Arial" panose="020B0604020202020204" pitchFamily="34" charset="0"/>
                <a:sym typeface="Montserrat"/>
              </a:rPr>
              <a:t>, and </a:t>
            </a:r>
            <a:r>
              <a:rPr lang="en-US" sz="3200" dirty="0" err="1">
                <a:solidFill>
                  <a:schemeClr val="bg1"/>
                </a:solidFill>
                <a:latin typeface="Arial" panose="020B0604020202020204" pitchFamily="34" charset="0"/>
                <a:ea typeface="Montserrat"/>
                <a:cs typeface="Arial" panose="020B0604020202020204" pitchFamily="34" charset="0"/>
                <a:sym typeface="Montserrat"/>
              </a:rPr>
              <a:t>Nehethowuk</a:t>
            </a:r>
            <a:r>
              <a:rPr lang="en-US" sz="3200" dirty="0">
                <a:solidFill>
                  <a:schemeClr val="bg1"/>
                </a:solidFill>
                <a:latin typeface="Arial" panose="020B0604020202020204" pitchFamily="34" charset="0"/>
                <a:ea typeface="Montserrat"/>
                <a:cs typeface="Arial" panose="020B0604020202020204" pitchFamily="34" charset="0"/>
                <a:sym typeface="Montserrat"/>
              </a:rPr>
              <a:t>; and the homelands of my people, the Red River Metis. I recognize that Manitoba is also the ancestral lands of the Inuit.</a:t>
            </a:r>
          </a:p>
          <a:p>
            <a:pPr algn="just"/>
            <a:endParaRPr lang="en-US" sz="3200" dirty="0">
              <a:solidFill>
                <a:schemeClr val="bg1"/>
              </a:solidFill>
              <a:latin typeface="Arial" panose="020B0604020202020204" pitchFamily="34" charset="0"/>
              <a:ea typeface="Montserrat"/>
              <a:cs typeface="Arial" panose="020B0604020202020204" pitchFamily="34" charset="0"/>
              <a:sym typeface="Montserrat"/>
            </a:endParaRPr>
          </a:p>
          <a:p>
            <a:pPr algn="just"/>
            <a:r>
              <a:rPr lang="en-US" sz="3200" dirty="0">
                <a:solidFill>
                  <a:schemeClr val="bg1"/>
                </a:solidFill>
                <a:latin typeface="Arial" panose="020B0604020202020204" pitchFamily="34" charset="0"/>
                <a:ea typeface="Montserrat"/>
                <a:cs typeface="Arial" panose="020B0604020202020204" pitchFamily="34" charset="0"/>
                <a:sym typeface="Montserrat"/>
              </a:rPr>
              <a:t>I would also like to recognize the land where all of you are gathering today, on the land that is the Robinson-Superior Treaty; and your Nation located in the James Bay Treaty 9  and the Ontario part of Treaty 5, home of the Anishinaabe Nation, traditional lands of the Anishnaabe, </a:t>
            </a:r>
            <a:r>
              <a:rPr lang="en-US" sz="3200" dirty="0" err="1">
                <a:solidFill>
                  <a:schemeClr val="bg1"/>
                </a:solidFill>
                <a:latin typeface="Arial" panose="020B0604020202020204" pitchFamily="34" charset="0"/>
                <a:ea typeface="Montserrat"/>
                <a:cs typeface="Arial" panose="020B0604020202020204" pitchFamily="34" charset="0"/>
                <a:sym typeface="Montserrat"/>
              </a:rPr>
              <a:t>Anisininew</a:t>
            </a:r>
            <a:r>
              <a:rPr lang="en-US" sz="3200" dirty="0">
                <a:solidFill>
                  <a:schemeClr val="bg1"/>
                </a:solidFill>
                <a:latin typeface="Arial" panose="020B0604020202020204" pitchFamily="34" charset="0"/>
                <a:ea typeface="Montserrat"/>
                <a:cs typeface="Arial" panose="020B0604020202020204" pitchFamily="34" charset="0"/>
                <a:sym typeface="Montserrat"/>
              </a:rPr>
              <a:t> and Algonquin People. </a:t>
            </a:r>
          </a:p>
          <a:p>
            <a:pPr algn="just"/>
            <a:endParaRPr lang="en-US" sz="3200" dirty="0">
              <a:solidFill>
                <a:schemeClr val="bg1"/>
              </a:solidFill>
              <a:latin typeface="Arial" panose="020B0604020202020204" pitchFamily="34" charset="0"/>
              <a:ea typeface="Montserrat"/>
              <a:cs typeface="Arial" panose="020B0604020202020204" pitchFamily="34" charset="0"/>
              <a:sym typeface="Montserrat"/>
            </a:endParaRPr>
          </a:p>
          <a:p>
            <a:pPr algn="just"/>
            <a:r>
              <a:rPr lang="en-US" sz="3200" dirty="0" err="1">
                <a:solidFill>
                  <a:schemeClr val="bg1"/>
                </a:solidFill>
                <a:latin typeface="Arial" panose="020B0604020202020204" pitchFamily="34" charset="0"/>
                <a:ea typeface="Montserrat"/>
                <a:cs typeface="Arial" panose="020B0604020202020204" pitchFamily="34" charset="0"/>
                <a:sym typeface="Montserrat"/>
              </a:rPr>
              <a:t>Ekosani</a:t>
            </a:r>
            <a:r>
              <a:rPr lang="en-US" sz="3200" dirty="0">
                <a:solidFill>
                  <a:schemeClr val="bg1"/>
                </a:solidFill>
                <a:latin typeface="Arial" panose="020B0604020202020204" pitchFamily="34" charset="0"/>
                <a:ea typeface="Montserrat"/>
                <a:cs typeface="Arial" panose="020B0604020202020204" pitchFamily="34" charset="0"/>
                <a:sym typeface="Montserrat"/>
              </a:rPr>
              <a:t> for allowing me to present today.</a:t>
            </a:r>
          </a:p>
        </p:txBody>
      </p:sp>
      <p:sp>
        <p:nvSpPr>
          <p:cNvPr id="86" name="Freeform 86"/>
          <p:cNvSpPr/>
          <p:nvPr/>
        </p:nvSpPr>
        <p:spPr>
          <a:xfrm>
            <a:off x="405730" y="1943100"/>
            <a:ext cx="4358810" cy="2699075"/>
          </a:xfrm>
          <a:custGeom>
            <a:avLst/>
            <a:gdLst/>
            <a:ahLst/>
            <a:cxnLst/>
            <a:rect l="l" t="t" r="r" b="b"/>
            <a:pathLst>
              <a:path w="4496818" h="2997879">
                <a:moveTo>
                  <a:pt x="0" y="0"/>
                </a:moveTo>
                <a:lnTo>
                  <a:pt x="4496818" y="0"/>
                </a:lnTo>
                <a:lnTo>
                  <a:pt x="4496818" y="2997879"/>
                </a:lnTo>
                <a:lnTo>
                  <a:pt x="0" y="2997879"/>
                </a:lnTo>
                <a:lnTo>
                  <a:pt x="0" y="0"/>
                </a:lnTo>
                <a:close/>
              </a:path>
            </a:pathLst>
          </a:custGeom>
          <a:blipFill>
            <a:blip r:embed="rId3"/>
            <a:stretch>
              <a:fillRect/>
            </a:stretch>
          </a:blipFill>
        </p:spPr>
        <p:txBody>
          <a:bodyPr/>
          <a:lstStyle/>
          <a:p>
            <a:endParaRPr lang="en-US"/>
          </a:p>
        </p:txBody>
      </p:sp>
      <p:pic>
        <p:nvPicPr>
          <p:cNvPr id="1026" name="Picture 2" descr="History">
            <a:extLst>
              <a:ext uri="{FF2B5EF4-FFF2-40B4-BE49-F238E27FC236}">
                <a16:creationId xmlns:a16="http://schemas.microsoft.com/office/drawing/2014/main" id="{9D2AFE8E-A782-5EAC-7F3E-BCF8453B6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52" y="5342855"/>
            <a:ext cx="4525888" cy="2699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102108" y="1662273"/>
            <a:ext cx="9521436" cy="6848478"/>
          </a:xfrm>
          <a:prstGeom prst="rect">
            <a:avLst/>
          </a:prstGeom>
        </p:spPr>
        <p:txBody>
          <a:bodyPr wrap="square" lIns="0" tIns="0" rIns="0" bIns="0" rtlCol="0" anchor="t">
            <a:spAutoFit/>
          </a:bodyPr>
          <a:lstStyle/>
          <a:p>
            <a:pPr marL="690882" lvl="1" indent="-345441" algn="l">
              <a:lnSpc>
                <a:spcPts val="4896"/>
              </a:lnSpc>
              <a:buFont typeface="Arial"/>
              <a:buChar char="•"/>
            </a:pPr>
            <a:r>
              <a:rPr lang="en-US" sz="3200" dirty="0">
                <a:latin typeface="Arial" panose="020B0604020202020204" pitchFamily="34" charset="0"/>
                <a:ea typeface="Calibri" panose="020F0502020204030204" pitchFamily="34" charset="0"/>
                <a:cs typeface="Arial" panose="020B0604020202020204" pitchFamily="34" charset="0"/>
                <a:sym typeface="Montserrat"/>
              </a:rPr>
              <a:t>Located in the heart of Winnipeg’s North End</a:t>
            </a:r>
          </a:p>
          <a:p>
            <a:pPr marL="690882" lvl="1" indent="-345441" algn="l">
              <a:lnSpc>
                <a:spcPts val="4896"/>
              </a:lnSpc>
              <a:buFont typeface="Arial"/>
              <a:buChar char="•"/>
            </a:pPr>
            <a:r>
              <a:rPr lang="en-US" sz="3200" dirty="0">
                <a:latin typeface="Arial" panose="020B0604020202020204" pitchFamily="34" charset="0"/>
                <a:ea typeface="Calibri" panose="020F0502020204030204" pitchFamily="34" charset="0"/>
                <a:cs typeface="Arial" panose="020B0604020202020204" pitchFamily="34" charset="0"/>
                <a:sym typeface="Montserrat"/>
              </a:rPr>
              <a:t>Opened in 1991 as “Aboriginal High School”</a:t>
            </a:r>
          </a:p>
          <a:p>
            <a:pPr marL="690882" lvl="1" indent="-345441" algn="l">
              <a:lnSpc>
                <a:spcPts val="4896"/>
              </a:lnSpc>
              <a:buFont typeface="Arial"/>
              <a:buChar char="•"/>
            </a:pPr>
            <a:r>
              <a:rPr lang="en-US" sz="3200" dirty="0">
                <a:latin typeface="Arial" panose="020B0604020202020204" pitchFamily="34" charset="0"/>
                <a:ea typeface="Calibri" panose="020F0502020204030204" pitchFamily="34" charset="0"/>
                <a:cs typeface="Arial" panose="020B0604020202020204" pitchFamily="34" charset="0"/>
                <a:sym typeface="Montserrat"/>
              </a:rPr>
              <a:t>Children of the Earth was submitted by a student, and adopted</a:t>
            </a:r>
          </a:p>
          <a:p>
            <a:pPr marL="690882" lvl="1" indent="-345441" algn="l">
              <a:lnSpc>
                <a:spcPts val="4896"/>
              </a:lnSpc>
              <a:buFont typeface="Arial"/>
              <a:buChar char="•"/>
            </a:pPr>
            <a:r>
              <a:rPr lang="en-US" sz="3200" dirty="0">
                <a:latin typeface="Arial" panose="020B0604020202020204" pitchFamily="34" charset="0"/>
                <a:ea typeface="Calibri" panose="020F0502020204030204" pitchFamily="34" charset="0"/>
                <a:cs typeface="Arial" panose="020B0604020202020204" pitchFamily="34" charset="0"/>
                <a:sym typeface="Montserrat"/>
              </a:rPr>
              <a:t>Focus on cultural practices</a:t>
            </a:r>
          </a:p>
          <a:p>
            <a:pPr marL="690882" lvl="1" indent="-345441" algn="l">
              <a:lnSpc>
                <a:spcPts val="4896"/>
              </a:lnSpc>
              <a:buFont typeface="Arial"/>
              <a:buChar char="•"/>
            </a:pPr>
            <a:r>
              <a:rPr lang="en-US" sz="3200" dirty="0">
                <a:latin typeface="Arial" panose="020B0604020202020204" pitchFamily="34" charset="0"/>
                <a:ea typeface="Calibri" panose="020F0502020204030204" pitchFamily="34" charset="0"/>
                <a:cs typeface="Arial" panose="020B0604020202020204" pitchFamily="34" charset="0"/>
                <a:sym typeface="Montserrat"/>
              </a:rPr>
              <a:t>Daily smudging</a:t>
            </a:r>
          </a:p>
          <a:p>
            <a:pPr marL="690882" lvl="1" indent="-345441" algn="l">
              <a:lnSpc>
                <a:spcPts val="4896"/>
              </a:lnSpc>
              <a:buFont typeface="Arial"/>
              <a:buChar char="•"/>
            </a:pPr>
            <a:r>
              <a:rPr lang="en-US" sz="3200" dirty="0">
                <a:latin typeface="Arial" panose="020B0604020202020204" pitchFamily="34" charset="0"/>
                <a:ea typeface="Calibri" panose="020F0502020204030204" pitchFamily="34" charset="0"/>
                <a:cs typeface="Arial" panose="020B0604020202020204" pitchFamily="34" charset="0"/>
                <a:sym typeface="Montserrat"/>
              </a:rPr>
              <a:t>Pipe Ceremonies</a:t>
            </a:r>
          </a:p>
          <a:p>
            <a:pPr marL="690882" lvl="1" indent="-345441" algn="l">
              <a:lnSpc>
                <a:spcPts val="4896"/>
              </a:lnSpc>
              <a:buFont typeface="Arial"/>
              <a:buChar char="•"/>
            </a:pPr>
            <a:r>
              <a:rPr lang="en-US" sz="3200" dirty="0">
                <a:latin typeface="Arial" panose="020B0604020202020204" pitchFamily="34" charset="0"/>
                <a:ea typeface="Calibri" panose="020F0502020204030204" pitchFamily="34" charset="0"/>
                <a:cs typeface="Arial" panose="020B0604020202020204" pitchFamily="34" charset="0"/>
                <a:sym typeface="Montserrat"/>
              </a:rPr>
              <a:t>Teachings</a:t>
            </a:r>
          </a:p>
          <a:p>
            <a:pPr marL="690882" lvl="1" indent="-345441" algn="l">
              <a:lnSpc>
                <a:spcPts val="4896"/>
              </a:lnSpc>
              <a:buFont typeface="Arial"/>
              <a:buChar char="•"/>
            </a:pPr>
            <a:r>
              <a:rPr lang="en-US" sz="3200" dirty="0">
                <a:latin typeface="Arial" panose="020B0604020202020204" pitchFamily="34" charset="0"/>
                <a:ea typeface="Calibri" panose="020F0502020204030204" pitchFamily="34" charset="0"/>
                <a:cs typeface="Arial" panose="020B0604020202020204" pitchFamily="34" charset="0"/>
                <a:sym typeface="Montserrat"/>
              </a:rPr>
              <a:t>Feasts</a:t>
            </a:r>
          </a:p>
          <a:p>
            <a:pPr marL="690882" lvl="1" indent="-345441" algn="l">
              <a:lnSpc>
                <a:spcPts val="4896"/>
              </a:lnSpc>
              <a:buFont typeface="Arial"/>
              <a:buChar char="•"/>
            </a:pPr>
            <a:r>
              <a:rPr lang="en-US" sz="3200" dirty="0">
                <a:latin typeface="Arial" panose="020B0604020202020204" pitchFamily="34" charset="0"/>
                <a:ea typeface="Calibri" panose="020F0502020204030204" pitchFamily="34" charset="0"/>
                <a:cs typeface="Arial" panose="020B0604020202020204" pitchFamily="34" charset="0"/>
                <a:sym typeface="Montserrat"/>
              </a:rPr>
              <a:t>Sage Picking in September</a:t>
            </a:r>
          </a:p>
          <a:p>
            <a:pPr marL="690882" lvl="1" indent="-345441" algn="l">
              <a:lnSpc>
                <a:spcPts val="4896"/>
              </a:lnSpc>
              <a:buFont typeface="Arial"/>
              <a:buChar char="•"/>
            </a:pPr>
            <a:r>
              <a:rPr lang="en-US" sz="3200" dirty="0">
                <a:latin typeface="Arial" panose="020B0604020202020204" pitchFamily="34" charset="0"/>
                <a:ea typeface="Calibri" panose="020F0502020204030204" pitchFamily="34" charset="0"/>
                <a:cs typeface="Arial" panose="020B0604020202020204" pitchFamily="34" charset="0"/>
                <a:sym typeface="Montserrat"/>
              </a:rPr>
              <a:t>Language instruction in Cree and Ojibwe</a:t>
            </a:r>
          </a:p>
        </p:txBody>
      </p:sp>
      <p:pic>
        <p:nvPicPr>
          <p:cNvPr id="3" name="Picture 2" descr="A logo with text on it&#10;&#10;AI-generated content may be incorrect.">
            <a:extLst>
              <a:ext uri="{FF2B5EF4-FFF2-40B4-BE49-F238E27FC236}">
                <a16:creationId xmlns:a16="http://schemas.microsoft.com/office/drawing/2014/main" id="{461A6144-64A9-FE30-C1E3-72221EF2D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3544" y="1711791"/>
            <a:ext cx="4780791" cy="61874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5750" y="2516124"/>
            <a:ext cx="4668318" cy="4668318"/>
          </a:xfrm>
          <a:custGeom>
            <a:avLst/>
            <a:gdLst/>
            <a:ahLst/>
            <a:cxnLst/>
            <a:rect l="l" t="t" r="r" b="b"/>
            <a:pathLst>
              <a:path w="4668318" h="4668318">
                <a:moveTo>
                  <a:pt x="0" y="0"/>
                </a:moveTo>
                <a:lnTo>
                  <a:pt x="4668318" y="0"/>
                </a:lnTo>
                <a:lnTo>
                  <a:pt x="4668318" y="4668318"/>
                </a:lnTo>
                <a:lnTo>
                  <a:pt x="0" y="4668318"/>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6172200" y="1616242"/>
            <a:ext cx="10210800" cy="6179320"/>
          </a:xfrm>
          <a:prstGeom prst="rect">
            <a:avLst/>
          </a:prstGeom>
        </p:spPr>
        <p:txBody>
          <a:bodyPr wrap="square" lIns="0" tIns="0" rIns="0" bIns="0" rtlCol="0" anchor="t">
            <a:spAutoFit/>
          </a:bodyPr>
          <a:lstStyle/>
          <a:p>
            <a:pPr algn="l">
              <a:lnSpc>
                <a:spcPts val="6119"/>
              </a:lnSpc>
            </a:pPr>
            <a:r>
              <a:rPr lang="en-US" sz="3999">
                <a:latin typeface="Arial" panose="020B0604020202020204" pitchFamily="34" charset="0"/>
                <a:ea typeface="Montserrat"/>
                <a:cs typeface="Arial" panose="020B0604020202020204" pitchFamily="34" charset="0"/>
                <a:sym typeface="Montserrat"/>
              </a:rPr>
              <a:t>The Big Picture model emphasizes students at the center of learning which engages and challenges the student including making learning authentic. Students experience learning through varied methods including workshops, projects, real-world internships, field trips (Leaving to Learn), and community service.</a:t>
            </a:r>
          </a:p>
        </p:txBody>
      </p:sp>
      <p:sp>
        <p:nvSpPr>
          <p:cNvPr id="6" name="TextBox 5">
            <a:extLst>
              <a:ext uri="{FF2B5EF4-FFF2-40B4-BE49-F238E27FC236}">
                <a16:creationId xmlns:a16="http://schemas.microsoft.com/office/drawing/2014/main" id="{C1C5E2EE-EE9F-74A7-E3E8-517B0E825474}"/>
              </a:ext>
            </a:extLst>
          </p:cNvPr>
          <p:cNvSpPr txBox="1"/>
          <p:nvPr/>
        </p:nvSpPr>
        <p:spPr>
          <a:xfrm>
            <a:off x="1752600" y="9334500"/>
            <a:ext cx="5426795" cy="646331"/>
          </a:xfrm>
          <a:prstGeom prst="rect">
            <a:avLst/>
          </a:prstGeom>
          <a:noFill/>
        </p:spPr>
        <p:txBody>
          <a:bodyPr wrap="square" rtlCol="0">
            <a:spAutoFit/>
          </a:bodyPr>
          <a:lstStyle/>
          <a:p>
            <a:r>
              <a:rPr lang="en-US" sz="3600"/>
              <a:t>http://www.bigpicture.org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191512" y="870695"/>
            <a:ext cx="7983972" cy="8545609"/>
          </a:xfrm>
          <a:prstGeom prst="rect">
            <a:avLst/>
          </a:prstGeom>
        </p:spPr>
        <p:txBody>
          <a:bodyPr wrap="square" lIns="0" tIns="0" rIns="0" bIns="0" rtlCol="0" anchor="t">
            <a:spAutoFit/>
          </a:bodyPr>
          <a:lstStyle/>
          <a:p>
            <a:pPr algn="ctr">
              <a:lnSpc>
                <a:spcPts val="4759"/>
              </a:lnSpc>
            </a:pPr>
            <a:r>
              <a:rPr lang="en-US" sz="2800" i="1">
                <a:latin typeface="Arial" panose="020B0604020202020204" pitchFamily="34" charset="0"/>
                <a:ea typeface="Canva Sans"/>
                <a:cs typeface="Arial" panose="020B0604020202020204" pitchFamily="34" charset="0"/>
                <a:sym typeface="Canva Sans"/>
              </a:rPr>
              <a:t>“In order for Indigenous societies to function properly, they must raise and educate children so that they can answer what Elders from all walks and cultures in the world call “the great questions of life.”</a:t>
            </a:r>
          </a:p>
          <a:p>
            <a:pPr algn="ctr">
              <a:lnSpc>
                <a:spcPts val="4759"/>
              </a:lnSpc>
            </a:pPr>
            <a:endParaRPr lang="en-US" sz="2800" i="1">
              <a:latin typeface="Arial" panose="020B0604020202020204" pitchFamily="34" charset="0"/>
              <a:ea typeface="Canva Sans"/>
              <a:cs typeface="Arial" panose="020B0604020202020204" pitchFamily="34" charset="0"/>
              <a:sym typeface="Canva Sans"/>
            </a:endParaRPr>
          </a:p>
          <a:p>
            <a:pPr algn="ctr">
              <a:lnSpc>
                <a:spcPts val="4759"/>
              </a:lnSpc>
            </a:pPr>
            <a:r>
              <a:rPr lang="en-US" sz="2800" i="1">
                <a:latin typeface="Arial" panose="020B0604020202020204" pitchFamily="34" charset="0"/>
                <a:ea typeface="Canva Sans"/>
                <a:cs typeface="Arial" panose="020B0604020202020204" pitchFamily="34" charset="0"/>
                <a:sym typeface="Canva Sans"/>
              </a:rPr>
              <a:t>Children need to know their personal story. We all need to know the stories of our parents and our grandparents, our direct and indirect ancestors, and our real and mythological villains and heroes.”</a:t>
            </a:r>
          </a:p>
          <a:p>
            <a:pPr algn="ctr">
              <a:lnSpc>
                <a:spcPts val="4759"/>
              </a:lnSpc>
            </a:pPr>
            <a:endParaRPr lang="en-US" sz="2800" i="1">
              <a:latin typeface="Arial" panose="020B0604020202020204" pitchFamily="34" charset="0"/>
              <a:ea typeface="Canva Sans"/>
              <a:cs typeface="Arial" panose="020B0604020202020204" pitchFamily="34" charset="0"/>
              <a:sym typeface="Canva Sans"/>
            </a:endParaRPr>
          </a:p>
          <a:p>
            <a:pPr marL="457200" indent="-457200" algn="ctr">
              <a:lnSpc>
                <a:spcPts val="4759"/>
              </a:lnSpc>
              <a:buFontTx/>
              <a:buChar char="-"/>
            </a:pPr>
            <a:r>
              <a:rPr lang="en-US" sz="2800" i="1">
                <a:latin typeface="Arial" panose="020B0604020202020204" pitchFamily="34" charset="0"/>
                <a:ea typeface="Canva Sans"/>
                <a:cs typeface="Arial" panose="020B0604020202020204" pitchFamily="34" charset="0"/>
                <a:sym typeface="Canva Sans"/>
              </a:rPr>
              <a:t>Who We Are: The Four Questions for a Life and a Nation”</a:t>
            </a:r>
          </a:p>
          <a:p>
            <a:pPr marL="457200" indent="-457200" algn="ctr">
              <a:lnSpc>
                <a:spcPts val="4759"/>
              </a:lnSpc>
              <a:buFontTx/>
              <a:buChar char="-"/>
            </a:pPr>
            <a:r>
              <a:rPr lang="en-US" sz="2800" i="1" err="1">
                <a:latin typeface="Arial" panose="020B0604020202020204" pitchFamily="34" charset="0"/>
                <a:ea typeface="Canva Sans"/>
                <a:cs typeface="Arial" panose="020B0604020202020204" pitchFamily="34" charset="0"/>
                <a:sym typeface="Canva Sans"/>
              </a:rPr>
              <a:t>Mazina</a:t>
            </a:r>
            <a:r>
              <a:rPr lang="en-US" sz="2800" i="1">
                <a:latin typeface="Arial" panose="020B0604020202020204" pitchFamily="34" charset="0"/>
                <a:ea typeface="Canva Sans"/>
                <a:cs typeface="Arial" panose="020B0604020202020204" pitchFamily="34" charset="0"/>
                <a:sym typeface="Canva Sans"/>
              </a:rPr>
              <a:t> </a:t>
            </a:r>
            <a:r>
              <a:rPr lang="en-US" sz="2800" i="1" err="1">
                <a:latin typeface="Arial" panose="020B0604020202020204" pitchFamily="34" charset="0"/>
                <a:ea typeface="Canva Sans"/>
                <a:cs typeface="Arial" panose="020B0604020202020204" pitchFamily="34" charset="0"/>
                <a:sym typeface="Canva Sans"/>
              </a:rPr>
              <a:t>Giizhik-iban</a:t>
            </a:r>
            <a:endParaRPr lang="en-US" sz="2800" i="1">
              <a:latin typeface="Arial" panose="020B0604020202020204" pitchFamily="34" charset="0"/>
              <a:ea typeface="Canva Sans"/>
              <a:cs typeface="Arial" panose="020B0604020202020204" pitchFamily="34" charset="0"/>
              <a:sym typeface="Canva Sans"/>
            </a:endParaRPr>
          </a:p>
        </p:txBody>
      </p:sp>
      <p:pic>
        <p:nvPicPr>
          <p:cNvPr id="10" name="Picture 9" descr="A person wearing a fur hat and a robe&#10;&#10;Description automatically generated">
            <a:extLst>
              <a:ext uri="{FF2B5EF4-FFF2-40B4-BE49-F238E27FC236}">
                <a16:creationId xmlns:a16="http://schemas.microsoft.com/office/drawing/2014/main" id="{3BD24403-27D1-693C-7901-C1D1702E2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5077" y="2577846"/>
            <a:ext cx="6931115" cy="462305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D9FE1-8CFD-8B70-8EA8-B2E24F8F32D3}"/>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BAA33431-1667-2382-505A-BB8FD0CB1483}"/>
              </a:ext>
            </a:extLst>
          </p:cNvPr>
          <p:cNvSpPr txBox="1"/>
          <p:nvPr/>
        </p:nvSpPr>
        <p:spPr>
          <a:xfrm>
            <a:off x="6905202" y="7112922"/>
            <a:ext cx="10244280" cy="129304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kern="1200">
                <a:solidFill>
                  <a:srgbClr val="FFFFFF"/>
                </a:solidFill>
                <a:latin typeface="AGLeggingsArePants" panose="02000603000000000000" pitchFamily="2" charset="0"/>
                <a:ea typeface="AGLeggingsArePants" panose="02000603000000000000" pitchFamily="2" charset="0"/>
                <a:cs typeface="+mj-cs"/>
                <a:sym typeface="Barriecito"/>
              </a:rPr>
              <a:t>Who Am I?</a:t>
            </a:r>
          </a:p>
        </p:txBody>
      </p:sp>
      <p:pic>
        <p:nvPicPr>
          <p:cNvPr id="17" name="Picture 16" descr="A group of people smiling for a photo&#10;&#10;Description automatically generated">
            <a:extLst>
              <a:ext uri="{FF2B5EF4-FFF2-40B4-BE49-F238E27FC236}">
                <a16:creationId xmlns:a16="http://schemas.microsoft.com/office/drawing/2014/main" id="{EEB9C91F-DBED-FCC7-E24E-3E3C28AF8923}"/>
              </a:ext>
            </a:extLst>
          </p:cNvPr>
          <p:cNvPicPr>
            <a:picLocks noChangeAspect="1"/>
          </p:cNvPicPr>
          <p:nvPr/>
        </p:nvPicPr>
        <p:blipFill>
          <a:blip r:embed="rId3" cstate="print">
            <a:extLst>
              <a:ext uri="{28A0092B-C50C-407E-A947-70E740481C1C}">
                <a14:useLocalDpi xmlns:a14="http://schemas.microsoft.com/office/drawing/2010/main" val="0"/>
              </a:ext>
            </a:extLst>
          </a:blip>
          <a:srcRect t="24068" r="1" b="5342"/>
          <a:stretch/>
        </p:blipFill>
        <p:spPr>
          <a:xfrm rot="10800000">
            <a:off x="476454" y="482601"/>
            <a:ext cx="5696355" cy="3015826"/>
          </a:xfrm>
          <a:prstGeom prst="rect">
            <a:avLst/>
          </a:prstGeom>
        </p:spPr>
      </p:pic>
      <p:pic>
        <p:nvPicPr>
          <p:cNvPr id="9" name="Picture 8" descr="Two women standing behind a tree&#10;&#10;Description automatically generated">
            <a:extLst>
              <a:ext uri="{FF2B5EF4-FFF2-40B4-BE49-F238E27FC236}">
                <a16:creationId xmlns:a16="http://schemas.microsoft.com/office/drawing/2014/main" id="{3CBDCD58-BC14-594E-DA83-CAF61A34F078}"/>
              </a:ext>
            </a:extLst>
          </p:cNvPr>
          <p:cNvPicPr>
            <a:picLocks noChangeAspect="1"/>
          </p:cNvPicPr>
          <p:nvPr/>
        </p:nvPicPr>
        <p:blipFill>
          <a:blip r:embed="rId4">
            <a:extLst>
              <a:ext uri="{28A0092B-C50C-407E-A947-70E740481C1C}">
                <a14:useLocalDpi xmlns:a14="http://schemas.microsoft.com/office/drawing/2010/main" val="0"/>
              </a:ext>
            </a:extLst>
          </a:blip>
          <a:srcRect l="12374" t="12813" r="26036" b="41919"/>
          <a:stretch/>
        </p:blipFill>
        <p:spPr>
          <a:xfrm>
            <a:off x="466598" y="3740621"/>
            <a:ext cx="5690208" cy="2791344"/>
          </a:xfrm>
          <a:prstGeom prst="rect">
            <a:avLst/>
          </a:prstGeom>
        </p:spPr>
      </p:pic>
      <p:pic>
        <p:nvPicPr>
          <p:cNvPr id="21" name="Picture 20" descr="A rainbow over a building&#10;&#10;Description automatically generated">
            <a:extLst>
              <a:ext uri="{FF2B5EF4-FFF2-40B4-BE49-F238E27FC236}">
                <a16:creationId xmlns:a16="http://schemas.microsoft.com/office/drawing/2014/main" id="{A15C1843-4484-0E69-CC08-34AEFF8A0CA2}"/>
              </a:ext>
            </a:extLst>
          </p:cNvPr>
          <p:cNvPicPr>
            <a:picLocks noChangeAspect="1"/>
          </p:cNvPicPr>
          <p:nvPr/>
        </p:nvPicPr>
        <p:blipFill>
          <a:blip r:embed="rId5" cstate="print">
            <a:extLst>
              <a:ext uri="{28A0092B-C50C-407E-A947-70E740481C1C}">
                <a14:useLocalDpi xmlns:a14="http://schemas.microsoft.com/office/drawing/2010/main" val="0"/>
              </a:ext>
            </a:extLst>
          </a:blip>
          <a:srcRect t="26806" r="-3" b="2946"/>
          <a:stretch/>
        </p:blipFill>
        <p:spPr>
          <a:xfrm>
            <a:off x="12124428" y="3647557"/>
            <a:ext cx="5696974" cy="3001421"/>
          </a:xfrm>
          <a:prstGeom prst="rect">
            <a:avLst/>
          </a:prstGeom>
        </p:spPr>
      </p:pic>
      <p:pic>
        <p:nvPicPr>
          <p:cNvPr id="13" name="Picture 12" descr="A group of women standing together&#10;&#10;Description automatically generated">
            <a:extLst>
              <a:ext uri="{FF2B5EF4-FFF2-40B4-BE49-F238E27FC236}">
                <a16:creationId xmlns:a16="http://schemas.microsoft.com/office/drawing/2014/main" id="{523ECA9F-F0BA-0012-1061-30847F06C93B}"/>
              </a:ext>
            </a:extLst>
          </p:cNvPr>
          <p:cNvPicPr>
            <a:picLocks noChangeAspect="1"/>
          </p:cNvPicPr>
          <p:nvPr/>
        </p:nvPicPr>
        <p:blipFill>
          <a:blip r:embed="rId6" cstate="print">
            <a:extLst>
              <a:ext uri="{28A0092B-C50C-407E-A947-70E740481C1C}">
                <a14:useLocalDpi xmlns:a14="http://schemas.microsoft.com/office/drawing/2010/main" val="0"/>
              </a:ext>
            </a:extLst>
          </a:blip>
          <a:srcRect r="-2" b="20624"/>
          <a:stretch/>
        </p:blipFill>
        <p:spPr>
          <a:xfrm>
            <a:off x="476451" y="6788574"/>
            <a:ext cx="5692140" cy="3015826"/>
          </a:xfrm>
          <a:prstGeom prst="rect">
            <a:avLst/>
          </a:prstGeom>
        </p:spPr>
      </p:pic>
      <p:pic>
        <p:nvPicPr>
          <p:cNvPr id="23" name="Picture 22" descr="Two people standing in front of a window&#10;&#10;Description automatically generated">
            <a:extLst>
              <a:ext uri="{FF2B5EF4-FFF2-40B4-BE49-F238E27FC236}">
                <a16:creationId xmlns:a16="http://schemas.microsoft.com/office/drawing/2014/main" id="{659CE56E-9C19-C36D-1943-B20D4F0FF7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0633" y="482599"/>
            <a:ext cx="4986734" cy="6249185"/>
          </a:xfrm>
          <a:prstGeom prst="rect">
            <a:avLst/>
          </a:prstGeom>
        </p:spPr>
      </p:pic>
      <p:pic>
        <p:nvPicPr>
          <p:cNvPr id="27" name="Picture 26" descr="A dog lying on a couch&#10;&#10;Description automatically generated">
            <a:extLst>
              <a:ext uri="{FF2B5EF4-FFF2-40B4-BE49-F238E27FC236}">
                <a16:creationId xmlns:a16="http://schemas.microsoft.com/office/drawing/2014/main" id="{BF4FA19B-FDD6-CDAD-BD64-F40D667719AC}"/>
              </a:ext>
            </a:extLst>
          </p:cNvPr>
          <p:cNvPicPr>
            <a:picLocks noChangeAspect="1"/>
          </p:cNvPicPr>
          <p:nvPr/>
        </p:nvPicPr>
        <p:blipFill>
          <a:blip r:embed="rId8" cstate="print">
            <a:extLst>
              <a:ext uri="{28A0092B-C50C-407E-A947-70E740481C1C}">
                <a14:useLocalDpi xmlns:a14="http://schemas.microsoft.com/office/drawing/2010/main" val="0"/>
              </a:ext>
            </a:extLst>
          </a:blip>
          <a:srcRect l="5896" t="14059" r="56591" b="4297"/>
          <a:stretch/>
        </p:blipFill>
        <p:spPr>
          <a:xfrm rot="5400000">
            <a:off x="13467586" y="-880644"/>
            <a:ext cx="3001422" cy="5706210"/>
          </a:xfrm>
          <a:prstGeom prst="rect">
            <a:avLst/>
          </a:prstGeom>
        </p:spPr>
      </p:pic>
    </p:spTree>
    <p:extLst>
      <p:ext uri="{BB962C8B-B14F-4D97-AF65-F5344CB8AC3E}">
        <p14:creationId xmlns:p14="http://schemas.microsoft.com/office/powerpoint/2010/main" val="1539984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F084B049C455419B492D4910A76A14" ma:contentTypeVersion="19" ma:contentTypeDescription="Create a new document." ma:contentTypeScope="" ma:versionID="84eddd17e3fbbdbe4bf0be25e742813d">
  <xsd:schema xmlns:xsd="http://www.w3.org/2001/XMLSchema" xmlns:xs="http://www.w3.org/2001/XMLSchema" xmlns:p="http://schemas.microsoft.com/office/2006/metadata/properties" xmlns:ns2="59ed8be0-3669-4d2e-8b92-c4e0548417f7" xmlns:ns3="d2b13d5d-1319-4632-8e89-217ffbdfc8dd" targetNamespace="http://schemas.microsoft.com/office/2006/metadata/properties" ma:root="true" ma:fieldsID="1793a18322e4fa0adc92dd79aa635574" ns2:_="" ns3:_="">
    <xsd:import namespace="59ed8be0-3669-4d2e-8b92-c4e0548417f7"/>
    <xsd:import namespace="d2b13d5d-1319-4632-8e89-217ffbdfc8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dat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ed8be0-3669-4d2e-8b92-c4e0548417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15db13c-35ec-4a07-b942-ee681420a57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b13d5d-1319-4632-8e89-217ffbdfc8dd"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def164a-84b0-40ca-a6cd-c4b928de326d}" ma:internalName="TaxCatchAll" ma:showField="CatchAllData" ma:web="d2b13d5d-1319-4632-8e89-217ffbdfc8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2b13d5d-1319-4632-8e89-217ffbdfc8dd" xsi:nil="true"/>
    <lcf76f155ced4ddcb4097134ff3c332f xmlns="59ed8be0-3669-4d2e-8b92-c4e0548417f7">
      <Terms xmlns="http://schemas.microsoft.com/office/infopath/2007/PartnerControls"/>
    </lcf76f155ced4ddcb4097134ff3c332f>
    <date xmlns="59ed8be0-3669-4d2e-8b92-c4e0548417f7" xsi:nil="true"/>
  </documentManagement>
</p:properties>
</file>

<file path=customXml/itemProps1.xml><?xml version="1.0" encoding="utf-8"?>
<ds:datastoreItem xmlns:ds="http://schemas.openxmlformats.org/officeDocument/2006/customXml" ds:itemID="{38A72D3D-9505-46F4-884D-607ED48C9CF6}"/>
</file>

<file path=customXml/itemProps2.xml><?xml version="1.0" encoding="utf-8"?>
<ds:datastoreItem xmlns:ds="http://schemas.openxmlformats.org/officeDocument/2006/customXml" ds:itemID="{1AD6E741-6BF3-478D-927A-25CF25702288}"/>
</file>

<file path=customXml/itemProps3.xml><?xml version="1.0" encoding="utf-8"?>
<ds:datastoreItem xmlns:ds="http://schemas.openxmlformats.org/officeDocument/2006/customXml" ds:itemID="{42CF75BF-0180-4CA6-B093-2419A71BE190}"/>
</file>

<file path=docProps/app.xml><?xml version="1.0" encoding="utf-8"?>
<Properties xmlns="http://schemas.openxmlformats.org/officeDocument/2006/extended-properties" xmlns:vt="http://schemas.openxmlformats.org/officeDocument/2006/docPropsVTypes">
  <Template>TM16401375[[fn=Madison]]</Template>
  <TotalTime>38</TotalTime>
  <Words>6376</Words>
  <Application>Microsoft Office PowerPoint</Application>
  <PresentationFormat>Custom</PresentationFormat>
  <Paragraphs>207</Paragraphs>
  <Slides>36</Slides>
  <Notes>31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Madison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Am I Going?</vt:lpstr>
      <vt:lpstr>Land Defenders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Insecurity (Grade 11 Topics in Science)</vt:lpstr>
      <vt:lpstr>Food Insecurity (Grade 9 Science - Reproduction)</vt:lpstr>
      <vt:lpstr>Water is Life (Grade 10 Science &amp; Geography)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Based Learning is Indigenous Education</dc:title>
  <cp:lastModifiedBy>Michelle Arnaud</cp:lastModifiedBy>
  <cp:revision>5</cp:revision>
  <cp:lastPrinted>2025-04-07T14:27:56Z</cp:lastPrinted>
  <dcterms:created xsi:type="dcterms:W3CDTF">2006-08-16T00:00:00Z</dcterms:created>
  <dcterms:modified xsi:type="dcterms:W3CDTF">2025-05-05T14:06:10Z</dcterms:modified>
  <dc:identifier>DAGRCVTz9lY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0x010100F6F084B049C455419B492D4910A76A14</vt:lpwstr>
  </property>
</Properties>
</file>