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1"/>
  </p:notesMasterIdLst>
  <p:sldIdLst>
    <p:sldId id="264" r:id="rId5"/>
    <p:sldId id="313" r:id="rId6"/>
    <p:sldId id="314" r:id="rId7"/>
    <p:sldId id="315" r:id="rId8"/>
    <p:sldId id="316" r:id="rId9"/>
    <p:sldId id="317" r:id="rId10"/>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19" autoAdjust="0"/>
  </p:normalViewPr>
  <p:slideViewPr>
    <p:cSldViewPr snapToGrid="0">
      <p:cViewPr varScale="1">
        <p:scale>
          <a:sx n="117" d="100"/>
          <a:sy n="117" d="100"/>
        </p:scale>
        <p:origin x="240"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CC6DBDFE-DD3D-4291-A404-1B97A83A6EA8}" type="datetimeFigureOut">
              <a:rPr lang="en-US" smtClean="0"/>
              <a:t>5/20/2025</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Autism is one of areas that NAN Early Years advocates for. We have created autism resources including a video and pamphlets that are free for NAN Community members and partners.</a:t>
            </a:r>
          </a:p>
        </p:txBody>
      </p:sp>
      <p:sp>
        <p:nvSpPr>
          <p:cNvPr id="4" name="Slide Number Placeholder 3"/>
          <p:cNvSpPr>
            <a:spLocks noGrp="1"/>
          </p:cNvSpPr>
          <p:nvPr>
            <p:ph type="sldNum" sz="quarter" idx="5"/>
          </p:nvPr>
        </p:nvSpPr>
        <p:spPr/>
        <p:txBody>
          <a:bodyPr/>
          <a:lstStyle/>
          <a:p>
            <a:pPr defTabSz="924916">
              <a:defRPr/>
            </a:pPr>
            <a:fld id="{33AEA074-24A7-4657-AE02-A51F68EA6AA2}" type="slidenum">
              <a:rPr lang="en-US">
                <a:solidFill>
                  <a:prstClr val="black"/>
                </a:solidFill>
                <a:latin typeface="Calibri" panose="020F0502020204030204"/>
              </a:rPr>
              <a:pPr defTabSz="924916">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4987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r>
              <a:rPr lang="en-US" dirty="0"/>
              <a:t>In 2019 and 2021, the Minister of Health’s mandate letters included a commitment to work collaboratively with provinces, territories, families and stakeholders toward the creation of an autism strategy. In 2023, the Federal Framework on Autism Spectrum Disorder Act received Royal Assent.</a:t>
            </a:r>
            <a:endParaRPr lang="en-CA" dirty="0"/>
          </a:p>
          <a:p>
            <a:endParaRPr lang="en-CA" dirty="0"/>
          </a:p>
        </p:txBody>
      </p:sp>
      <p:sp>
        <p:nvSpPr>
          <p:cNvPr id="4" name="Slide Number Placeholder 3"/>
          <p:cNvSpPr>
            <a:spLocks noGrp="1"/>
          </p:cNvSpPr>
          <p:nvPr>
            <p:ph type="sldNum" sz="quarter" idx="5"/>
          </p:nvPr>
        </p:nvSpPr>
        <p:spPr/>
        <p:txBody>
          <a:bodyPr/>
          <a:lstStyle/>
          <a:p>
            <a:fld id="{86456DE3-4E01-4AFD-AD42-42312842ED89}" type="slidenum">
              <a:rPr lang="en-US" smtClean="0"/>
              <a:t>2</a:t>
            </a:fld>
            <a:endParaRPr lang="en-US" dirty="0"/>
          </a:p>
        </p:txBody>
      </p:sp>
    </p:spTree>
    <p:extLst>
      <p:ext uri="{BB962C8B-B14F-4D97-AF65-F5344CB8AC3E}">
        <p14:creationId xmlns:p14="http://schemas.microsoft.com/office/powerpoint/2010/main" val="154207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Autism Strategy focuses on a life-course approach and intersectionality, recognizing that First Nations may require distinctions-based and Indigenous-led solutions. Commits to updating the strategy regularly, with reliance on mechanisms like the Federal-Provincial-Territorial working group on autism, an Interdepartmental Steering Committee on Autism, and a new National Autism Network.</a:t>
            </a:r>
            <a:endParaRPr lang="en-CA" dirty="0"/>
          </a:p>
        </p:txBody>
      </p:sp>
      <p:sp>
        <p:nvSpPr>
          <p:cNvPr id="4" name="Slide Number Placeholder 3"/>
          <p:cNvSpPr>
            <a:spLocks noGrp="1"/>
          </p:cNvSpPr>
          <p:nvPr>
            <p:ph type="sldNum" sz="quarter" idx="5"/>
          </p:nvPr>
        </p:nvSpPr>
        <p:spPr/>
        <p:txBody>
          <a:bodyPr/>
          <a:lstStyle/>
          <a:p>
            <a:fld id="{86456DE3-4E01-4AFD-AD42-42312842ED89}" type="slidenum">
              <a:rPr lang="en-US" smtClean="0"/>
              <a:t>3</a:t>
            </a:fld>
            <a:endParaRPr lang="en-US" dirty="0"/>
          </a:p>
        </p:txBody>
      </p:sp>
    </p:spTree>
    <p:extLst>
      <p:ext uri="{BB962C8B-B14F-4D97-AF65-F5344CB8AC3E}">
        <p14:creationId xmlns:p14="http://schemas.microsoft.com/office/powerpoint/2010/main" val="2088105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Ontario’s Autism Program (OAP) continues to evolve, however, barriers remain for First Nations communities in remote areas, including long wait times, limited diagnostic capacity, and insufficient funding for travel or respite. Even though the Autism Program Advisory Panel has made recommendations regarding culturally safe and localized supports, the implementation in NAN communities is still limited. </a:t>
            </a:r>
            <a:endParaRPr lang="en-CA" dirty="0"/>
          </a:p>
        </p:txBody>
      </p:sp>
      <p:sp>
        <p:nvSpPr>
          <p:cNvPr id="4" name="Slide Number Placeholder 3"/>
          <p:cNvSpPr>
            <a:spLocks noGrp="1"/>
          </p:cNvSpPr>
          <p:nvPr>
            <p:ph type="sldNum" sz="quarter" idx="5"/>
          </p:nvPr>
        </p:nvSpPr>
        <p:spPr/>
        <p:txBody>
          <a:bodyPr/>
          <a:lstStyle/>
          <a:p>
            <a:fld id="{86456DE3-4E01-4AFD-AD42-42312842ED89}" type="slidenum">
              <a:rPr lang="en-US" smtClean="0"/>
              <a:t>4</a:t>
            </a:fld>
            <a:endParaRPr lang="en-US" dirty="0"/>
          </a:p>
        </p:txBody>
      </p:sp>
    </p:spTree>
    <p:extLst>
      <p:ext uri="{BB962C8B-B14F-4D97-AF65-F5344CB8AC3E}">
        <p14:creationId xmlns:p14="http://schemas.microsoft.com/office/powerpoint/2010/main" val="2179017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6456DE3-4E01-4AFD-AD42-42312842ED89}" type="slidenum">
              <a:rPr lang="en-US" smtClean="0"/>
              <a:t>5</a:t>
            </a:fld>
            <a:endParaRPr lang="en-US" dirty="0"/>
          </a:p>
        </p:txBody>
      </p:sp>
    </p:spTree>
    <p:extLst>
      <p:ext uri="{BB962C8B-B14F-4D97-AF65-F5344CB8AC3E}">
        <p14:creationId xmlns:p14="http://schemas.microsoft.com/office/powerpoint/2010/main" val="654984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last CALS Canadian Autism Leadership Summit in Ottawa May 2025 DGC Achneepineskum, Director Wendy Arseneault, and Youth Council Kohen Chisel, met with the National Autism Network and will be participating to future work moving forward. We will keep you posted. At the NAN Autism Summit we will be gathering and share more about the strategy and make a plan to ensure language and culture and a First Nation approach.</a:t>
            </a:r>
            <a:endParaRPr lang="en-CA" dirty="0"/>
          </a:p>
        </p:txBody>
      </p:sp>
      <p:sp>
        <p:nvSpPr>
          <p:cNvPr id="4" name="Slide Number Placeholder 3"/>
          <p:cNvSpPr>
            <a:spLocks noGrp="1"/>
          </p:cNvSpPr>
          <p:nvPr>
            <p:ph type="sldNum" sz="quarter" idx="5"/>
          </p:nvPr>
        </p:nvSpPr>
        <p:spPr/>
        <p:txBody>
          <a:bodyPr/>
          <a:lstStyle/>
          <a:p>
            <a:fld id="{86456DE3-4E01-4AFD-AD42-42312842ED89}" type="slidenum">
              <a:rPr lang="en-US" smtClean="0"/>
              <a:t>6</a:t>
            </a:fld>
            <a:endParaRPr lang="en-US" dirty="0"/>
          </a:p>
        </p:txBody>
      </p:sp>
    </p:spTree>
    <p:extLst>
      <p:ext uri="{BB962C8B-B14F-4D97-AF65-F5344CB8AC3E}">
        <p14:creationId xmlns:p14="http://schemas.microsoft.com/office/powerpoint/2010/main" val="3777282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5/20/2025</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5/20/2025</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5/20/2025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5/20/2025</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5/20/2025</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5/20/2025</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9"/>
            <a:ext cx="12191980" cy="68580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CA"/>
          </a:p>
        </p:txBody>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CA"/>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771132" y="2091263"/>
            <a:ext cx="8649738" cy="2590800"/>
          </a:xfrm>
        </p:spPr>
        <p:txBody>
          <a:bodyPr>
            <a:normAutofit/>
          </a:bodyPr>
          <a:lstStyle/>
          <a:p>
            <a:r>
              <a:rPr lang="en-US" sz="6800" dirty="0"/>
              <a:t>Canada’s Autism strategy </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771130" y="4338918"/>
            <a:ext cx="8652788" cy="800345"/>
          </a:xfrm>
        </p:spPr>
        <p:txBody>
          <a:bodyPr>
            <a:normAutofit fontScale="70000" lnSpcReduction="20000"/>
          </a:bodyPr>
          <a:lstStyle/>
          <a:p>
            <a:pPr>
              <a:spcAft>
                <a:spcPts val="600"/>
              </a:spcAft>
            </a:pPr>
            <a:r>
              <a:rPr lang="en-US" sz="1800" dirty="0"/>
              <a:t>The government intends for the Framework to set out guiding principles related to the national autism policy and programs while the Strategy will support the implementation of the Framework</a:t>
            </a:r>
          </a:p>
          <a:p>
            <a:pPr>
              <a:spcAft>
                <a:spcPts val="600"/>
              </a:spcAft>
            </a:pPr>
            <a:r>
              <a:rPr lang="en-US" sz="1800" dirty="0">
                <a:highlight>
                  <a:srgbClr val="FFFF00"/>
                </a:highlight>
              </a:rPr>
              <a:t>Canada’s Autism Strategy-Canada.ca </a:t>
            </a:r>
          </a:p>
          <a:p>
            <a:pPr>
              <a:spcAft>
                <a:spcPts val="600"/>
              </a:spcAft>
            </a:pPr>
            <a:endParaRPr lang="en-US" sz="1800" dirty="0"/>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15" name="Rectangle 1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p:nvSpPr>
          <p:cNvPr id="17" name="Rectangle 16">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Colorful digital flowers">
            <a:extLst>
              <a:ext uri="{FF2B5EF4-FFF2-40B4-BE49-F238E27FC236}">
                <a16:creationId xmlns:a16="http://schemas.microsoft.com/office/drawing/2014/main" id="{380E9544-B2E1-F540-2F4A-D56262106E9E}"/>
              </a:ext>
            </a:extLst>
          </p:cNvPr>
          <p:cNvPicPr>
            <a:picLocks noGrp="1" noChangeAspect="1"/>
          </p:cNvPicPr>
          <p:nvPr>
            <p:ph type="pic" idx="1"/>
          </p:nvPr>
        </p:nvPicPr>
        <p:blipFill>
          <a:blip r:embed="rId3"/>
          <a:srcRect r="11111" b="9091"/>
          <a:stretch>
            <a:fillRect/>
          </a:stretch>
        </p:blipFill>
        <p:spPr>
          <a:xfrm>
            <a:off x="20" y="-1"/>
            <a:ext cx="12191980" cy="6857999"/>
          </a:xfrm>
          <a:prstGeom prst="rect">
            <a:avLst/>
          </a:prstGeom>
        </p:spPr>
      </p:pic>
      <p:sp>
        <p:nvSpPr>
          <p:cNvPr id="19" name="Rectangle 18">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6295A65-725D-0FD4-8809-91F8A4960491}"/>
              </a:ext>
            </a:extLst>
          </p:cNvPr>
          <p:cNvSpPr>
            <a:spLocks noGrp="1"/>
          </p:cNvSpPr>
          <p:nvPr>
            <p:ph type="title"/>
          </p:nvPr>
        </p:nvSpPr>
        <p:spPr>
          <a:xfrm>
            <a:off x="774043" y="727626"/>
            <a:ext cx="4602152" cy="1718225"/>
          </a:xfrm>
        </p:spPr>
        <p:txBody>
          <a:bodyPr vert="horz" lIns="91440" tIns="45720" rIns="91440" bIns="45720" rtlCol="0" anchor="ctr">
            <a:normAutofit/>
          </a:bodyPr>
          <a:lstStyle/>
          <a:p>
            <a:pPr>
              <a:lnSpc>
                <a:spcPct val="90000"/>
              </a:lnSpc>
            </a:pPr>
            <a:r>
              <a:rPr lang="en-US" sz="4400" b="1" dirty="0">
                <a:solidFill>
                  <a:schemeClr val="tx1">
                    <a:lumMod val="85000"/>
                    <a:lumOff val="15000"/>
                  </a:schemeClr>
                </a:solidFill>
              </a:rPr>
              <a:t>Autism In Canada:</a:t>
            </a:r>
          </a:p>
        </p:txBody>
      </p:sp>
      <p:sp>
        <p:nvSpPr>
          <p:cNvPr id="4" name="Text Placeholder 3">
            <a:extLst>
              <a:ext uri="{FF2B5EF4-FFF2-40B4-BE49-F238E27FC236}">
                <a16:creationId xmlns:a16="http://schemas.microsoft.com/office/drawing/2014/main" id="{6632496C-637E-8DAD-3943-95342A1F68B5}"/>
              </a:ext>
            </a:extLst>
          </p:cNvPr>
          <p:cNvSpPr>
            <a:spLocks noGrp="1"/>
          </p:cNvSpPr>
          <p:nvPr>
            <p:ph type="body" sz="half" idx="2"/>
          </p:nvPr>
        </p:nvSpPr>
        <p:spPr>
          <a:xfrm>
            <a:off x="774043" y="2538920"/>
            <a:ext cx="4602152" cy="3480066"/>
          </a:xfrm>
        </p:spPr>
        <p:txBody>
          <a:bodyPr vert="horz" lIns="91440" tIns="45720" rIns="91440" bIns="45720" rtlCol="0">
            <a:normAutofit/>
          </a:bodyPr>
          <a:lstStyle/>
          <a:p>
            <a:pPr>
              <a:lnSpc>
                <a:spcPct val="100000"/>
              </a:lnSpc>
            </a:pPr>
            <a:r>
              <a:rPr lang="en-US" sz="2400" dirty="0"/>
              <a:t>A lifelong neurodevelopmental condition resulting in minor to major differences and difficulties connecting and communicating with other people, sensory processing and intense focus on certain interests or activities</a:t>
            </a:r>
          </a:p>
        </p:txBody>
      </p:sp>
    </p:spTree>
    <p:extLst>
      <p:ext uri="{BB962C8B-B14F-4D97-AF65-F5344CB8AC3E}">
        <p14:creationId xmlns:p14="http://schemas.microsoft.com/office/powerpoint/2010/main" val="3819459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ands touching blooming poppies">
            <a:extLst>
              <a:ext uri="{FF2B5EF4-FFF2-40B4-BE49-F238E27FC236}">
                <a16:creationId xmlns:a16="http://schemas.microsoft.com/office/drawing/2014/main" id="{6D957F19-CDE9-E573-DCA2-2A19F483F6D9}"/>
              </a:ext>
            </a:extLst>
          </p:cNvPr>
          <p:cNvPicPr>
            <a:picLocks noChangeAspect="1"/>
          </p:cNvPicPr>
          <p:nvPr/>
        </p:nvPicPr>
        <p:blipFill>
          <a:blip r:embed="rId3"/>
          <a:srcRect l="12058" r="20128"/>
          <a:stretch>
            <a:fillRect/>
          </a:stretch>
        </p:blipFill>
        <p:spPr>
          <a:xfrm>
            <a:off x="20" y="10"/>
            <a:ext cx="6392647" cy="6857990"/>
          </a:xfrm>
          <a:prstGeom prst="rect">
            <a:avLst/>
          </a:prstGeom>
        </p:spPr>
      </p:pic>
      <p:sp>
        <p:nvSpPr>
          <p:cNvPr id="14" name="Rectangle 13">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54AE5B-4C76-E2DB-5E6D-AC10F8872633}"/>
              </a:ext>
            </a:extLst>
          </p:cNvPr>
          <p:cNvSpPr>
            <a:spLocks noGrp="1"/>
          </p:cNvSpPr>
          <p:nvPr>
            <p:ph type="title"/>
          </p:nvPr>
        </p:nvSpPr>
        <p:spPr>
          <a:xfrm>
            <a:off x="7064082" y="642594"/>
            <a:ext cx="4472921" cy="1371600"/>
          </a:xfrm>
        </p:spPr>
        <p:txBody>
          <a:bodyPr>
            <a:normAutofit/>
          </a:bodyPr>
          <a:lstStyle/>
          <a:p>
            <a:r>
              <a:rPr lang="en-US" b="1" dirty="0"/>
              <a:t>Five Priority Areas: </a:t>
            </a:r>
            <a:endParaRPr lang="en-CA" b="1" dirty="0"/>
          </a:p>
        </p:txBody>
      </p:sp>
      <p:sp>
        <p:nvSpPr>
          <p:cNvPr id="9" name="Content Placeholder 8">
            <a:extLst>
              <a:ext uri="{FF2B5EF4-FFF2-40B4-BE49-F238E27FC236}">
                <a16:creationId xmlns:a16="http://schemas.microsoft.com/office/drawing/2014/main" id="{73ACB465-16CB-7F01-BB8F-6AB1D400731D}"/>
              </a:ext>
            </a:extLst>
          </p:cNvPr>
          <p:cNvSpPr>
            <a:spLocks noGrp="1"/>
          </p:cNvSpPr>
          <p:nvPr>
            <p:ph idx="1"/>
          </p:nvPr>
        </p:nvSpPr>
        <p:spPr>
          <a:xfrm>
            <a:off x="6994187" y="1673157"/>
            <a:ext cx="4542817" cy="4659549"/>
          </a:xfrm>
        </p:spPr>
        <p:txBody>
          <a:bodyPr>
            <a:noAutofit/>
          </a:bodyPr>
          <a:lstStyle/>
          <a:p>
            <a:r>
              <a:rPr lang="en-US" sz="2400" dirty="0"/>
              <a:t>Screening, Diagnosis, and Services</a:t>
            </a:r>
          </a:p>
          <a:p>
            <a:r>
              <a:rPr lang="en-US" sz="2400" dirty="0"/>
              <a:t>Economic Inclusion</a:t>
            </a:r>
          </a:p>
          <a:p>
            <a:r>
              <a:rPr lang="en-US" sz="2400" dirty="0"/>
              <a:t>Data Collection, Public Health Surveillance, and Research</a:t>
            </a:r>
          </a:p>
          <a:p>
            <a:r>
              <a:rPr lang="en-US" sz="2400" dirty="0"/>
              <a:t>Public Awareness, Understanding, and Acceptance</a:t>
            </a:r>
          </a:p>
          <a:p>
            <a:r>
              <a:rPr lang="en-US" sz="2400" dirty="0"/>
              <a:t>Tools and Resources </a:t>
            </a:r>
          </a:p>
        </p:txBody>
      </p:sp>
    </p:spTree>
    <p:extLst>
      <p:ext uri="{BB962C8B-B14F-4D97-AF65-F5344CB8AC3E}">
        <p14:creationId xmlns:p14="http://schemas.microsoft.com/office/powerpoint/2010/main" val="4107392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CA"/>
          </a:p>
        </p:txBody>
      </p:sp>
      <p:sp>
        <p:nvSpPr>
          <p:cNvPr id="15" name="Rectangle 1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CA"/>
          </a:p>
        </p:txBody>
      </p:sp>
      <p:sp>
        <p:nvSpPr>
          <p:cNvPr id="17" name="Rectangle 16">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Folk art for day of the dead">
            <a:extLst>
              <a:ext uri="{FF2B5EF4-FFF2-40B4-BE49-F238E27FC236}">
                <a16:creationId xmlns:a16="http://schemas.microsoft.com/office/drawing/2014/main" id="{EF531C5C-AB68-4EE5-8F23-54645BA9E603}"/>
              </a:ext>
            </a:extLst>
          </p:cNvPr>
          <p:cNvPicPr>
            <a:picLocks noGrp="1" noChangeAspect="1"/>
          </p:cNvPicPr>
          <p:nvPr>
            <p:ph sz="half" idx="1"/>
          </p:nvPr>
        </p:nvPicPr>
        <p:blipFill>
          <a:blip r:embed="rId3"/>
          <a:srcRect l="9091" t="10410" b="8098"/>
          <a:stretch>
            <a:fillRect/>
          </a:stretch>
        </p:blipFill>
        <p:spPr>
          <a:xfrm>
            <a:off x="20" y="-1"/>
            <a:ext cx="12191980" cy="6857999"/>
          </a:xfrm>
          <a:prstGeom prst="rect">
            <a:avLst/>
          </a:prstGeom>
        </p:spPr>
      </p:pic>
      <p:sp>
        <p:nvSpPr>
          <p:cNvPr id="19" name="Rectangle 18">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3DAF03-F0DD-C4CA-C5BD-AEBED81545EF}"/>
              </a:ext>
            </a:extLst>
          </p:cNvPr>
          <p:cNvSpPr>
            <a:spLocks noGrp="1"/>
          </p:cNvSpPr>
          <p:nvPr>
            <p:ph type="title"/>
          </p:nvPr>
        </p:nvSpPr>
        <p:spPr>
          <a:xfrm>
            <a:off x="6846137" y="727626"/>
            <a:ext cx="4602152" cy="1718225"/>
          </a:xfrm>
        </p:spPr>
        <p:txBody>
          <a:bodyPr vert="horz" lIns="91440" tIns="45720" rIns="91440" bIns="45720" rtlCol="0" anchor="ctr">
            <a:normAutofit/>
          </a:bodyPr>
          <a:lstStyle/>
          <a:p>
            <a:r>
              <a:rPr lang="en-US" sz="4400" b="1" dirty="0"/>
              <a:t>NAN Specific Work:</a:t>
            </a:r>
          </a:p>
        </p:txBody>
      </p:sp>
      <p:sp>
        <p:nvSpPr>
          <p:cNvPr id="4" name="Content Placeholder 3">
            <a:extLst>
              <a:ext uri="{FF2B5EF4-FFF2-40B4-BE49-F238E27FC236}">
                <a16:creationId xmlns:a16="http://schemas.microsoft.com/office/drawing/2014/main" id="{8B08D967-3795-1470-1143-72CE0C56F4C3}"/>
              </a:ext>
            </a:extLst>
          </p:cNvPr>
          <p:cNvSpPr>
            <a:spLocks noGrp="1"/>
          </p:cNvSpPr>
          <p:nvPr>
            <p:ph sz="half" idx="2"/>
          </p:nvPr>
        </p:nvSpPr>
        <p:spPr>
          <a:xfrm>
            <a:off x="6846137" y="2538920"/>
            <a:ext cx="4602152" cy="3480066"/>
          </a:xfrm>
        </p:spPr>
        <p:txBody>
          <a:bodyPr vert="horz" lIns="91440" tIns="45720" rIns="91440" bIns="45720" rtlCol="0">
            <a:normAutofit/>
          </a:bodyPr>
          <a:lstStyle/>
          <a:p>
            <a:pPr>
              <a:lnSpc>
                <a:spcPct val="100000"/>
              </a:lnSpc>
            </a:pPr>
            <a:r>
              <a:rPr lang="en-US" dirty="0"/>
              <a:t>The 2019 NAN Autism Action Team report highlighted the critical gaps in early intervention, diagnostic services, and family supports. It proposed a coordinated strategy (funding, training, cultural safety, Jordan’s Principle alignment) under the broader Special Needs Strategy. Progress has been slowed by short-term funding and inconsistent service delivery on-reserve</a:t>
            </a:r>
          </a:p>
        </p:txBody>
      </p:sp>
    </p:spTree>
    <p:extLst>
      <p:ext uri="{BB962C8B-B14F-4D97-AF65-F5344CB8AC3E}">
        <p14:creationId xmlns:p14="http://schemas.microsoft.com/office/powerpoint/2010/main" val="1850040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txBody>
          <a:bodyPr/>
          <a:lstStyle/>
          <a:p>
            <a:endParaRPr lang="en-CA"/>
          </a:p>
        </p:txBody>
      </p:sp>
      <p:pic>
        <p:nvPicPr>
          <p:cNvPr id="5" name="Content Placeholder 4" descr="Field of lavender flowers in sunlight">
            <a:extLst>
              <a:ext uri="{FF2B5EF4-FFF2-40B4-BE49-F238E27FC236}">
                <a16:creationId xmlns:a16="http://schemas.microsoft.com/office/drawing/2014/main" id="{5B7DF0D1-CB75-A04E-DADC-BD0236427DD0}"/>
              </a:ext>
            </a:extLst>
          </p:cNvPr>
          <p:cNvPicPr>
            <a:picLocks noChangeAspect="1"/>
          </p:cNvPicPr>
          <p:nvPr/>
        </p:nvPicPr>
        <p:blipFill>
          <a:blip r:embed="rId3"/>
          <a:srcRect l="38409" r="691" b="2"/>
          <a:stretch>
            <a:fillRect/>
          </a:stretch>
        </p:blipFill>
        <p:spPr>
          <a:xfrm>
            <a:off x="424928" y="419292"/>
            <a:ext cx="5575760" cy="6053328"/>
          </a:xfrm>
          <a:prstGeom prst="rect">
            <a:avLst/>
          </a:prstGeom>
        </p:spPr>
      </p:pic>
      <p:sp>
        <p:nvSpPr>
          <p:cNvPr id="16" name="Rectangle 15">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97C4C2-CE42-1E55-6471-A4CD4C2329CB}"/>
              </a:ext>
            </a:extLst>
          </p:cNvPr>
          <p:cNvSpPr>
            <a:spLocks noGrp="1"/>
          </p:cNvSpPr>
          <p:nvPr>
            <p:ph type="title"/>
          </p:nvPr>
        </p:nvSpPr>
        <p:spPr>
          <a:xfrm>
            <a:off x="6846137" y="512465"/>
            <a:ext cx="4602152" cy="621303"/>
          </a:xfrm>
        </p:spPr>
        <p:txBody>
          <a:bodyPr>
            <a:normAutofit fontScale="90000"/>
          </a:bodyPr>
          <a:lstStyle/>
          <a:p>
            <a:r>
              <a:rPr lang="en-US" b="1" dirty="0"/>
              <a:t>Next Steps:</a:t>
            </a:r>
            <a:endParaRPr lang="en-CA" b="1" dirty="0"/>
          </a:p>
        </p:txBody>
      </p:sp>
      <p:sp>
        <p:nvSpPr>
          <p:cNvPr id="9" name="Content Placeholder 8">
            <a:extLst>
              <a:ext uri="{FF2B5EF4-FFF2-40B4-BE49-F238E27FC236}">
                <a16:creationId xmlns:a16="http://schemas.microsoft.com/office/drawing/2014/main" id="{6D6EC505-25CC-4016-DF61-FDCE5C6F1727}"/>
              </a:ext>
            </a:extLst>
          </p:cNvPr>
          <p:cNvSpPr>
            <a:spLocks noGrp="1"/>
          </p:cNvSpPr>
          <p:nvPr>
            <p:ph idx="1"/>
          </p:nvPr>
        </p:nvSpPr>
        <p:spPr>
          <a:xfrm>
            <a:off x="6571623" y="1376623"/>
            <a:ext cx="5195450" cy="5373881"/>
          </a:xfrm>
        </p:spPr>
        <p:txBody>
          <a:bodyPr>
            <a:noAutofit/>
          </a:bodyPr>
          <a:lstStyle/>
          <a:p>
            <a:r>
              <a:rPr lang="en-US" sz="2400" dirty="0"/>
              <a:t>Re-establish the NAN Autism Action Team</a:t>
            </a:r>
          </a:p>
          <a:p>
            <a:r>
              <a:rPr lang="en-US" sz="2400" dirty="0"/>
              <a:t>Engage the National Autism Network</a:t>
            </a:r>
          </a:p>
          <a:p>
            <a:r>
              <a:rPr lang="en-US" sz="2400" dirty="0"/>
              <a:t>Secure dedicated funding and policy commitments</a:t>
            </a:r>
          </a:p>
          <a:p>
            <a:r>
              <a:rPr lang="en-US" sz="2400" dirty="0"/>
              <a:t>Data and research collaboration</a:t>
            </a:r>
          </a:p>
          <a:p>
            <a:r>
              <a:rPr lang="en-US" sz="2400" dirty="0"/>
              <a:t>Improve community awareness and training</a:t>
            </a:r>
          </a:p>
          <a:p>
            <a:r>
              <a:rPr lang="en-US" sz="2400" dirty="0"/>
              <a:t>Monitor and report </a:t>
            </a:r>
          </a:p>
        </p:txBody>
      </p:sp>
    </p:spTree>
    <p:extLst>
      <p:ext uri="{BB962C8B-B14F-4D97-AF65-F5344CB8AC3E}">
        <p14:creationId xmlns:p14="http://schemas.microsoft.com/office/powerpoint/2010/main" val="915949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CA"/>
          </a:p>
        </p:txBody>
      </p:sp>
      <p:sp>
        <p:nvSpPr>
          <p:cNvPr id="15" name="Rectangle 14">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CA"/>
          </a:p>
        </p:txBody>
      </p:sp>
      <p:sp>
        <p:nvSpPr>
          <p:cNvPr id="17" name="Rectangle 16">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grpSp>
        <p:nvGrpSpPr>
          <p:cNvPr id="19" name="Group 1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0" name="Straight Connector 19">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Dandelion in field at sunset">
            <a:extLst>
              <a:ext uri="{FF2B5EF4-FFF2-40B4-BE49-F238E27FC236}">
                <a16:creationId xmlns:a16="http://schemas.microsoft.com/office/drawing/2014/main" id="{D968FC02-6C19-C641-3AEA-24F5DCCD8D0C}"/>
              </a:ext>
            </a:extLst>
          </p:cNvPr>
          <p:cNvPicPr>
            <a:picLocks noGrp="1" noChangeAspect="1"/>
          </p:cNvPicPr>
          <p:nvPr>
            <p:ph type="pic" idx="1"/>
          </p:nvPr>
        </p:nvPicPr>
        <p:blipFill>
          <a:blip r:embed="rId3"/>
          <a:srcRect r="14667" b="1"/>
          <a:stretch>
            <a:fillRect/>
          </a:stretch>
        </p:blipFill>
        <p:spPr>
          <a:xfrm>
            <a:off x="0" y="-138127"/>
            <a:ext cx="12192000" cy="6857988"/>
          </a:xfrm>
          <a:prstGeom prst="rect">
            <a:avLst/>
          </a:prstGeom>
        </p:spPr>
      </p:pic>
      <p:sp>
        <p:nvSpPr>
          <p:cNvPr id="26" name="Rectangle 25">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5129EF5-F880-0C0D-30AB-64CBD289568F}"/>
              </a:ext>
            </a:extLst>
          </p:cNvPr>
          <p:cNvSpPr>
            <a:spLocks noGrp="1"/>
          </p:cNvSpPr>
          <p:nvPr>
            <p:ph type="title"/>
          </p:nvPr>
        </p:nvSpPr>
        <p:spPr>
          <a:xfrm>
            <a:off x="372723" y="5149915"/>
            <a:ext cx="11439414" cy="972979"/>
          </a:xfrm>
        </p:spPr>
        <p:txBody>
          <a:bodyPr vert="horz" lIns="91440" tIns="45720" rIns="91440" bIns="45720" rtlCol="0" anchor="ctr">
            <a:normAutofit/>
          </a:bodyPr>
          <a:lstStyle/>
          <a:p>
            <a:pPr algn="ctr">
              <a:lnSpc>
                <a:spcPct val="83000"/>
              </a:lnSpc>
            </a:pPr>
            <a:r>
              <a:rPr lang="en-US" sz="4400" cap="all" spc="-100" dirty="0">
                <a:solidFill>
                  <a:schemeClr val="bg1"/>
                </a:solidFill>
              </a:rPr>
              <a:t>NAN Autism Summit: Fall 2025</a:t>
            </a:r>
          </a:p>
        </p:txBody>
      </p:sp>
      <p:sp>
        <p:nvSpPr>
          <p:cNvPr id="4" name="Text Placeholder 3">
            <a:extLst>
              <a:ext uri="{FF2B5EF4-FFF2-40B4-BE49-F238E27FC236}">
                <a16:creationId xmlns:a16="http://schemas.microsoft.com/office/drawing/2014/main" id="{9BE7661B-9ADC-64AB-0E14-5B2B28982EBD}"/>
              </a:ext>
            </a:extLst>
          </p:cNvPr>
          <p:cNvSpPr>
            <a:spLocks noGrp="1"/>
          </p:cNvSpPr>
          <p:nvPr>
            <p:ph type="body" sz="half" idx="2"/>
          </p:nvPr>
        </p:nvSpPr>
        <p:spPr>
          <a:xfrm>
            <a:off x="8477250" y="643095"/>
            <a:ext cx="3144774" cy="4034771"/>
          </a:xfrm>
        </p:spPr>
        <p:txBody>
          <a:bodyPr>
            <a:normAutofit lnSpcReduction="10000"/>
          </a:bodyPr>
          <a:lstStyle/>
          <a:p>
            <a:r>
              <a:rPr lang="en-US" sz="2000" b="1" dirty="0">
                <a:solidFill>
                  <a:schemeClr val="bg1"/>
                </a:solidFill>
              </a:rPr>
              <a:t>*Importance of the Early Years</a:t>
            </a:r>
          </a:p>
          <a:p>
            <a:r>
              <a:rPr lang="en-US" sz="2000" b="1" dirty="0">
                <a:solidFill>
                  <a:schemeClr val="bg1"/>
                </a:solidFill>
              </a:rPr>
              <a:t>*Revisit Resolution and Mandate</a:t>
            </a:r>
          </a:p>
          <a:p>
            <a:r>
              <a:rPr lang="en-US" sz="2000" b="1" dirty="0">
                <a:solidFill>
                  <a:schemeClr val="bg1"/>
                </a:solidFill>
              </a:rPr>
              <a:t>*Advisory and lead the work</a:t>
            </a:r>
          </a:p>
          <a:p>
            <a:r>
              <a:rPr lang="en-US" sz="2000" b="1" dirty="0">
                <a:solidFill>
                  <a:schemeClr val="bg1"/>
                </a:solidFill>
              </a:rPr>
              <a:t>*Ensure caregivers, people with lived experience, Indigenous voices at all advisory tables</a:t>
            </a:r>
            <a:endParaRPr lang="en-CA" sz="2000" b="1" dirty="0">
              <a:solidFill>
                <a:schemeClr val="bg1"/>
              </a:solidFill>
            </a:endParaRPr>
          </a:p>
        </p:txBody>
      </p:sp>
    </p:spTree>
    <p:extLst>
      <p:ext uri="{BB962C8B-B14F-4D97-AF65-F5344CB8AC3E}">
        <p14:creationId xmlns:p14="http://schemas.microsoft.com/office/powerpoint/2010/main" val="3064714218"/>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6BCBFB-BBC7-42F1-95CD-058E172363A0}">
  <ds:schemaRefs>
    <ds:schemaRef ds:uri="http://schemas.openxmlformats.org/package/2006/metadata/core-properties"/>
    <ds:schemaRef ds:uri="http://schemas.microsoft.com/office/2006/metadata/properties"/>
    <ds:schemaRef ds:uri="http://purl.org/dc/elements/1.1/"/>
    <ds:schemaRef ds:uri="16c05727-aa75-4e4a-9b5f-8a80a1165891"/>
    <ds:schemaRef ds:uri="http://schemas.microsoft.com/office/infopath/2007/PartnerControls"/>
    <ds:schemaRef ds:uri="http://schemas.microsoft.com/office/2006/documentManagement/types"/>
    <ds:schemaRef ds:uri="http://purl.org/dc/dcmitype/"/>
    <ds:schemaRef ds:uri="http://purl.org/dc/terms/"/>
    <ds:schemaRef ds:uri="71af3243-3dd4-4a8d-8c0d-dd76da1f02a5"/>
    <ds:schemaRef ds:uri="http://www.w3.org/XML/1998/namespace"/>
  </ds:schemaRefs>
</ds:datastoreItem>
</file>

<file path=customXml/itemProps2.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59D436-C82E-43E0-8A01-53DF9CED60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{FA253A5C-A2AA-491A-8841-1077DBD817DA}tf11531919_win32</Template>
  <TotalTime>151</TotalTime>
  <Words>516</Words>
  <Application>Microsoft Office PowerPoint</Application>
  <PresentationFormat>Widescreen</PresentationFormat>
  <Paragraphs>36</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Avenir Next LT Pro</vt:lpstr>
      <vt:lpstr>Avenir Next LT Pro Light</vt:lpstr>
      <vt:lpstr>Calibri</vt:lpstr>
      <vt:lpstr>Garamond</vt:lpstr>
      <vt:lpstr>SavonVTI</vt:lpstr>
      <vt:lpstr>Canada’s Autism strategy </vt:lpstr>
      <vt:lpstr>Autism In Canada:</vt:lpstr>
      <vt:lpstr>Five Priority Areas: </vt:lpstr>
      <vt:lpstr>NAN Specific Work:</vt:lpstr>
      <vt:lpstr>Next Steps:</vt:lpstr>
      <vt:lpstr>NAN Autism Summit: Fall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Polly-Anna Francis</dc:creator>
  <cp:lastModifiedBy>Polly-Anna Francis</cp:lastModifiedBy>
  <cp:revision>3</cp:revision>
  <dcterms:created xsi:type="dcterms:W3CDTF">2025-05-20T14:43:14Z</dcterms:created>
  <dcterms:modified xsi:type="dcterms:W3CDTF">2025-05-20T17:15:14Z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