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5.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0" r:id="rId6"/>
  </p:sldMasterIdLst>
  <p:notesMasterIdLst>
    <p:notesMasterId r:id="rId22"/>
  </p:notesMasterIdLst>
  <p:sldIdLst>
    <p:sldId id="269" r:id="rId7"/>
    <p:sldId id="660" r:id="rId8"/>
    <p:sldId id="756" r:id="rId9"/>
    <p:sldId id="644" r:id="rId10"/>
    <p:sldId id="760" r:id="rId11"/>
    <p:sldId id="627" r:id="rId12"/>
    <p:sldId id="759" r:id="rId13"/>
    <p:sldId id="755" r:id="rId14"/>
    <p:sldId id="688" r:id="rId15"/>
    <p:sldId id="758" r:id="rId16"/>
    <p:sldId id="750" r:id="rId17"/>
    <p:sldId id="284" r:id="rId18"/>
    <p:sldId id="753" r:id="rId19"/>
    <p:sldId id="757" r:id="rId20"/>
    <p:sldId id="506" r:id="rId21"/>
  </p:sldIdLst>
  <p:sldSz cx="18288000" cy="10287000"/>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FB658E-4D99-3BCB-6933-A6C805E016FC}" name="Hastings, Josee" initials="JH" userId="S::josee.hastings@sac-isc.gc.ca::0c5238ab-d512-4555-80d9-c892e4876d39" providerId="AD"/>
  <p188:author id="{198C7A9D-C1BA-5401-61FF-3B4E5000B7ED}" name="Angela Campbell" initials="CA" userId="Angela Campbell" providerId="None"/>
  <p188:author id="{EE9E8EDC-4B0D-B79C-DD48-000C39E8CB57}" name="Orth, Julie" initials="JO" userId="S::Julie.Orth@sac-isc.gc.ca::0f3bc304-8acf-4166-bf1d-e0d45d252964" providerId="AD"/>
  <p188:author id="{621B2CE8-10A6-01C5-19CD-7976ABAC6624}" name="Hood, Michelle" initials="HM" userId="S::michelle.hood3@sac-isc.gc.ca::3f10fd25-20eb-4f64-9431-8c50503b7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0DB"/>
    <a:srgbClr val="E19A6D"/>
    <a:srgbClr val="FFFF66"/>
    <a:srgbClr val="FFCC00"/>
    <a:srgbClr val="926F00"/>
    <a:srgbClr val="BF9000"/>
    <a:srgbClr val="FFBB7B"/>
    <a:srgbClr val="6D9AA2"/>
    <a:srgbClr val="E46C0A"/>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9" autoAdjust="0"/>
    <p:restoredTop sz="74248" autoAdjust="0"/>
  </p:normalViewPr>
  <p:slideViewPr>
    <p:cSldViewPr>
      <p:cViewPr varScale="1">
        <p:scale>
          <a:sx n="41" d="100"/>
          <a:sy n="41" d="100"/>
        </p:scale>
        <p:origin x="1234"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gs" Target="tags/tag1.xml"/><Relationship Id="rId28"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stings, Josee" userId="0c5238ab-d512-4555-80d9-c892e4876d39" providerId="ADAL" clId="{BECEDFFE-4467-4DCC-847C-8588F58AC3BC}"/>
    <pc:docChg chg="custSel modSld">
      <pc:chgData name="Hastings, Josee" userId="0c5238ab-d512-4555-80d9-c892e4876d39" providerId="ADAL" clId="{BECEDFFE-4467-4DCC-847C-8588F58AC3BC}" dt="2025-11-26T17:10:18.963" v="40" actId="108"/>
      <pc:docMkLst>
        <pc:docMk/>
      </pc:docMkLst>
      <pc:sldChg chg="modSp mod">
        <pc:chgData name="Hastings, Josee" userId="0c5238ab-d512-4555-80d9-c892e4876d39" providerId="ADAL" clId="{BECEDFFE-4467-4DCC-847C-8588F58AC3BC}" dt="2025-11-26T17:10:18.963" v="40" actId="108"/>
        <pc:sldMkLst>
          <pc:docMk/>
          <pc:sldMk cId="2153783741" sldId="759"/>
        </pc:sldMkLst>
        <pc:spChg chg="mod">
          <ac:chgData name="Hastings, Josee" userId="0c5238ab-d512-4555-80d9-c892e4876d39" providerId="ADAL" clId="{BECEDFFE-4467-4DCC-847C-8588F58AC3BC}" dt="2025-11-26T17:10:18.963" v="40" actId="108"/>
          <ac:spMkLst>
            <pc:docMk/>
            <pc:sldMk cId="2153783741" sldId="759"/>
            <ac:spMk id="3" creationId="{A2B17DAF-523E-DA6F-5058-DCED77AF069D}"/>
          </ac:spMkLst>
        </pc:spChg>
      </pc:sldChg>
      <pc:sldChg chg="modSp mod">
        <pc:chgData name="Hastings, Josee" userId="0c5238ab-d512-4555-80d9-c892e4876d39" providerId="ADAL" clId="{BECEDFFE-4467-4DCC-847C-8588F58AC3BC}" dt="2025-11-26T17:06:49.780" v="11" actId="20577"/>
        <pc:sldMkLst>
          <pc:docMk/>
          <pc:sldMk cId="31564423" sldId="760"/>
        </pc:sldMkLst>
        <pc:spChg chg="mod">
          <ac:chgData name="Hastings, Josee" userId="0c5238ab-d512-4555-80d9-c892e4876d39" providerId="ADAL" clId="{BECEDFFE-4467-4DCC-847C-8588F58AC3BC}" dt="2025-11-26T17:06:49.780" v="11" actId="20577"/>
          <ac:spMkLst>
            <pc:docMk/>
            <pc:sldMk cId="31564423" sldId="760"/>
            <ac:spMk id="3" creationId="{B3204615-883E-6057-3D0B-12834E9C909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DA8DBE-5781-4C74-9F19-FC82B43EBE3E}" type="datetimeFigureOut">
              <a:rPr lang="fr-CA" smtClean="0"/>
              <a:t>2025-11-26</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138CA-C87B-45E9-84DD-53D7B7521455}" type="slidenum">
              <a:rPr lang="fr-CA" smtClean="0"/>
              <a:t>‹#›</a:t>
            </a:fld>
            <a:endParaRPr lang="fr-CA"/>
          </a:p>
        </p:txBody>
      </p:sp>
    </p:spTree>
    <p:extLst>
      <p:ext uri="{BB962C8B-B14F-4D97-AF65-F5344CB8AC3E}">
        <p14:creationId xmlns:p14="http://schemas.microsoft.com/office/powerpoint/2010/main" val="2411980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77DB1F-238E-4858-8D8C-4E5E1E6223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8907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92270-5E3A-D344-8894-382A2FCCE4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8F5B16-BE3D-D2E0-5AC1-F64243DFB4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B1E972-FCE9-E00E-7CC4-51F3512D39B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srgbClr val="C00000"/>
                </a:solidFill>
              </a:rPr>
              <a:t>These bullets are pulled directly from the MYP and CCWP templates included in the handout. </a:t>
            </a:r>
          </a:p>
        </p:txBody>
      </p:sp>
      <p:sp>
        <p:nvSpPr>
          <p:cNvPr id="4" name="Slide Number Placeholder 3">
            <a:extLst>
              <a:ext uri="{FF2B5EF4-FFF2-40B4-BE49-F238E27FC236}">
                <a16:creationId xmlns:a16="http://schemas.microsoft.com/office/drawing/2014/main" id="{403891A2-307F-B33A-971D-3ECE962D58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09531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9121C-0C8A-1F5A-588B-FB574F353D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562959-E1F9-0F18-992A-75B462E2D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D28719-9AB9-6872-38CB-4A6E7A324964}"/>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In addition to these questions, please also review and prepare with the materials provided in today’s session including: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C00000"/>
              </a:solidFill>
            </a:endParaRPr>
          </a:p>
          <a:p>
            <a:pPr marL="628650" lvl="1" indent="-171450">
              <a:buFont typeface="Arial" panose="020B0604020202020204" pitchFamily="34" charset="0"/>
              <a:buChar char="•"/>
            </a:pPr>
            <a:r>
              <a:rPr lang="en-US" sz="1200" dirty="0"/>
              <a:t>Reviewing the Terms and Conditions included in Appendix 8 of the OFA (virtual handout provided today)</a:t>
            </a:r>
          </a:p>
          <a:p>
            <a:pPr marL="628650" lvl="1" indent="-171450">
              <a:buFont typeface="Arial" panose="020B0604020202020204" pitchFamily="34" charset="0"/>
              <a:buChar char="•"/>
            </a:pPr>
            <a:endParaRPr lang="en-US" sz="800" dirty="0"/>
          </a:p>
          <a:p>
            <a:pPr marL="628650" lvl="1" indent="-171450">
              <a:buFont typeface="Arial" panose="020B0604020202020204" pitchFamily="34" charset="0"/>
              <a:buChar char="•"/>
            </a:pPr>
            <a:r>
              <a:rPr lang="en-US" sz="1200" dirty="0"/>
              <a:t>Reviewing the FNCFS Information Sheets to become familiar with how each FNCFS funding stream is being implemented under the OFA (virtual handout provided today) </a:t>
            </a:r>
          </a:p>
          <a:p>
            <a:pPr marL="628650" lvl="1" indent="-171450">
              <a:buFont typeface="Arial" panose="020B0604020202020204" pitchFamily="34" charset="0"/>
              <a:buChar char="•"/>
            </a:pPr>
            <a:endParaRPr lang="en-US" sz="800" dirty="0"/>
          </a:p>
          <a:p>
            <a:pPr marL="628650" lvl="1" indent="-171450">
              <a:buFont typeface="Arial" panose="020B0604020202020204" pitchFamily="34" charset="0"/>
              <a:buChar char="•"/>
            </a:pPr>
            <a:r>
              <a:rPr lang="en-US" sz="1200" dirty="0"/>
              <a:t>Reviewing the Questions in the Information Sheets</a:t>
            </a:r>
          </a:p>
          <a:p>
            <a:pPr marL="628650" lvl="1" indent="-171450">
              <a:buFont typeface="Arial" panose="020B0604020202020204" pitchFamily="34" charset="0"/>
              <a:buChar char="•"/>
            </a:pPr>
            <a:endParaRPr lang="en-US" sz="800" dirty="0"/>
          </a:p>
          <a:p>
            <a:pPr marL="628650" lvl="1" indent="-171450">
              <a:buFont typeface="Arial" panose="020B0604020202020204" pitchFamily="34" charset="0"/>
              <a:buChar char="•"/>
            </a:pPr>
            <a:r>
              <a:rPr lang="en-US" sz="1200" dirty="0"/>
              <a:t>Reviewing the First Nations Multi-Year Plan</a:t>
            </a:r>
          </a:p>
          <a:p>
            <a:pPr marL="628650" lvl="1" indent="-171450">
              <a:buFont typeface="Arial" panose="020B0604020202020204" pitchFamily="34" charset="0"/>
              <a:buChar char="•"/>
            </a:pPr>
            <a:endParaRPr lang="en-US" sz="800" dirty="0"/>
          </a:p>
          <a:p>
            <a:pPr marL="628650" lvl="1" indent="-171450">
              <a:buFont typeface="Arial" panose="020B0604020202020204" pitchFamily="34" charset="0"/>
              <a:buChar char="•"/>
            </a:pPr>
            <a:r>
              <a:rPr lang="en-US" sz="1200" dirty="0"/>
              <a:t> Reviewing the Child and Community Well-being Plan</a:t>
            </a:r>
          </a:p>
          <a:p>
            <a:pPr marL="628650" lvl="1" indent="-171450">
              <a:buFont typeface="Arial" panose="020B0604020202020204" pitchFamily="34" charset="0"/>
              <a:buChar cha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As a reminder, FNCFS Agencies are required to collaborate with their First Nations on the Child and Community Well-being Plan. These information sessions (including the in-person) does not count towards these collaboration efforts but is meant to help get First Nations and FNCFS Agencies thinking about how planning can get started.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C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Begin thinking about service delivery</a:t>
            </a:r>
          </a:p>
          <a:p>
            <a:pPr marL="0" lvl="0" indent="0">
              <a:buFont typeface="Arial" panose="020B0604020202020204" pitchFamily="34" charset="0"/>
              <a:buNone/>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C00000"/>
              </a:solidFill>
            </a:endParaRPr>
          </a:p>
        </p:txBody>
      </p:sp>
      <p:sp>
        <p:nvSpPr>
          <p:cNvPr id="4" name="Slide Number Placeholder 3">
            <a:extLst>
              <a:ext uri="{FF2B5EF4-FFF2-40B4-BE49-F238E27FC236}">
                <a16:creationId xmlns:a16="http://schemas.microsoft.com/office/drawing/2014/main" id="{B546627A-81F1-88AD-8B87-0818B1813E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94833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4138CA-C87B-45E9-84DD-53D7B7521455}" type="slidenum">
              <a:rPr lang="fr-CA" smtClean="0"/>
              <a:t>12</a:t>
            </a:fld>
            <a:endParaRPr lang="fr-CA"/>
          </a:p>
        </p:txBody>
      </p:sp>
    </p:spTree>
    <p:extLst>
      <p:ext uri="{BB962C8B-B14F-4D97-AF65-F5344CB8AC3E}">
        <p14:creationId xmlns:p14="http://schemas.microsoft.com/office/powerpoint/2010/main" val="43819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06D9C-B634-F271-EC75-861775891E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934D28-3376-2688-AC52-0F7B8DD586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5E3DC9-0BDD-A1C2-179A-2E911F330541}"/>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This slide provides the key sections of the Ontario Final Agreement that speaks to Planning and Reporting Requirements.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Make sure to review the OFA in advance of the January in-person session, particularly the sections pertaining to planning and reporting. </a:t>
            </a:r>
          </a:p>
        </p:txBody>
      </p:sp>
      <p:sp>
        <p:nvSpPr>
          <p:cNvPr id="4" name="Slide Number Placeholder 3">
            <a:extLst>
              <a:ext uri="{FF2B5EF4-FFF2-40B4-BE49-F238E27FC236}">
                <a16:creationId xmlns:a16="http://schemas.microsoft.com/office/drawing/2014/main" id="{E21CFA01-8581-FD1E-CFFB-49A8586350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75584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59FA0-D73C-C598-6A8E-345FC4D290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CDC2A4-19F1-C623-765A-38AA5626E2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C6982F-A20E-669A-4460-2E245C69B369}"/>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7A76147C-4305-21AF-7F08-715375BCB6F2}"/>
              </a:ext>
            </a:extLst>
          </p:cNvPr>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14</a:t>
            </a:fld>
            <a:endParaRPr kumimoji="0" lang="en-CA"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12283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C00000"/>
                </a:solidFill>
              </a:rPr>
              <a:t>In preparation for the in-person session, a handout package was shared in the calendar invite with materials that will help prepare First Nations and Agencies with starting their planning and reporting. This includes: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C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 draft/mock-up version of the required planning (including the First Nation Multi-Year Plan &amp; CCWP)  and their instructions;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 copy of the previous October 17</a:t>
            </a:r>
            <a:r>
              <a:rPr lang="en-US" baseline="30000" dirty="0">
                <a:solidFill>
                  <a:srgbClr val="C00000"/>
                </a:solidFill>
              </a:rPr>
              <a:t>th</a:t>
            </a:r>
            <a:r>
              <a:rPr lang="en-US" dirty="0">
                <a:solidFill>
                  <a:srgbClr val="C00000"/>
                </a:solidFill>
              </a:rPr>
              <a:t> Planning and Reporting Deck that provides a summary of planning and reporting obligations;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 draft copy of the Reformed FNCFS Reporting Toolkit with specific guidance on planning and reporting;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Information Sheets on each funding streams outlining</a:t>
            </a:r>
            <a:r>
              <a:rPr lang="en-US" dirty="0"/>
              <a:t> how each component will transition from its current approach to its implementation under the OFA; and, </a:t>
            </a:r>
            <a:endParaRPr lang="en-US" dirty="0">
              <a:solidFill>
                <a:srgbClr val="C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 copy of the Ontario Reformed FNCFS Terms and Conditions (Appendix 8 of OFA). </a:t>
            </a:r>
          </a:p>
          <a:p>
            <a:endParaRPr lang="en-US" dirty="0"/>
          </a:p>
        </p:txBody>
      </p:sp>
      <p:sp>
        <p:nvSpPr>
          <p:cNvPr id="4" name="Slide Number Placeholder 3"/>
          <p:cNvSpPr>
            <a:spLocks noGrp="1"/>
          </p:cNvSpPr>
          <p:nvPr>
            <p:ph type="sldNum" sz="quarter" idx="5"/>
          </p:nvPr>
        </p:nvSpPr>
        <p:spPr/>
        <p:txBody>
          <a:bodyPr/>
          <a:lstStyle/>
          <a:p>
            <a:fld id="{E64138CA-C87B-45E9-84DD-53D7B7521455}" type="slidenum">
              <a:rPr lang="fr-CA" smtClean="0"/>
              <a:t>15</a:t>
            </a:fld>
            <a:endParaRPr lang="fr-CA"/>
          </a:p>
        </p:txBody>
      </p:sp>
    </p:spTree>
    <p:extLst>
      <p:ext uri="{BB962C8B-B14F-4D97-AF65-F5344CB8AC3E}">
        <p14:creationId xmlns:p14="http://schemas.microsoft.com/office/powerpoint/2010/main" val="2731533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Good afternoon, thank you for the opportunity to participate in today’s discussion.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C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At the end of today’s presentation, First Nations and FNCFS Agencies should have the information needed to prepare for beginning their required planning and reporting under requirements under the Reformed FNCFS Program and be ready to walkthrough planning and reporting templates together during January info session.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20251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B68F4-F04D-6555-3EB3-DAFF4E3CE5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EED931-246A-025E-3531-D2AE85CCF5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71764-6B18-2F87-13FA-A6809844D17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rgbClr val="C00000"/>
                </a:solidFill>
              </a:rPr>
              <a:t>PLANNING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Required planning (First Nations Multi-year Plan &amp; the Child and Community Wellbeing Plan) can be updated, as required throughout the year, after being submitted.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0" kern="1200" dirty="0">
                <a:solidFill>
                  <a:srgbClr val="FF0000"/>
                </a:solidFill>
                <a:effectLst/>
                <a:highlight>
                  <a:srgbClr val="FFFF00"/>
                </a:highlight>
                <a:latin typeface="+mn-lt"/>
                <a:ea typeface="+mn-ea"/>
                <a:cs typeface="+mn-cs"/>
              </a:rPr>
              <a:t>ISC will be providing tools to support First Nations and FNCFS Agencies to begin working on First Nation multi-year plans and the Child and Community Well-Being Plans as early as possible. This will help with the identification of capital needs that can then be added to their Infrastructure Investment Plans (FNIIPs or AIIPs).   </a:t>
            </a:r>
            <a:endParaRPr lang="en-US" b="1" dirty="0">
              <a:solidFill>
                <a:srgbClr val="C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rgbClr val="C00000"/>
                </a:solidFill>
              </a:rPr>
              <a:t>REPORTING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There are no major changes to reporting under the Reformed FNCFS Program from what it currently being implemented.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However, </a:t>
            </a:r>
            <a:r>
              <a:rPr lang="en-US" sz="1200" kern="1200" dirty="0">
                <a:solidFill>
                  <a:schemeClr val="tx1"/>
                </a:solidFill>
                <a:effectLst/>
                <a:latin typeface="+mn-lt"/>
                <a:ea typeface="+mn-ea"/>
                <a:cs typeface="+mn-cs"/>
              </a:rPr>
              <a:t>First Nations and FNCFS Agencies will be required to include in their reports, updates on program well-being indicators, and are also encouraged to co-develop additional well-being indicators where suitable to ensure that the First Nation’s unique goals and targets are reflected in planning.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kern="1200" dirty="0">
                <a:solidFill>
                  <a:schemeClr val="tx1"/>
                </a:solidFill>
                <a:effectLst/>
                <a:latin typeface="+mn-lt"/>
                <a:ea typeface="+mn-ea"/>
                <a:cs typeface="+mn-cs"/>
              </a:rPr>
              <a:t>REPORTING DELAYS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dirty="0">
                <a:solidFill>
                  <a:schemeClr val="tx1"/>
                </a:solidFill>
                <a:effectLst/>
                <a:latin typeface="+mn-lt"/>
                <a:ea typeface="+mn-ea"/>
                <a:cs typeface="+mn-cs"/>
              </a:rPr>
              <a:t>In response to previous questions regarding delayed reporting: </a:t>
            </a:r>
            <a:r>
              <a:rPr lang="en-US" sz="1200" b="0" kern="1200" dirty="0">
                <a:solidFill>
                  <a:schemeClr val="tx1"/>
                </a:solidFill>
                <a:effectLst/>
                <a:latin typeface="+mn-lt"/>
                <a:ea typeface="+mn-ea"/>
                <a:cs typeface="+mn-cs"/>
              </a:rPr>
              <a:t>Reporting is a requirement. Given FNCFS funding is considered essential funding, funding can be held back only up to 20% in line with the Program’s Terms and Conditions until reporting is provided. Other non-essential funding could be impacted. The Ontario Final Agreement aims to prioritize reporting, and ISC will support First Nations and Agencies with understanding reporting requirements.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C00000"/>
              </a:solidFill>
            </a:endParaRPr>
          </a:p>
        </p:txBody>
      </p:sp>
      <p:sp>
        <p:nvSpPr>
          <p:cNvPr id="4" name="Slide Number Placeholder 3">
            <a:extLst>
              <a:ext uri="{FF2B5EF4-FFF2-40B4-BE49-F238E27FC236}">
                <a16:creationId xmlns:a16="http://schemas.microsoft.com/office/drawing/2014/main" id="{E15977A3-3EEC-F639-8BEA-06C7C7ECBE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28635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Some information about the First Nation Multi-Year Plan - *refer to slide*. </a:t>
            </a:r>
          </a:p>
          <a:p>
            <a:endParaRPr lang="en-CA" dirty="0"/>
          </a:p>
          <a:p>
            <a:endParaRPr lang="en-CA"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4</a:t>
            </a:fld>
            <a:endParaRPr kumimoji="0" lang="en-CA"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889540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*refer to slide*</a:t>
            </a:r>
            <a:endParaRPr lang="en-US" sz="1200" b="0" dirty="0">
              <a:highlight>
                <a:srgbClr val="FFFFFF"/>
              </a:highlight>
              <a:latin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4138CA-C87B-45E9-84DD-53D7B7521455}" type="slidenum">
              <a:rPr lang="fr-CA" smtClean="0"/>
              <a:t>5</a:t>
            </a:fld>
            <a:endParaRPr lang="fr-CA"/>
          </a:p>
        </p:txBody>
      </p:sp>
    </p:spTree>
    <p:extLst>
      <p:ext uri="{BB962C8B-B14F-4D97-AF65-F5344CB8AC3E}">
        <p14:creationId xmlns:p14="http://schemas.microsoft.com/office/powerpoint/2010/main" val="4092243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Some information about the CCWP - *refer to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highlight>
                  <a:srgbClr val="FFFFFF"/>
                </a:highlight>
                <a:latin typeface="Aptos" panose="020B0004020202020204" pitchFamily="34" charset="0"/>
                <a:cs typeface="Arial" panose="020B0604020202020204" pitchFamily="34" charset="0"/>
              </a:rPr>
              <a:t>Note: </a:t>
            </a:r>
            <a:r>
              <a:rPr lang="en-US" sz="1200" dirty="0">
                <a:highlight>
                  <a:srgbClr val="FFFFFF"/>
                </a:highlight>
                <a:latin typeface="Aptos" panose="020B0004020202020204" pitchFamily="34" charset="0"/>
                <a:cs typeface="Arial" panose="020B0604020202020204" pitchFamily="34" charset="0"/>
              </a:rPr>
              <a:t>Definitions and process related to data collection for the Community Wellness Indicators which will be collected </a:t>
            </a:r>
            <a:r>
              <a:rPr lang="en-US" sz="1200" dirty="0">
                <a:latin typeface="Aptos" panose="020B0004020202020204" pitchFamily="34" charset="0"/>
                <a:cs typeface="Arial" panose="020B0604020202020204" pitchFamily="34" charset="0"/>
              </a:rPr>
              <a:t>directly by the Data Secretariat are currently under way and will be communicated as soon as possible.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trike="noStrike" dirty="0"/>
          </a:p>
          <a:p>
            <a:pPr marL="171450" indent="-171450">
              <a:buFont typeface="Arial" panose="020B0604020202020204" pitchFamily="34" charset="0"/>
              <a:buChar char="•"/>
            </a:pPr>
            <a:r>
              <a:rPr lang="en-US" sz="1200" strike="noStrike" dirty="0"/>
              <a:t>Early collaboration and planning between First Nations and Agencies will ensure that First Nations’ priorities, needs and cultural considerations are respected, and unique circumstances are reflected in FNCFS planning.</a:t>
            </a:r>
          </a:p>
          <a:p>
            <a:pPr marL="457200" indent="-457200">
              <a:buFont typeface="Wingdings" panose="05000000000000000000" pitchFamily="2" charset="2"/>
              <a:buChar char="Ø"/>
            </a:pPr>
            <a:endParaRPr lang="en-US" sz="1200" strike="noStrike" dirty="0">
              <a:highlight>
                <a:srgbClr val="FFFFFF"/>
              </a:highlight>
              <a:latin typeface="Aptos" panose="020B0004020202020204" pitchFamily="34" charset="0"/>
              <a:cs typeface="Arial" panose="020B0604020202020204" pitchFamily="34" charset="0"/>
            </a:endParaRPr>
          </a:p>
          <a:p>
            <a:pPr marL="171450" indent="-171450">
              <a:buFont typeface="Arial" panose="020B0604020202020204" pitchFamily="34" charset="0"/>
              <a:buChar char="•"/>
            </a:pPr>
            <a:r>
              <a:rPr lang="en-US" sz="1200" strike="noStrike" dirty="0">
                <a:highlight>
                  <a:srgbClr val="FFFFFF"/>
                </a:highlight>
                <a:latin typeface="Aptos" panose="020B0004020202020204" pitchFamily="34" charset="0"/>
                <a:cs typeface="Arial" panose="020B0604020202020204" pitchFamily="34" charset="0"/>
              </a:rPr>
              <a:t>It is anticipated that, in most instances, FNCFS Agencies and their affiliated First Nations will co-develop their plans without issue. In some cases, however, FNCFS Agencies may face difficulty securing the participation or agreement of all their affiliated First Nations. See  B for guidelines on FNCFS Agencies seeking First Nation consent in their CCWP.</a:t>
            </a:r>
          </a:p>
          <a:p>
            <a:endParaRPr lang="en-CA"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6</a:t>
            </a:fld>
            <a:endParaRPr kumimoji="0" lang="en-CA"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07706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slide*</a:t>
            </a:r>
          </a:p>
        </p:txBody>
      </p:sp>
      <p:sp>
        <p:nvSpPr>
          <p:cNvPr id="4" name="Slide Number Placeholder 3"/>
          <p:cNvSpPr>
            <a:spLocks noGrp="1"/>
          </p:cNvSpPr>
          <p:nvPr>
            <p:ph type="sldNum" sz="quarter" idx="5"/>
          </p:nvPr>
        </p:nvSpPr>
        <p:spPr/>
        <p:txBody>
          <a:bodyPr/>
          <a:lstStyle/>
          <a:p>
            <a:fld id="{E64138CA-C87B-45E9-84DD-53D7B7521455}" type="slidenum">
              <a:rPr lang="fr-CA" smtClean="0"/>
              <a:t>7</a:t>
            </a:fld>
            <a:endParaRPr lang="fr-CA"/>
          </a:p>
        </p:txBody>
      </p:sp>
    </p:spTree>
    <p:extLst>
      <p:ext uri="{BB962C8B-B14F-4D97-AF65-F5344CB8AC3E}">
        <p14:creationId xmlns:p14="http://schemas.microsoft.com/office/powerpoint/2010/main" val="1925509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F7058-4406-51C3-5BB7-4A011CC2E6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B8CBC9-02A9-90D4-B1BC-325E2635B6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BE30AF-7D01-DB2E-759E-7135CDD59267}"/>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Please refer to the Information Sheets provided for more details on how the funding streams are changing under the Reformed FNCFS Program.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C00000"/>
                </a:solidFill>
              </a:rPr>
              <a:t>Given that during the in-person session in Thunder Bay on January 13</a:t>
            </a:r>
            <a:r>
              <a:rPr lang="en-US" baseline="30000" dirty="0">
                <a:solidFill>
                  <a:srgbClr val="C00000"/>
                </a:solidFill>
              </a:rPr>
              <a:t>th</a:t>
            </a:r>
            <a:r>
              <a:rPr lang="en-US" dirty="0">
                <a:solidFill>
                  <a:srgbClr val="C00000"/>
                </a:solidFill>
              </a:rPr>
              <a:t>-15</a:t>
            </a:r>
            <a:r>
              <a:rPr lang="en-US" baseline="30000" dirty="0">
                <a:solidFill>
                  <a:srgbClr val="C00000"/>
                </a:solidFill>
              </a:rPr>
              <a:t>th</a:t>
            </a:r>
            <a:r>
              <a:rPr lang="en-US" dirty="0">
                <a:solidFill>
                  <a:srgbClr val="C00000"/>
                </a:solidFill>
              </a:rPr>
              <a:t> ISC will be demonstrating a walkthrough of each plan to provide First Nations and Agencies an idea of how planning can get started, First Nations and FNCFS Agencies are encouraged to begin: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C00000"/>
              </a:solidFill>
            </a:endParaRPr>
          </a:p>
          <a:p>
            <a:pPr marL="171450" indent="-171450">
              <a:buFont typeface="Arial" panose="020B0604020202020204" pitchFamily="34" charset="0"/>
              <a:buChar char="•"/>
            </a:pPr>
            <a:r>
              <a:rPr lang="en-US" sz="1200" b="0" dirty="0">
                <a:solidFill>
                  <a:srgbClr val="000000"/>
                </a:solidFill>
              </a:rPr>
              <a:t>Engaging to discuss service delivery plans under the OFA.</a:t>
            </a:r>
            <a:endParaRPr lang="en-US" sz="1200" b="0" dirty="0"/>
          </a:p>
          <a:p>
            <a:pPr marL="171450" indent="-171450">
              <a:buFont typeface="Arial" panose="020B0604020202020204" pitchFamily="34" charset="0"/>
              <a:buChar char="•"/>
            </a:pPr>
            <a:r>
              <a:rPr lang="en-US" sz="1200" b="0" dirty="0">
                <a:solidFill>
                  <a:srgbClr val="000000"/>
                </a:solidFill>
              </a:rPr>
              <a:t>Understanding</a:t>
            </a:r>
            <a:r>
              <a:rPr lang="en-US" sz="1200" b="0" dirty="0"/>
              <a:t> the </a:t>
            </a:r>
            <a:r>
              <a:rPr lang="en-US" sz="1200" b="0" dirty="0">
                <a:solidFill>
                  <a:srgbClr val="000000"/>
                </a:solidFill>
              </a:rPr>
              <a:t>FNCFS Agency’s legal service mandate, especially where it is a delegated service provider, to understand its obligations to deliver services in the least disruptive manner.</a:t>
            </a:r>
          </a:p>
          <a:p>
            <a:pPr marL="171450" indent="-171450">
              <a:buFont typeface="Arial" panose="020B0604020202020204" pitchFamily="34" charset="0"/>
              <a:buChar char="•"/>
            </a:pPr>
            <a:r>
              <a:rPr lang="en-US" sz="1200" b="0" dirty="0">
                <a:solidFill>
                  <a:srgbClr val="000000"/>
                </a:solidFill>
              </a:rPr>
              <a:t>Developing and Defining</a:t>
            </a:r>
            <a:r>
              <a:rPr lang="en-US" sz="1200" b="0" dirty="0"/>
              <a:t> </a:t>
            </a:r>
            <a:r>
              <a:rPr lang="en-US" sz="1200" b="0" dirty="0">
                <a:solidFill>
                  <a:srgbClr val="000000"/>
                </a:solidFill>
              </a:rPr>
              <a:t>new roles and responsibilities where service delivery is being taken. </a:t>
            </a:r>
            <a:endParaRPr lang="en-US" sz="1200" b="0" dirty="0"/>
          </a:p>
          <a:p>
            <a:pPr marL="171450" indent="-171450">
              <a:buFont typeface="Arial" panose="020B0604020202020204" pitchFamily="34" charset="0"/>
              <a:buChar char="•"/>
            </a:pPr>
            <a:r>
              <a:rPr lang="en-US" sz="1200" b="0" dirty="0">
                <a:solidFill>
                  <a:srgbClr val="000000"/>
                </a:solidFill>
              </a:rPr>
              <a:t>Coordinating</a:t>
            </a:r>
            <a:r>
              <a:rPr lang="en-US" sz="1200" b="0" dirty="0"/>
              <a:t> t</a:t>
            </a:r>
            <a:r>
              <a:rPr lang="en-US" sz="1200" b="0" dirty="0">
                <a:solidFill>
                  <a:srgbClr val="000000"/>
                </a:solidFill>
              </a:rPr>
              <a:t>hroughout the transition process.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C00000"/>
              </a:solidFill>
            </a:endParaRPr>
          </a:p>
        </p:txBody>
      </p:sp>
      <p:sp>
        <p:nvSpPr>
          <p:cNvPr id="4" name="Slide Number Placeholder 3">
            <a:extLst>
              <a:ext uri="{FF2B5EF4-FFF2-40B4-BE49-F238E27FC236}">
                <a16:creationId xmlns:a16="http://schemas.microsoft.com/office/drawing/2014/main" id="{F8C5D4F4-5742-5572-E210-A929DCEC53C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2086AE-1139-4A4F-8FE1-35E65E7F23F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15622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36253-D7EC-E0C6-7833-08B9991DE8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88EB9D-C773-7A7B-773F-3EEBBB000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A84BA-BA02-BCC5-32AA-B0C6CC0809A9}"/>
              </a:ext>
            </a:extLst>
          </p:cNvPr>
          <p:cNvSpPr>
            <a:spLocks noGrp="1"/>
          </p:cNvSpPr>
          <p:nvPr>
            <p:ph type="body" idx="1"/>
          </p:nvPr>
        </p:nvSpPr>
        <p:spPr/>
        <p:txBody>
          <a:bodyPr/>
          <a:lstStyle/>
          <a:p>
            <a:pPr marL="171450" indent="-171450">
              <a:buFont typeface="Arial" panose="020B0604020202020204" pitchFamily="34" charset="0"/>
              <a:buChar char="•"/>
            </a:pPr>
            <a:r>
              <a:rPr lang="en-CA" dirty="0"/>
              <a:t>Key criteria’s of the PRF are included in the Capital Information Sheet.</a:t>
            </a:r>
          </a:p>
          <a:p>
            <a:pPr marL="171450" indent="-171450">
              <a:buFont typeface="Arial" panose="020B0604020202020204" pitchFamily="34" charset="0"/>
              <a:buChar char="•"/>
            </a:pPr>
            <a:r>
              <a:rPr lang="en-US" dirty="0">
                <a:effectLst/>
              </a:rPr>
              <a:t>If asked: </a:t>
            </a:r>
            <a:r>
              <a:rPr lang="en-US" b="0" dirty="0">
                <a:effectLst/>
              </a:rPr>
              <a:t>The Ontario Reform Implementation Committee (ORIC) </a:t>
            </a:r>
            <a:r>
              <a:rPr lang="en-US" dirty="0">
                <a:effectLst/>
              </a:rPr>
              <a:t>will examine the initial ranked list of projects and provide feedback to ISC, including any concerns or observations regarding the prioritization of projects</a:t>
            </a:r>
          </a:p>
          <a:p>
            <a:pPr marL="171450" indent="-171450">
              <a:buFont typeface="Arial" panose="020B0604020202020204" pitchFamily="34" charset="0"/>
              <a:buChar char="•"/>
            </a:pPr>
            <a:r>
              <a:rPr lang="en-US" dirty="0">
                <a:effectLst/>
              </a:rPr>
              <a:t>Projects that rank high enough and can be funded within the yearly funding envelope will proceed to the next step. </a:t>
            </a:r>
          </a:p>
        </p:txBody>
      </p:sp>
      <p:sp>
        <p:nvSpPr>
          <p:cNvPr id="4" name="Slide Number Placeholder 3">
            <a:extLst>
              <a:ext uri="{FF2B5EF4-FFF2-40B4-BE49-F238E27FC236}">
                <a16:creationId xmlns:a16="http://schemas.microsoft.com/office/drawing/2014/main" id="{CF6DC6B8-8E79-A42D-071A-61422FFD856E}"/>
              </a:ext>
            </a:extLst>
          </p:cNvPr>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9</a:t>
            </a:fld>
            <a:endParaRPr kumimoji="0" lang="en-CA"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47311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109C60-0B4D-41C1-9368-CE754D0BF64F}" type="datetime1">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DA5FEA-A96D-4ABE-8235-1C906CE8A8A4}" type="datetime1">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9DF965-8641-4D50-86C8-3720531ADEC1}" type="datetime1">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45AC9-3DAC-4CCB-BDDC-1A52938B8351}" type="datetime1">
              <a:rPr lang="en-US" smtClean="0"/>
              <a:t>11/26/2025</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3E3407F9-12EA-46B4-BDB0-4A519A46D843}" type="slidenum">
              <a:rPr lang="en-CA" smtClean="0"/>
              <a:t>‹#›</a:t>
            </a:fld>
            <a:endParaRPr lang="en-CA" dirty="0"/>
          </a:p>
        </p:txBody>
      </p:sp>
    </p:spTree>
    <p:extLst>
      <p:ext uri="{BB962C8B-B14F-4D97-AF65-F5344CB8AC3E}">
        <p14:creationId xmlns:p14="http://schemas.microsoft.com/office/powerpoint/2010/main" val="221817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5EE2A-84A8-6A1B-6AFC-0C6B3F357B99}"/>
              </a:ext>
            </a:extLst>
          </p:cNvPr>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p>
        </p:txBody>
      </p:sp>
      <p:sp>
        <p:nvSpPr>
          <p:cNvPr id="3" name="Subtitle 2">
            <a:extLst>
              <a:ext uri="{FF2B5EF4-FFF2-40B4-BE49-F238E27FC236}">
                <a16:creationId xmlns:a16="http://schemas.microsoft.com/office/drawing/2014/main" id="{86213B44-F718-58C5-CCE0-F58A0F8EB1C2}"/>
              </a:ext>
            </a:extLst>
          </p:cNvPr>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p>
        </p:txBody>
      </p:sp>
      <p:sp>
        <p:nvSpPr>
          <p:cNvPr id="4" name="Date Placeholder 3">
            <a:extLst>
              <a:ext uri="{FF2B5EF4-FFF2-40B4-BE49-F238E27FC236}">
                <a16:creationId xmlns:a16="http://schemas.microsoft.com/office/drawing/2014/main" id="{26A087E3-A85F-2CF1-6B78-56F30708C471}"/>
              </a:ext>
            </a:extLst>
          </p:cNvPr>
          <p:cNvSpPr>
            <a:spLocks noGrp="1"/>
          </p:cNvSpPr>
          <p:nvPr>
            <p:ph type="dt" sz="half" idx="10"/>
          </p:nvPr>
        </p:nvSpPr>
        <p:spPr/>
        <p:txBody>
          <a:bodyPr/>
          <a:lstStyle/>
          <a:p>
            <a:fld id="{248FA15E-AA35-48FA-A186-88B91D1CA913}" type="datetime1">
              <a:rPr lang="en-US" smtClean="0"/>
              <a:t>11/26/2025</a:t>
            </a:fld>
            <a:endParaRPr lang="en-US"/>
          </a:p>
        </p:txBody>
      </p:sp>
      <p:sp>
        <p:nvSpPr>
          <p:cNvPr id="5" name="Footer Placeholder 4">
            <a:extLst>
              <a:ext uri="{FF2B5EF4-FFF2-40B4-BE49-F238E27FC236}">
                <a16:creationId xmlns:a16="http://schemas.microsoft.com/office/drawing/2014/main" id="{AF865DDB-4C86-375B-D2AA-0D9E6A82FF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492B6C-0C2B-E7D6-53E6-CF2D0B1F95CF}"/>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881620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47F8C-6DC9-84AC-D66F-4C2A680D2F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A0547D-A6BB-75B1-9975-C70190E26F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04EA42-7EBC-360F-EE95-87E704F84B0F}"/>
              </a:ext>
            </a:extLst>
          </p:cNvPr>
          <p:cNvSpPr>
            <a:spLocks noGrp="1"/>
          </p:cNvSpPr>
          <p:nvPr>
            <p:ph type="dt" sz="half" idx="10"/>
          </p:nvPr>
        </p:nvSpPr>
        <p:spPr/>
        <p:txBody>
          <a:bodyPr/>
          <a:lstStyle/>
          <a:p>
            <a:fld id="{B23CF19A-1F5D-47DC-B0C3-5EC674001805}" type="datetime1">
              <a:rPr lang="en-US" smtClean="0"/>
              <a:t>11/26/2025</a:t>
            </a:fld>
            <a:endParaRPr lang="en-US"/>
          </a:p>
        </p:txBody>
      </p:sp>
      <p:sp>
        <p:nvSpPr>
          <p:cNvPr id="5" name="Footer Placeholder 4">
            <a:extLst>
              <a:ext uri="{FF2B5EF4-FFF2-40B4-BE49-F238E27FC236}">
                <a16:creationId xmlns:a16="http://schemas.microsoft.com/office/drawing/2014/main" id="{3BD12BC8-D8F5-D977-4633-618EFB5A12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AD5649-5245-AA27-36DD-2E366F598755}"/>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4267182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BE5A2-F99C-333A-2721-7398A599B296}"/>
              </a:ext>
            </a:extLst>
          </p:cNvPr>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p>
        </p:txBody>
      </p:sp>
      <p:sp>
        <p:nvSpPr>
          <p:cNvPr id="3" name="Text Placeholder 2">
            <a:extLst>
              <a:ext uri="{FF2B5EF4-FFF2-40B4-BE49-F238E27FC236}">
                <a16:creationId xmlns:a16="http://schemas.microsoft.com/office/drawing/2014/main" id="{15EA288F-F6F6-CBB3-699D-B69B3FC8BC68}"/>
              </a:ext>
            </a:extLst>
          </p:cNvPr>
          <p:cNvSpPr>
            <a:spLocks noGrp="1"/>
          </p:cNvSpPr>
          <p:nvPr>
            <p:ph type="body" idx="1"/>
          </p:nvPr>
        </p:nvSpPr>
        <p:spPr>
          <a:xfrm>
            <a:off x="1247775" y="6884195"/>
            <a:ext cx="15773400" cy="2250281"/>
          </a:xfrm>
        </p:spPr>
        <p:txBody>
          <a:bodyPr/>
          <a:lstStyle>
            <a:lvl1pPr marL="0" indent="0">
              <a:buNone/>
              <a:defRPr sz="3600">
                <a:solidFill>
                  <a:schemeClr val="tx1">
                    <a:tint val="82000"/>
                  </a:schemeClr>
                </a:solidFill>
              </a:defRPr>
            </a:lvl1pPr>
            <a:lvl2pPr marL="685800" indent="0">
              <a:buNone/>
              <a:defRPr sz="3000">
                <a:solidFill>
                  <a:schemeClr val="tx1">
                    <a:tint val="82000"/>
                  </a:schemeClr>
                </a:solidFill>
              </a:defRPr>
            </a:lvl2pPr>
            <a:lvl3pPr marL="1371600" indent="0">
              <a:buNone/>
              <a:defRPr sz="2700">
                <a:solidFill>
                  <a:schemeClr val="tx1">
                    <a:tint val="82000"/>
                  </a:schemeClr>
                </a:solidFill>
              </a:defRPr>
            </a:lvl3pPr>
            <a:lvl4pPr marL="2057400" indent="0">
              <a:buNone/>
              <a:defRPr sz="2400">
                <a:solidFill>
                  <a:schemeClr val="tx1">
                    <a:tint val="82000"/>
                  </a:schemeClr>
                </a:solidFill>
              </a:defRPr>
            </a:lvl4pPr>
            <a:lvl5pPr marL="2743200" indent="0">
              <a:buNone/>
              <a:defRPr sz="2400">
                <a:solidFill>
                  <a:schemeClr val="tx1">
                    <a:tint val="82000"/>
                  </a:schemeClr>
                </a:solidFill>
              </a:defRPr>
            </a:lvl5pPr>
            <a:lvl6pPr marL="3429000" indent="0">
              <a:buNone/>
              <a:defRPr sz="2400">
                <a:solidFill>
                  <a:schemeClr val="tx1">
                    <a:tint val="82000"/>
                  </a:schemeClr>
                </a:solidFill>
              </a:defRPr>
            </a:lvl6pPr>
            <a:lvl7pPr marL="4114800" indent="0">
              <a:buNone/>
              <a:defRPr sz="2400">
                <a:solidFill>
                  <a:schemeClr val="tx1">
                    <a:tint val="82000"/>
                  </a:schemeClr>
                </a:solidFill>
              </a:defRPr>
            </a:lvl7pPr>
            <a:lvl8pPr marL="4800600" indent="0">
              <a:buNone/>
              <a:defRPr sz="2400">
                <a:solidFill>
                  <a:schemeClr val="tx1">
                    <a:tint val="82000"/>
                  </a:schemeClr>
                </a:solidFill>
              </a:defRPr>
            </a:lvl8pPr>
            <a:lvl9pPr marL="5486400" indent="0">
              <a:buNone/>
              <a:defRPr sz="24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67B430-447A-F5CE-B205-30B67FC3D502}"/>
              </a:ext>
            </a:extLst>
          </p:cNvPr>
          <p:cNvSpPr>
            <a:spLocks noGrp="1"/>
          </p:cNvSpPr>
          <p:nvPr>
            <p:ph type="dt" sz="half" idx="10"/>
          </p:nvPr>
        </p:nvSpPr>
        <p:spPr/>
        <p:txBody>
          <a:bodyPr/>
          <a:lstStyle/>
          <a:p>
            <a:fld id="{6C762B85-35AE-41DA-9BC2-47CEFC3DE5F2}" type="datetime1">
              <a:rPr lang="en-US" smtClean="0"/>
              <a:t>11/26/2025</a:t>
            </a:fld>
            <a:endParaRPr lang="en-US"/>
          </a:p>
        </p:txBody>
      </p:sp>
      <p:sp>
        <p:nvSpPr>
          <p:cNvPr id="5" name="Footer Placeholder 4">
            <a:extLst>
              <a:ext uri="{FF2B5EF4-FFF2-40B4-BE49-F238E27FC236}">
                <a16:creationId xmlns:a16="http://schemas.microsoft.com/office/drawing/2014/main" id="{B443560D-337B-6ADE-403F-437E3B90E7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F88389-9393-866A-E52B-66AD0FB368AE}"/>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19341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44C48-87F3-E265-A0E7-9793FFC081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80F0CD-25A4-AEF1-FF9A-E6D95A96A9C1}"/>
              </a:ext>
            </a:extLst>
          </p:cNvPr>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985EA1-8507-907B-A3EA-35F7A35E23CC}"/>
              </a:ext>
            </a:extLst>
          </p:cNvPr>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A272BC-29BA-7F36-B19C-16908272BEBA}"/>
              </a:ext>
            </a:extLst>
          </p:cNvPr>
          <p:cNvSpPr>
            <a:spLocks noGrp="1"/>
          </p:cNvSpPr>
          <p:nvPr>
            <p:ph type="dt" sz="half" idx="10"/>
          </p:nvPr>
        </p:nvSpPr>
        <p:spPr/>
        <p:txBody>
          <a:bodyPr/>
          <a:lstStyle/>
          <a:p>
            <a:fld id="{8683A77F-323E-4EE9-A0D7-414AF0F72E55}" type="datetime1">
              <a:rPr lang="en-US" smtClean="0"/>
              <a:t>11/26/2025</a:t>
            </a:fld>
            <a:endParaRPr lang="en-US"/>
          </a:p>
        </p:txBody>
      </p:sp>
      <p:sp>
        <p:nvSpPr>
          <p:cNvPr id="6" name="Footer Placeholder 5">
            <a:extLst>
              <a:ext uri="{FF2B5EF4-FFF2-40B4-BE49-F238E27FC236}">
                <a16:creationId xmlns:a16="http://schemas.microsoft.com/office/drawing/2014/main" id="{ECF2495F-83E7-BE92-FCE7-8014DFABD1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8B158C-6C71-33A0-32D2-65E451C4A25A}"/>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323448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EDEE2-86AD-B910-E40B-980E826E5248}"/>
              </a:ext>
            </a:extLst>
          </p:cNvPr>
          <p:cNvSpPr>
            <a:spLocks noGrp="1"/>
          </p:cNvSpPr>
          <p:nvPr>
            <p:ph type="title"/>
          </p:nvPr>
        </p:nvSpPr>
        <p:spPr>
          <a:xfrm>
            <a:off x="1259682" y="547688"/>
            <a:ext cx="15773400" cy="19883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29A4A3-33A5-E42D-6BE6-2F1627150283}"/>
              </a:ext>
            </a:extLst>
          </p:cNvPr>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a:extLst>
              <a:ext uri="{FF2B5EF4-FFF2-40B4-BE49-F238E27FC236}">
                <a16:creationId xmlns:a16="http://schemas.microsoft.com/office/drawing/2014/main" id="{BCC2C255-111A-5914-EDA3-2010F203F56A}"/>
              </a:ext>
            </a:extLst>
          </p:cNvPr>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613B03-EBB0-CBA0-4686-23AF888A08E5}"/>
              </a:ext>
            </a:extLst>
          </p:cNvPr>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a:extLst>
              <a:ext uri="{FF2B5EF4-FFF2-40B4-BE49-F238E27FC236}">
                <a16:creationId xmlns:a16="http://schemas.microsoft.com/office/drawing/2014/main" id="{511CB744-35BA-730F-08FE-5B5D6852768D}"/>
              </a:ext>
            </a:extLst>
          </p:cNvPr>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E27E79-536E-1F82-FEEB-9A03B579F5D5}"/>
              </a:ext>
            </a:extLst>
          </p:cNvPr>
          <p:cNvSpPr>
            <a:spLocks noGrp="1"/>
          </p:cNvSpPr>
          <p:nvPr>
            <p:ph type="dt" sz="half" idx="10"/>
          </p:nvPr>
        </p:nvSpPr>
        <p:spPr/>
        <p:txBody>
          <a:bodyPr/>
          <a:lstStyle/>
          <a:p>
            <a:fld id="{ABC5BA9C-5FD7-40A4-8111-CE9CC5FFF7F4}" type="datetime1">
              <a:rPr lang="en-US" smtClean="0"/>
              <a:t>11/26/2025</a:t>
            </a:fld>
            <a:endParaRPr lang="en-US"/>
          </a:p>
        </p:txBody>
      </p:sp>
      <p:sp>
        <p:nvSpPr>
          <p:cNvPr id="8" name="Footer Placeholder 7">
            <a:extLst>
              <a:ext uri="{FF2B5EF4-FFF2-40B4-BE49-F238E27FC236}">
                <a16:creationId xmlns:a16="http://schemas.microsoft.com/office/drawing/2014/main" id="{AA0CC705-E907-00DD-6978-98A9535D56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345C0B-ACDD-3C25-ED8F-E3231FC5C935}"/>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857531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90233-CF61-84D9-385E-0689B620EB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F5B4EC-9931-808B-8B92-8B21E3FE23B4}"/>
              </a:ext>
            </a:extLst>
          </p:cNvPr>
          <p:cNvSpPr>
            <a:spLocks noGrp="1"/>
          </p:cNvSpPr>
          <p:nvPr>
            <p:ph type="dt" sz="half" idx="10"/>
          </p:nvPr>
        </p:nvSpPr>
        <p:spPr/>
        <p:txBody>
          <a:bodyPr/>
          <a:lstStyle/>
          <a:p>
            <a:fld id="{1FDF3854-3F3F-4661-808D-51C9F3887C3C}" type="datetime1">
              <a:rPr lang="en-US" smtClean="0"/>
              <a:t>11/26/2025</a:t>
            </a:fld>
            <a:endParaRPr lang="en-US"/>
          </a:p>
        </p:txBody>
      </p:sp>
      <p:sp>
        <p:nvSpPr>
          <p:cNvPr id="4" name="Footer Placeholder 3">
            <a:extLst>
              <a:ext uri="{FF2B5EF4-FFF2-40B4-BE49-F238E27FC236}">
                <a16:creationId xmlns:a16="http://schemas.microsoft.com/office/drawing/2014/main" id="{40D1139D-3600-8895-992C-D975D4A8E2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919BA6-63E4-3436-C131-385976023B11}"/>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779696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D3475C-6D3C-B16D-9514-DF23E8A80CF8}"/>
              </a:ext>
            </a:extLst>
          </p:cNvPr>
          <p:cNvSpPr>
            <a:spLocks noGrp="1"/>
          </p:cNvSpPr>
          <p:nvPr>
            <p:ph type="dt" sz="half" idx="10"/>
          </p:nvPr>
        </p:nvSpPr>
        <p:spPr/>
        <p:txBody>
          <a:bodyPr/>
          <a:lstStyle/>
          <a:p>
            <a:fld id="{9CFA194F-0914-4455-A5AF-7984F53CA69A}" type="datetime1">
              <a:rPr lang="en-US" smtClean="0"/>
              <a:t>11/26/2025</a:t>
            </a:fld>
            <a:endParaRPr lang="en-US"/>
          </a:p>
        </p:txBody>
      </p:sp>
      <p:sp>
        <p:nvSpPr>
          <p:cNvPr id="3" name="Footer Placeholder 2">
            <a:extLst>
              <a:ext uri="{FF2B5EF4-FFF2-40B4-BE49-F238E27FC236}">
                <a16:creationId xmlns:a16="http://schemas.microsoft.com/office/drawing/2014/main" id="{284EEFE5-7D63-079A-3A22-E21453B2E8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ABB7AC-C075-8FC6-BE10-7FE230C46A8F}"/>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580879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7B3399-E089-4F5B-A24A-190AFAA32E56}" type="datetime1">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6A24A-275D-881E-12ED-2E51B755BD3D}"/>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p>
        </p:txBody>
      </p:sp>
      <p:sp>
        <p:nvSpPr>
          <p:cNvPr id="3" name="Content Placeholder 2">
            <a:extLst>
              <a:ext uri="{FF2B5EF4-FFF2-40B4-BE49-F238E27FC236}">
                <a16:creationId xmlns:a16="http://schemas.microsoft.com/office/drawing/2014/main" id="{CBFF868D-1BE2-9864-D104-1B50D0EA836D}"/>
              </a:ext>
            </a:extLst>
          </p:cNvPr>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486BF4-F008-2410-BCF2-16A4A11731E7}"/>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002169BF-E3D4-0A76-9353-DAF79DA85A5D}"/>
              </a:ext>
            </a:extLst>
          </p:cNvPr>
          <p:cNvSpPr>
            <a:spLocks noGrp="1"/>
          </p:cNvSpPr>
          <p:nvPr>
            <p:ph type="dt" sz="half" idx="10"/>
          </p:nvPr>
        </p:nvSpPr>
        <p:spPr/>
        <p:txBody>
          <a:bodyPr/>
          <a:lstStyle/>
          <a:p>
            <a:fld id="{A52D2BDB-468E-45C7-B628-4A05BEF5D88A}" type="datetime1">
              <a:rPr lang="en-US" smtClean="0"/>
              <a:t>11/26/2025</a:t>
            </a:fld>
            <a:endParaRPr lang="en-US"/>
          </a:p>
        </p:txBody>
      </p:sp>
      <p:sp>
        <p:nvSpPr>
          <p:cNvPr id="6" name="Footer Placeholder 5">
            <a:extLst>
              <a:ext uri="{FF2B5EF4-FFF2-40B4-BE49-F238E27FC236}">
                <a16:creationId xmlns:a16="http://schemas.microsoft.com/office/drawing/2014/main" id="{C924EE39-E7F7-0BA9-6DF3-26EA17694F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2D0647-3631-7BEF-8A0F-3F36F1980C6E}"/>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40811401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6E839-7432-9E54-B29D-118C8BBDE287}"/>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p>
        </p:txBody>
      </p:sp>
      <p:sp>
        <p:nvSpPr>
          <p:cNvPr id="3" name="Picture Placeholder 2">
            <a:extLst>
              <a:ext uri="{FF2B5EF4-FFF2-40B4-BE49-F238E27FC236}">
                <a16:creationId xmlns:a16="http://schemas.microsoft.com/office/drawing/2014/main" id="{AEE16E5C-DDB2-AB23-9949-AAD8AB959DE5}"/>
              </a:ext>
            </a:extLst>
          </p:cNvPr>
          <p:cNvSpPr>
            <a:spLocks noGrp="1"/>
          </p:cNvSpPr>
          <p:nvPr>
            <p:ph type="pic" idx="1"/>
          </p:nvPr>
        </p:nvSpPr>
        <p:spPr>
          <a:xfrm>
            <a:off x="7774782" y="1481138"/>
            <a:ext cx="9258300" cy="7310438"/>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en-US"/>
          </a:p>
        </p:txBody>
      </p:sp>
      <p:sp>
        <p:nvSpPr>
          <p:cNvPr id="4" name="Text Placeholder 3">
            <a:extLst>
              <a:ext uri="{FF2B5EF4-FFF2-40B4-BE49-F238E27FC236}">
                <a16:creationId xmlns:a16="http://schemas.microsoft.com/office/drawing/2014/main" id="{9A86DBEA-109B-94C1-0102-2D46F2F5C4F5}"/>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4E0A091C-1AC3-2263-6585-75DE7BF18B26}"/>
              </a:ext>
            </a:extLst>
          </p:cNvPr>
          <p:cNvSpPr>
            <a:spLocks noGrp="1"/>
          </p:cNvSpPr>
          <p:nvPr>
            <p:ph type="dt" sz="half" idx="10"/>
          </p:nvPr>
        </p:nvSpPr>
        <p:spPr/>
        <p:txBody>
          <a:bodyPr/>
          <a:lstStyle/>
          <a:p>
            <a:fld id="{2E2B790E-EE28-467D-8387-F0BCA683F1F1}" type="datetime1">
              <a:rPr lang="en-US" smtClean="0"/>
              <a:t>11/26/2025</a:t>
            </a:fld>
            <a:endParaRPr lang="en-US"/>
          </a:p>
        </p:txBody>
      </p:sp>
      <p:sp>
        <p:nvSpPr>
          <p:cNvPr id="6" name="Footer Placeholder 5">
            <a:extLst>
              <a:ext uri="{FF2B5EF4-FFF2-40B4-BE49-F238E27FC236}">
                <a16:creationId xmlns:a16="http://schemas.microsoft.com/office/drawing/2014/main" id="{AE7DCACF-7861-65CD-4197-7C8F981ACA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010028-7EC8-326D-A247-43B0E2BD4377}"/>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3098904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67742-EE22-02AB-1525-C62508096B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8DD9E8-CFBD-57FA-0C4D-0495ED1107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408909-17D5-47DB-E374-C621F8DCD277}"/>
              </a:ext>
            </a:extLst>
          </p:cNvPr>
          <p:cNvSpPr>
            <a:spLocks noGrp="1"/>
          </p:cNvSpPr>
          <p:nvPr>
            <p:ph type="dt" sz="half" idx="10"/>
          </p:nvPr>
        </p:nvSpPr>
        <p:spPr/>
        <p:txBody>
          <a:bodyPr/>
          <a:lstStyle/>
          <a:p>
            <a:fld id="{26BCF9F1-B7F7-4694-8CEB-71A55203BA7B}" type="datetime1">
              <a:rPr lang="en-US" smtClean="0"/>
              <a:t>11/26/2025</a:t>
            </a:fld>
            <a:endParaRPr lang="en-US"/>
          </a:p>
        </p:txBody>
      </p:sp>
      <p:sp>
        <p:nvSpPr>
          <p:cNvPr id="5" name="Footer Placeholder 4">
            <a:extLst>
              <a:ext uri="{FF2B5EF4-FFF2-40B4-BE49-F238E27FC236}">
                <a16:creationId xmlns:a16="http://schemas.microsoft.com/office/drawing/2014/main" id="{86BC942F-4262-2563-707D-8FC2BD6D6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53F73-CE10-EB25-BDC5-3D1C6C672FF4}"/>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1259711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45EC06-E752-6B0D-DAAC-D20822B9560B}"/>
              </a:ext>
            </a:extLst>
          </p:cNvPr>
          <p:cNvSpPr>
            <a:spLocks noGrp="1"/>
          </p:cNvSpPr>
          <p:nvPr>
            <p:ph type="title" orient="vert"/>
          </p:nvPr>
        </p:nvSpPr>
        <p:spPr>
          <a:xfrm>
            <a:off x="13087350" y="547688"/>
            <a:ext cx="3943350" cy="871775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B53688-9CC8-4541-E995-803DD7C574EC}"/>
              </a:ext>
            </a:extLst>
          </p:cNvPr>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915825-7ADB-CD95-9054-8C4EBFDD9C3F}"/>
              </a:ext>
            </a:extLst>
          </p:cNvPr>
          <p:cNvSpPr>
            <a:spLocks noGrp="1"/>
          </p:cNvSpPr>
          <p:nvPr>
            <p:ph type="dt" sz="half" idx="10"/>
          </p:nvPr>
        </p:nvSpPr>
        <p:spPr/>
        <p:txBody>
          <a:bodyPr/>
          <a:lstStyle/>
          <a:p>
            <a:fld id="{8027736B-AE71-48AE-909B-A8F6E6432767}" type="datetime1">
              <a:rPr lang="en-US" smtClean="0"/>
              <a:t>11/26/2025</a:t>
            </a:fld>
            <a:endParaRPr lang="en-US"/>
          </a:p>
        </p:txBody>
      </p:sp>
      <p:sp>
        <p:nvSpPr>
          <p:cNvPr id="5" name="Footer Placeholder 4">
            <a:extLst>
              <a:ext uri="{FF2B5EF4-FFF2-40B4-BE49-F238E27FC236}">
                <a16:creationId xmlns:a16="http://schemas.microsoft.com/office/drawing/2014/main" id="{00EB8D83-880B-A271-D217-07C1D14354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26326-5637-193E-D913-761B57600FA6}"/>
              </a:ext>
            </a:extLst>
          </p:cNvPr>
          <p:cNvSpPr>
            <a:spLocks noGrp="1"/>
          </p:cNvSpPr>
          <p:nvPr>
            <p:ph type="sldNum" sz="quarter" idx="12"/>
          </p:nvPr>
        </p:nvSpPr>
        <p:spPr/>
        <p:txBody>
          <a:bodyPr/>
          <a:lstStyle/>
          <a:p>
            <a:fld id="{B0C67305-1C3D-459E-AA4E-FB8056F3224E}" type="slidenum">
              <a:rPr lang="en-US" smtClean="0"/>
              <a:t>‹#›</a:t>
            </a:fld>
            <a:endParaRPr lang="en-US"/>
          </a:p>
        </p:txBody>
      </p:sp>
    </p:spTree>
    <p:extLst>
      <p:ext uri="{BB962C8B-B14F-4D97-AF65-F5344CB8AC3E}">
        <p14:creationId xmlns:p14="http://schemas.microsoft.com/office/powerpoint/2010/main" val="14464253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2" name="Picture 1" descr="ISC_Branding_PPT_standard_10x7.5_ENG_FINAL_4.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8288000" cy="10287000"/>
          </a:xfrm>
          <a:prstGeom prst="rect">
            <a:avLst/>
          </a:prstGeom>
        </p:spPr>
      </p:pic>
    </p:spTree>
    <p:extLst>
      <p:ext uri="{BB962C8B-B14F-4D97-AF65-F5344CB8AC3E}">
        <p14:creationId xmlns:p14="http://schemas.microsoft.com/office/powerpoint/2010/main" val="3693766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935FF0-C77D-4B7A-9513-4E6BB844B489}" type="datetime1">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D92149-2751-4945-8441-107312641005}" type="datetime1">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121FF0-92AE-46BE-8FDC-5BC8053D1A5F}" type="datetime1">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D0FCBC-2D16-432E-A7C1-FC619696D637}" type="datetime1">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60379-526A-4511-8CFB-EC541879AD54}" type="datetime1">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9930F2-6A0B-422D-A9BC-9870811A9056}" type="datetime1">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E9AF4B-9EE3-4A51-9017-3D025D1E444D}" type="datetime1">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BF3423-14A6-494B-BA3E-C3E6E80A6BF3}" type="datetime1">
              <a:rPr lang="en-US" smtClean="0"/>
              <a:t>11/26/2025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90"/>
            <a:ext cx="15773400" cy="19883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1" y="9534527"/>
            <a:ext cx="4114802"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7D670F03-B462-4F1B-9A92-03E4C5C44DF3}" type="datetime1">
              <a:rPr lang="en-US" smtClean="0"/>
              <a:t>11/26/2025</a:t>
            </a:fld>
            <a:endParaRPr lang="en-CA" dirty="0"/>
          </a:p>
        </p:txBody>
      </p:sp>
      <p:sp>
        <p:nvSpPr>
          <p:cNvPr id="5" name="Footer Placeholder 4"/>
          <p:cNvSpPr>
            <a:spLocks noGrp="1"/>
          </p:cNvSpPr>
          <p:nvPr>
            <p:ph type="ftr" sz="quarter" idx="3"/>
          </p:nvPr>
        </p:nvSpPr>
        <p:spPr>
          <a:xfrm>
            <a:off x="6057900" y="9534527"/>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12915901" y="9534527"/>
            <a:ext cx="4114802"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3E3407F9-12EA-46B4-BDB0-4A519A46D843}" type="slidenum">
              <a:rPr lang="en-CA" smtClean="0"/>
              <a:t>‹#›</a:t>
            </a:fld>
            <a:endParaRPr lang="en-CA" dirty="0"/>
          </a:p>
        </p:txBody>
      </p:sp>
    </p:spTree>
    <p:extLst>
      <p:ext uri="{BB962C8B-B14F-4D97-AF65-F5344CB8AC3E}">
        <p14:creationId xmlns:p14="http://schemas.microsoft.com/office/powerpoint/2010/main" val="1124624620"/>
      </p:ext>
    </p:extLst>
  </p:cSld>
  <p:clrMap bg1="lt1" tx1="dk1" bg2="lt2" tx2="dk2" accent1="accent1" accent2="accent2" accent3="accent3" accent4="accent4" accent5="accent5" accent6="accent6" hlink="hlink" folHlink="folHlink"/>
  <p:sldLayoutIdLst>
    <p:sldLayoutId id="2147483667" r:id="rId1"/>
  </p:sldLayoutIdLst>
  <p:hf hdr="0" ftr="0" dt="0"/>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EFAD2A-F880-8CAE-750B-71C4CA6A98E8}"/>
              </a:ext>
            </a:extLst>
          </p:cNvPr>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A01EB5-358A-8751-E9DE-4F8CC6662C11}"/>
              </a:ext>
            </a:extLst>
          </p:cNvPr>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8785BE-8B61-5139-A844-1A8A6AD36C98}"/>
              </a:ext>
            </a:extLst>
          </p:cNvPr>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82000"/>
                  </a:schemeClr>
                </a:solidFill>
              </a:defRPr>
            </a:lvl1pPr>
          </a:lstStyle>
          <a:p>
            <a:fld id="{CAAC372A-0233-420E-9742-8580C4D52F54}" type="datetime1">
              <a:rPr lang="en-US" smtClean="0"/>
              <a:t>11/26/2025</a:t>
            </a:fld>
            <a:endParaRPr lang="en-US"/>
          </a:p>
        </p:txBody>
      </p:sp>
      <p:sp>
        <p:nvSpPr>
          <p:cNvPr id="5" name="Footer Placeholder 4">
            <a:extLst>
              <a:ext uri="{FF2B5EF4-FFF2-40B4-BE49-F238E27FC236}">
                <a16:creationId xmlns:a16="http://schemas.microsoft.com/office/drawing/2014/main" id="{30B809FB-202A-CA4F-F4F2-80ABC2FC40BE}"/>
              </a:ext>
            </a:extLst>
          </p:cNvPr>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CD78CC7-21E4-6E8F-6C9C-ADCBF381E4BF}"/>
              </a:ext>
            </a:extLst>
          </p:cNvPr>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82000"/>
                  </a:schemeClr>
                </a:solidFill>
              </a:defRPr>
            </a:lvl1pPr>
          </a:lstStyle>
          <a:p>
            <a:fld id="{B0C67305-1C3D-459E-AA4E-FB8056F3224E}" type="slidenum">
              <a:rPr lang="en-US" smtClean="0"/>
              <a:t>‹#›</a:t>
            </a:fld>
            <a:endParaRPr lang="en-US"/>
          </a:p>
        </p:txBody>
      </p:sp>
    </p:spTree>
    <p:extLst>
      <p:ext uri="{BB962C8B-B14F-4D97-AF65-F5344CB8AC3E}">
        <p14:creationId xmlns:p14="http://schemas.microsoft.com/office/powerpoint/2010/main" val="109074415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hf hdr="0" ftr="0" dt="0"/>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3.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2.jpeg"/><Relationship Id="rId5" Type="http://schemas.openxmlformats.org/officeDocument/2006/relationships/notesSlide" Target="../notesSlides/notesSlide1.xml"/><Relationship Id="rId4"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8" Type="http://schemas.openxmlformats.org/officeDocument/2006/relationships/hyperlink" Target="mailto:Julie.Orth@sac-isc.gc.ca" TargetMode="External"/><Relationship Id="rId3" Type="http://schemas.openxmlformats.org/officeDocument/2006/relationships/notesSlide" Target="../notesSlides/notesSlide12.xml"/><Relationship Id="rId7" Type="http://schemas.openxmlformats.org/officeDocument/2006/relationships/hyperlink" Target="mailto:nkinzel@nan.ca" TargetMode="External"/><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hyperlink" Target="mailto:roberto.hernandezorellana@sac-isc.gc.ca" TargetMode="External"/><Relationship Id="rId5" Type="http://schemas.openxmlformats.org/officeDocument/2006/relationships/hyperlink" Target="mailto:Finn.simard@coo.org" TargetMode="External"/><Relationship Id="rId10" Type="http://schemas.openxmlformats.org/officeDocument/2006/relationships/hyperlink" Target="mailto:CFSON-SEFON@sac-isc.gc.ca" TargetMode="External"/><Relationship Id="rId4" Type="http://schemas.openxmlformats.org/officeDocument/2006/relationships/hyperlink" Target="mailto:lexie.halls@sac-isc.gc.ca" TargetMode="External"/><Relationship Id="rId9" Type="http://schemas.openxmlformats.org/officeDocument/2006/relationships/hyperlink" Target="mailto:ofainfo@nan.ca"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www.sac-isc.gc.ca/eng/1573764124180/1573764143080" TargetMode="External"/><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E2CF69B-5DF4-4775-A188-B54E0B8B44B6}"/>
              </a:ext>
            </a:extLst>
          </p:cNvPr>
          <p:cNvPicPr>
            <a:picLocks noChangeAspect="1"/>
          </p:cNvPicPr>
          <p:nvPr>
            <p:custDataLst>
              <p:tags r:id="rId1"/>
            </p:custDataLst>
          </p:nvPr>
        </p:nvPicPr>
        <p:blipFill rotWithShape="1">
          <a:blip r:embed="rId6">
            <a:extLst>
              <a:ext uri="{28A0092B-C50C-407E-A947-70E740481C1C}">
                <a14:useLocalDpi xmlns:a14="http://schemas.microsoft.com/office/drawing/2010/main" val="0"/>
              </a:ext>
            </a:extLst>
          </a:blip>
          <a:srcRect t="25159" b="3254"/>
          <a:stretch/>
        </p:blipFill>
        <p:spPr bwMode="auto">
          <a:xfrm>
            <a:off x="0" y="247342"/>
            <a:ext cx="18288000" cy="10056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 name="Rectangle 4">
            <a:extLst>
              <a:ext uri="{FF2B5EF4-FFF2-40B4-BE49-F238E27FC236}">
                <a16:creationId xmlns:a16="http://schemas.microsoft.com/office/drawing/2014/main" id="{E5D8CC60-8F11-495F-899D-6E1BB7B506DE}"/>
              </a:ext>
            </a:extLst>
          </p:cNvPr>
          <p:cNvSpPr txBox="1">
            <a:spLocks noChangeArrowheads="1"/>
          </p:cNvSpPr>
          <p:nvPr>
            <p:custDataLst>
              <p:tags r:id="rId2"/>
            </p:custDataLst>
          </p:nvPr>
        </p:nvSpPr>
        <p:spPr>
          <a:xfrm>
            <a:off x="548040" y="3523500"/>
            <a:ext cx="7083960" cy="1578768"/>
          </a:xfrm>
          <a:prstGeom prst="rect">
            <a:avLst/>
          </a:prstGeom>
        </p:spPr>
        <p:txBody>
          <a:bodyPr vert="horz" lIns="137160" tIns="68580" rIns="137160" bIns="68580" rtlCol="0">
            <a:noAutofit/>
          </a:bodyPr>
          <a:lst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a:lstStyle>
          <a:p>
            <a:pPr marL="0" lvl="0" indent="0" defTabSz="1826420">
              <a:lnSpc>
                <a:spcPct val="100000"/>
              </a:lnSpc>
              <a:spcBef>
                <a:spcPts val="0"/>
              </a:spcBef>
              <a:spcAft>
                <a:spcPct val="0"/>
              </a:spcAft>
              <a:buNone/>
              <a:tabLst>
                <a:tab pos="11427620" algn="l"/>
              </a:tabLst>
              <a:defRPr/>
            </a:pPr>
            <a:endParaRPr kumimoji="0" lang="en-CA" altLang="en-US" sz="2700" b="0" i="0" u="none" strike="noStrike" kern="1200" cap="none" spc="0" normalizeH="0" baseline="0" dirty="0">
              <a:ln>
                <a:noFill/>
              </a:ln>
              <a:solidFill>
                <a:prstClr val="black">
                  <a:lumMod val="65000"/>
                  <a:lumOff val="35000"/>
                </a:prstClr>
              </a:solidFill>
              <a:effectLst/>
              <a:uLnTx/>
              <a:uFillTx/>
              <a:latin typeface="Calibri" panose="020F0502020204030204" pitchFamily="34" charset="0"/>
              <a:cs typeface="Calibri" panose="020F0502020204030204" pitchFamily="34" charset="0"/>
            </a:endParaRPr>
          </a:p>
        </p:txBody>
      </p:sp>
      <p:pic>
        <p:nvPicPr>
          <p:cNvPr id="7" name="Picture 6"/>
          <p:cNvPicPr>
            <a:picLocks noChangeAspect="1"/>
          </p:cNvPicPr>
          <p:nvPr>
            <p:custDataLst>
              <p:tags r:id="rId3"/>
            </p:custDataLst>
          </p:nvPr>
        </p:nvPicPr>
        <p:blipFill>
          <a:blip r:embed="rId7" cstate="print">
            <a:lum bright="70000" contrast="-70000"/>
            <a:extLst>
              <a:ext uri="{28A0092B-C50C-407E-A947-70E740481C1C}">
                <a14:useLocalDpi xmlns:a14="http://schemas.microsoft.com/office/drawing/2010/main" val="0"/>
              </a:ext>
            </a:extLst>
          </a:blip>
          <a:stretch>
            <a:fillRect/>
          </a:stretch>
        </p:blipFill>
        <p:spPr>
          <a:xfrm flipH="1">
            <a:off x="3733800" y="8176967"/>
            <a:ext cx="482846" cy="482846"/>
          </a:xfrm>
          <a:prstGeom prst="rect">
            <a:avLst/>
          </a:prstGeom>
        </p:spPr>
      </p:pic>
      <p:sp>
        <p:nvSpPr>
          <p:cNvPr id="2" name="TextBox 1">
            <a:extLst>
              <a:ext uri="{FF2B5EF4-FFF2-40B4-BE49-F238E27FC236}">
                <a16:creationId xmlns:a16="http://schemas.microsoft.com/office/drawing/2014/main" id="{FCA961D3-FEC0-C4BE-360D-B90A9D8988BF}"/>
              </a:ext>
            </a:extLst>
          </p:cNvPr>
          <p:cNvSpPr txBox="1"/>
          <p:nvPr/>
        </p:nvSpPr>
        <p:spPr>
          <a:xfrm>
            <a:off x="1333500" y="647700"/>
            <a:ext cx="15621000" cy="5262979"/>
          </a:xfrm>
          <a:prstGeom prst="rect">
            <a:avLst/>
          </a:prstGeom>
          <a:noFill/>
        </p:spPr>
        <p:txBody>
          <a:bodyPr wrap="square" rtlCol="0">
            <a:spAutoFit/>
          </a:bodyPr>
          <a:lstStyle/>
          <a:p>
            <a:br>
              <a:rPr lang="en-US" sz="4800" dirty="0"/>
            </a:br>
            <a:endParaRPr lang="en-US" sz="4800" dirty="0"/>
          </a:p>
          <a:p>
            <a:pPr algn="ctr"/>
            <a:r>
              <a:rPr lang="en-US" sz="4800" b="1" dirty="0"/>
              <a:t>Reformed First Nations Child and Family Services Program Under the Ontario Final Agreement</a:t>
            </a:r>
          </a:p>
          <a:p>
            <a:pPr algn="ctr"/>
            <a:endParaRPr lang="en-US" sz="4800" b="1" dirty="0"/>
          </a:p>
          <a:p>
            <a:pPr algn="ctr"/>
            <a:r>
              <a:rPr lang="en-US" sz="4800" dirty="0"/>
              <a:t>Presentation at NAN Virtual Information Session</a:t>
            </a:r>
          </a:p>
          <a:p>
            <a:pPr algn="ctr"/>
            <a:r>
              <a:rPr lang="en-US" sz="4800" dirty="0"/>
              <a:t>November 27, 2025</a:t>
            </a:r>
          </a:p>
        </p:txBody>
      </p:sp>
      <p:sp>
        <p:nvSpPr>
          <p:cNvPr id="5" name="Slide Number Placeholder 4">
            <a:extLst>
              <a:ext uri="{FF2B5EF4-FFF2-40B4-BE49-F238E27FC236}">
                <a16:creationId xmlns:a16="http://schemas.microsoft.com/office/drawing/2014/main" id="{CA19E4A2-E2C7-8663-ECCF-E6472978A682}"/>
              </a:ext>
            </a:extLst>
          </p:cNvPr>
          <p:cNvSpPr>
            <a:spLocks noGrp="1"/>
          </p:cNvSpPr>
          <p:nvPr>
            <p:ph type="sldNum" sz="quarter" idx="12"/>
          </p:nvPr>
        </p:nvSpPr>
        <p:spPr>
          <a:xfrm>
            <a:off x="17526000" y="9715500"/>
            <a:ext cx="609602" cy="532946"/>
          </a:xfrm>
        </p:spPr>
        <p:txBody>
          <a:bodyPr/>
          <a:lstStyle/>
          <a:p>
            <a:fld id="{3E3407F9-12EA-46B4-BDB0-4A519A46D843}" type="slidenum">
              <a:rPr lang="en-CA" smtClean="0">
                <a:solidFill>
                  <a:schemeClr val="bg1"/>
                </a:solidFill>
              </a:rPr>
              <a:t>1</a:t>
            </a:fld>
            <a:endParaRPr lang="en-CA" dirty="0">
              <a:solidFill>
                <a:schemeClr val="bg1"/>
              </a:solidFill>
            </a:endParaRPr>
          </a:p>
        </p:txBody>
      </p:sp>
    </p:spTree>
    <p:extLst>
      <p:ext uri="{BB962C8B-B14F-4D97-AF65-F5344CB8AC3E}">
        <p14:creationId xmlns:p14="http://schemas.microsoft.com/office/powerpoint/2010/main" val="2919374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24863-0769-C507-30F6-B784BE94485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A2095C-5AF7-39E1-02E9-F87557AEE523}"/>
              </a:ext>
            </a:extLst>
          </p:cNvPr>
          <p:cNvSpPr>
            <a:spLocks noGrp="1"/>
          </p:cNvSpPr>
          <p:nvPr>
            <p:ph idx="1"/>
          </p:nvPr>
        </p:nvSpPr>
        <p:spPr>
          <a:xfrm>
            <a:off x="485169" y="2060510"/>
            <a:ext cx="17775757" cy="8839200"/>
          </a:xfrm>
        </p:spPr>
        <p:txBody>
          <a:bodyPr>
            <a:normAutofit/>
          </a:bodyPr>
          <a:lstStyle/>
          <a:p>
            <a:pPr marL="0" indent="0" algn="ctr">
              <a:buNone/>
            </a:pPr>
            <a:r>
              <a:rPr lang="en-US" sz="3200" b="1" dirty="0"/>
              <a:t>To prepare for the January Planning and Reporting Session, First Nations and FNCFS Agencies are encouraged to think about their respective MYPs/FNIIPs and CCWPs/AIIPs:</a:t>
            </a:r>
            <a:endParaRPr lang="en-US" sz="4100" b="1" dirty="0"/>
          </a:p>
          <a:p>
            <a:pPr marL="0" indent="0">
              <a:buNone/>
            </a:pPr>
            <a:endParaRPr lang="en-US" sz="4100" b="1" dirty="0"/>
          </a:p>
          <a:p>
            <a:pPr marL="0" lvl="0" indent="0">
              <a:buNone/>
            </a:pPr>
            <a:endParaRPr lang="en-US" sz="4400" dirty="0">
              <a:highlight>
                <a:srgbClr val="FFFF00"/>
              </a:highlight>
            </a:endParaRPr>
          </a:p>
          <a:p>
            <a:pPr marL="685800" lvl="1" indent="0">
              <a:buNone/>
            </a:pPr>
            <a:endParaRPr lang="en-US" b="1" dirty="0"/>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2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p:txBody>
      </p:sp>
      <p:sp>
        <p:nvSpPr>
          <p:cNvPr id="4" name="Title 1">
            <a:extLst>
              <a:ext uri="{FF2B5EF4-FFF2-40B4-BE49-F238E27FC236}">
                <a16:creationId xmlns:a16="http://schemas.microsoft.com/office/drawing/2014/main" id="{3080123C-357A-ADE2-5982-85913C27F83E}"/>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6000" b="1" dirty="0">
                <a:solidFill>
                  <a:srgbClr val="E5E5CC"/>
                </a:solidFill>
                <a:latin typeface="Arial"/>
                <a:ea typeface="Gadugi" panose="020B0502040204020203" pitchFamily="34" charset="0"/>
              </a:rPr>
              <a:t>Next Steps</a:t>
            </a:r>
            <a:endParaRPr lang="en-US" sz="3600" b="1" dirty="0">
              <a:solidFill>
                <a:srgbClr val="E5E5CC"/>
              </a:solidFill>
              <a:latin typeface="Arial"/>
              <a:ea typeface="Gadugi" panose="020B0502040204020203" pitchFamily="34" charset="0"/>
            </a:endParaRPr>
          </a:p>
        </p:txBody>
      </p:sp>
      <p:sp>
        <p:nvSpPr>
          <p:cNvPr id="6" name="Slide Number Placeholder 5">
            <a:extLst>
              <a:ext uri="{FF2B5EF4-FFF2-40B4-BE49-F238E27FC236}">
                <a16:creationId xmlns:a16="http://schemas.microsoft.com/office/drawing/2014/main" id="{4D1971F7-D3EB-4CBE-FC00-0AD2769A28C0}"/>
              </a:ext>
            </a:extLst>
          </p:cNvPr>
          <p:cNvSpPr>
            <a:spLocks noGrp="1"/>
          </p:cNvSpPr>
          <p:nvPr>
            <p:ph type="sldNum" sz="quarter" idx="12"/>
          </p:nvPr>
        </p:nvSpPr>
        <p:spPr>
          <a:xfrm>
            <a:off x="13944600" y="9644015"/>
            <a:ext cx="4114800" cy="547688"/>
          </a:xfrm>
        </p:spPr>
        <p:txBody>
          <a:bodyPr/>
          <a:lstStyle/>
          <a:p>
            <a:fld id="{B0C67305-1C3D-459E-AA4E-FB8056F3224E}" type="slidenum">
              <a:rPr lang="en-US" smtClean="0"/>
              <a:t>10</a:t>
            </a:fld>
            <a:endParaRPr lang="en-US" dirty="0"/>
          </a:p>
        </p:txBody>
      </p:sp>
      <p:sp>
        <p:nvSpPr>
          <p:cNvPr id="2" name="Content Placeholder 2">
            <a:extLst>
              <a:ext uri="{FF2B5EF4-FFF2-40B4-BE49-F238E27FC236}">
                <a16:creationId xmlns:a16="http://schemas.microsoft.com/office/drawing/2014/main" id="{C8D26973-259B-693F-3691-A174CF41A1EA}"/>
              </a:ext>
            </a:extLst>
          </p:cNvPr>
          <p:cNvSpPr txBox="1">
            <a:spLocks/>
          </p:cNvSpPr>
          <p:nvPr/>
        </p:nvSpPr>
        <p:spPr>
          <a:xfrm>
            <a:off x="512243" y="2019300"/>
            <a:ext cx="17748683" cy="8534400"/>
          </a:xfrm>
          <a:prstGeom prst="rect">
            <a:avLst/>
          </a:prstGeom>
        </p:spPr>
        <p:txBody>
          <a:bodyPr vert="horz" lIns="91440" tIns="45720" rIns="91440" bIns="45720" rtlCol="0">
            <a:normAutofit/>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0">
              <a:buFont typeface="Arial" panose="020B0604020202020204" pitchFamily="34" charset="0"/>
              <a:buNone/>
            </a:pPr>
            <a:endParaRPr lang="en-US" sz="500" dirty="0">
              <a:latin typeface="Aptos" panose="020B0004020202020204" pitchFamily="34" charset="0"/>
              <a:ea typeface="Aptos" panose="020B0004020202020204" pitchFamily="34" charset="0"/>
              <a:cs typeface="Aptos" panose="020B0004020202020204" pitchFamily="34" charset="0"/>
            </a:endParaRPr>
          </a:p>
        </p:txBody>
      </p:sp>
      <p:graphicFrame>
        <p:nvGraphicFramePr>
          <p:cNvPr id="5" name="Table 4">
            <a:extLst>
              <a:ext uri="{FF2B5EF4-FFF2-40B4-BE49-F238E27FC236}">
                <a16:creationId xmlns:a16="http://schemas.microsoft.com/office/drawing/2014/main" id="{05E9B088-A923-A231-8FC2-2083F4DEC9F2}"/>
              </a:ext>
            </a:extLst>
          </p:cNvPr>
          <p:cNvGraphicFramePr>
            <a:graphicFrameLocks noGrp="1"/>
          </p:cNvGraphicFramePr>
          <p:nvPr>
            <p:extLst>
              <p:ext uri="{D42A27DB-BD31-4B8C-83A1-F6EECF244321}">
                <p14:modId xmlns:p14="http://schemas.microsoft.com/office/powerpoint/2010/main" val="1036490323"/>
              </p:ext>
            </p:extLst>
          </p:nvPr>
        </p:nvGraphicFramePr>
        <p:xfrm>
          <a:off x="466119" y="3558332"/>
          <a:ext cx="17227296" cy="5843556"/>
        </p:xfrm>
        <a:graphic>
          <a:graphicData uri="http://schemas.openxmlformats.org/drawingml/2006/table">
            <a:tbl>
              <a:tblPr firstRow="1" bandRow="1">
                <a:tableStyleId>{5C22544A-7EE6-4342-B048-85BDC9FD1C3A}</a:tableStyleId>
              </a:tblPr>
              <a:tblGrid>
                <a:gridCol w="8613648">
                  <a:extLst>
                    <a:ext uri="{9D8B030D-6E8A-4147-A177-3AD203B41FA5}">
                      <a16:colId xmlns:a16="http://schemas.microsoft.com/office/drawing/2014/main" val="4071148147"/>
                    </a:ext>
                  </a:extLst>
                </a:gridCol>
                <a:gridCol w="8613648">
                  <a:extLst>
                    <a:ext uri="{9D8B030D-6E8A-4147-A177-3AD203B41FA5}">
                      <a16:colId xmlns:a16="http://schemas.microsoft.com/office/drawing/2014/main" val="3440450693"/>
                    </a:ext>
                  </a:extLst>
                </a:gridCol>
              </a:tblGrid>
              <a:tr h="631476">
                <a:tc>
                  <a:txBody>
                    <a:bodyPr/>
                    <a:lstStyle/>
                    <a:p>
                      <a:pPr marL="0" marR="0" lvl="0" indent="0" algn="ctr" defTabSz="1371600" rtl="0" eaLnBrk="1" fontAlgn="auto" latinLnBrk="0" hangingPunct="1">
                        <a:lnSpc>
                          <a:spcPct val="100000"/>
                        </a:lnSpc>
                        <a:spcBef>
                          <a:spcPts val="0"/>
                        </a:spcBef>
                        <a:spcAft>
                          <a:spcPts val="0"/>
                        </a:spcAft>
                        <a:buClrTx/>
                        <a:buSzTx/>
                        <a:buFontTx/>
                        <a:buNone/>
                        <a:tabLst/>
                        <a:defRPr/>
                      </a:pPr>
                      <a:r>
                        <a:rPr lang="en-US" sz="2800" b="1" dirty="0">
                          <a:solidFill>
                            <a:sysClr val="windowText" lastClr="000000"/>
                          </a:solidFill>
                        </a:rPr>
                        <a:t>First Nation MYP:</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indent="0" algn="ctr">
                        <a:buNone/>
                      </a:pPr>
                      <a:r>
                        <a:rPr lang="en-US" sz="2800" b="1" dirty="0">
                          <a:solidFill>
                            <a:sysClr val="windowText" lastClr="000000"/>
                          </a:solidFill>
                        </a:rPr>
                        <a:t>FNCFS Agency CCWP: </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3369951"/>
                  </a:ext>
                </a:extLst>
              </a:tr>
              <a:tr h="4624635">
                <a:tc>
                  <a:txBody>
                    <a:bodyPr/>
                    <a:lstStyle/>
                    <a:p>
                      <a:pPr>
                        <a:buFont typeface="Wingdings" panose="05000000000000000000" pitchFamily="2" charset="2"/>
                        <a:buChar char="Ø"/>
                      </a:pPr>
                      <a:r>
                        <a:rPr lang="en-US" sz="2800" dirty="0">
                          <a:solidFill>
                            <a:sysClr val="windowText" lastClr="000000"/>
                          </a:solidFill>
                        </a:rPr>
                        <a:t>overview of specific initiatives and activities detailed in Prevention and/or First Nation Representative Services, and/or Post-Majority Support Services. </a:t>
                      </a:r>
                    </a:p>
                    <a:p>
                      <a:pPr lvl="0">
                        <a:buFont typeface="Wingdings" panose="05000000000000000000" pitchFamily="2" charset="2"/>
                        <a:buChar char="Ø"/>
                      </a:pPr>
                      <a:r>
                        <a:rPr lang="en-US" sz="2800" dirty="0">
                          <a:solidFill>
                            <a:sysClr val="windowText" lastClr="000000"/>
                          </a:solidFill>
                        </a:rPr>
                        <a:t>key child and family well-being priorities</a:t>
                      </a:r>
                    </a:p>
                    <a:p>
                      <a:pPr lvl="0">
                        <a:buFont typeface="Wingdings" panose="05000000000000000000" pitchFamily="2" charset="2"/>
                        <a:buChar char="Ø"/>
                      </a:pPr>
                      <a:r>
                        <a:rPr lang="en-US" sz="2800" dirty="0">
                          <a:solidFill>
                            <a:sysClr val="windowText" lastClr="000000"/>
                          </a:solidFill>
                        </a:rPr>
                        <a:t>service priorities for the planning period</a:t>
                      </a:r>
                    </a:p>
                    <a:p>
                      <a:pPr>
                        <a:buFont typeface="Wingdings" panose="05000000000000000000" pitchFamily="2" charset="2"/>
                        <a:buChar char="Ø"/>
                      </a:pPr>
                      <a:r>
                        <a:rPr lang="en-US" sz="2800" dirty="0">
                          <a:solidFill>
                            <a:sysClr val="windowText" lastClr="000000"/>
                          </a:solidFill>
                        </a:rPr>
                        <a:t>strategic priorities for the planning period</a:t>
                      </a:r>
                    </a:p>
                    <a:p>
                      <a:endParaRPr lang="en-US" sz="2800" dirty="0">
                        <a:solidFill>
                          <a:sysClr val="windowText" lastClr="000000"/>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lvl="0">
                        <a:buFont typeface="Wingdings" panose="05000000000000000000" pitchFamily="2" charset="2"/>
                        <a:buChar char="Ø"/>
                      </a:pPr>
                      <a:r>
                        <a:rPr lang="en-US" sz="2800" dirty="0">
                          <a:solidFill>
                            <a:sysClr val="windowText" lastClr="000000"/>
                          </a:solidFill>
                        </a:rPr>
                        <a:t>vision, priority, key operational and service initiatives;</a:t>
                      </a:r>
                    </a:p>
                    <a:p>
                      <a:pPr lvl="0">
                        <a:buFont typeface="Wingdings" panose="05000000000000000000" pitchFamily="2" charset="2"/>
                        <a:buChar char="Ø"/>
                      </a:pPr>
                      <a:r>
                        <a:rPr lang="en-US" sz="2800" dirty="0">
                          <a:solidFill>
                            <a:sysClr val="windowText" lastClr="000000"/>
                          </a:solidFill>
                        </a:rPr>
                        <a:t>service needs on which the agency will focus during the planning period;</a:t>
                      </a:r>
                    </a:p>
                    <a:p>
                      <a:pPr lvl="0">
                        <a:buFont typeface="Wingdings" panose="05000000000000000000" pitchFamily="2" charset="2"/>
                        <a:buChar char="Ø"/>
                      </a:pPr>
                      <a:r>
                        <a:rPr lang="en-US" sz="2800" dirty="0">
                          <a:solidFill>
                            <a:sysClr val="windowText" lastClr="000000"/>
                          </a:solidFill>
                        </a:rPr>
                        <a:t>governance structure, full-time staff qualifications, salary grid;</a:t>
                      </a:r>
                    </a:p>
                    <a:p>
                      <a:pPr lvl="0">
                        <a:buFont typeface="Wingdings" panose="05000000000000000000" pitchFamily="2" charset="2"/>
                        <a:buChar char="Ø"/>
                      </a:pPr>
                      <a:r>
                        <a:rPr lang="en-US" sz="2800" dirty="0">
                          <a:solidFill>
                            <a:sysClr val="windowText" lastClr="000000"/>
                          </a:solidFill>
                        </a:rPr>
                        <a:t>linkages and alignment with First Nations’ service initiatives;</a:t>
                      </a:r>
                    </a:p>
                    <a:p>
                      <a:pPr lvl="0">
                        <a:buFont typeface="Wingdings" panose="05000000000000000000" pitchFamily="2" charset="2"/>
                        <a:buChar char="Ø"/>
                      </a:pPr>
                      <a:r>
                        <a:rPr lang="en-US" sz="2800" dirty="0">
                          <a:solidFill>
                            <a:sysClr val="windowText" lastClr="000000"/>
                          </a:solidFill>
                        </a:rPr>
                        <a:t>potential risks identified;</a:t>
                      </a:r>
                    </a:p>
                    <a:p>
                      <a:pPr lvl="0">
                        <a:buFont typeface="Wingdings" panose="05000000000000000000" pitchFamily="2" charset="2"/>
                        <a:buChar char="Ø"/>
                      </a:pPr>
                      <a:r>
                        <a:rPr lang="en-US" sz="2800" dirty="0">
                          <a:solidFill>
                            <a:sysClr val="windowText" lastClr="000000"/>
                          </a:solidFill>
                        </a:rPr>
                        <a:t>strategies to manage financial, operational, governance or other risks;</a:t>
                      </a:r>
                    </a:p>
                    <a:p>
                      <a:pPr>
                        <a:buFont typeface="Wingdings" panose="05000000000000000000" pitchFamily="2" charset="2"/>
                        <a:buChar char="Ø"/>
                      </a:pPr>
                      <a:r>
                        <a:rPr lang="en-US" sz="2800" dirty="0">
                          <a:solidFill>
                            <a:sysClr val="windowText" lastClr="000000"/>
                          </a:solidFill>
                        </a:rPr>
                        <a:t>budget considerations and usage.</a:t>
                      </a:r>
                      <a:endParaRPr lang="en-US" sz="2800" b="1" dirty="0">
                        <a:solidFill>
                          <a:sysClr val="windowText" lastClr="000000"/>
                        </a:solidFill>
                      </a:endParaRPr>
                    </a:p>
                    <a:p>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711346115"/>
                  </a:ext>
                </a:extLst>
              </a:tr>
            </a:tbl>
          </a:graphicData>
        </a:graphic>
      </p:graphicFrame>
    </p:spTree>
    <p:extLst>
      <p:ext uri="{BB962C8B-B14F-4D97-AF65-F5344CB8AC3E}">
        <p14:creationId xmlns:p14="http://schemas.microsoft.com/office/powerpoint/2010/main" val="1652795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761F7-A9FC-4E78-B12E-BC3BDD3868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89722E-B1DC-3D60-C46B-72E515C9B941}"/>
              </a:ext>
            </a:extLst>
          </p:cNvPr>
          <p:cNvSpPr>
            <a:spLocks noGrp="1"/>
          </p:cNvSpPr>
          <p:nvPr>
            <p:ph idx="1"/>
          </p:nvPr>
        </p:nvSpPr>
        <p:spPr>
          <a:xfrm>
            <a:off x="505346" y="2176272"/>
            <a:ext cx="17221200" cy="8110728"/>
          </a:xfrm>
        </p:spPr>
        <p:txBody>
          <a:bodyPr>
            <a:normAutofit lnSpcReduction="10000"/>
          </a:bodyPr>
          <a:lstStyle/>
          <a:p>
            <a:pPr>
              <a:buFont typeface="Wingdings" panose="05000000000000000000" pitchFamily="2" charset="2"/>
              <a:buChar char="Ø"/>
            </a:pPr>
            <a:r>
              <a:rPr lang="en-US" sz="3600" dirty="0"/>
              <a:t>Who will be delivering the service(s) under the Reformed FNCFS Program?</a:t>
            </a:r>
            <a:endParaRPr lang="en-US" sz="3600" b="1" dirty="0"/>
          </a:p>
          <a:p>
            <a:pPr lvl="0">
              <a:buFont typeface="Wingdings" panose="05000000000000000000" pitchFamily="2" charset="2"/>
              <a:buChar char="Ø"/>
            </a:pPr>
            <a:r>
              <a:rPr lang="en-US" sz="3600" dirty="0"/>
              <a:t>If applicable, what will the transition of service delivery for Post-majority Support Services, and/or Prevention, and/or FNRS look like (i.e., transition timelines, information sharing, leveraging existing tools and resources, ensuring no gap in services)? </a:t>
            </a:r>
          </a:p>
          <a:p>
            <a:pPr lvl="0">
              <a:buFont typeface="Wingdings" panose="05000000000000000000" pitchFamily="2" charset="2"/>
              <a:buChar char="Ø"/>
            </a:pPr>
            <a:r>
              <a:rPr lang="en-US" sz="3600" dirty="0"/>
              <a:t>How can the continuity of relationships and trust be maintained during the transition with your FNCFS Service Provider and the children and families that you serve? </a:t>
            </a:r>
          </a:p>
          <a:p>
            <a:pPr lvl="0">
              <a:buFont typeface="Wingdings" panose="05000000000000000000" pitchFamily="2" charset="2"/>
              <a:buChar char="Ø"/>
            </a:pPr>
            <a:r>
              <a:rPr lang="en-US" sz="3600" dirty="0"/>
              <a:t>How will the required planning and reporting be prioritized, and where necessary, be completed collaboratively between First Nations and FNCFS Agencies? </a:t>
            </a:r>
          </a:p>
          <a:p>
            <a:pPr lvl="0">
              <a:buFont typeface="Wingdings" panose="05000000000000000000" pitchFamily="2" charset="2"/>
              <a:buChar char="Ø"/>
            </a:pPr>
            <a:r>
              <a:rPr lang="en-US" sz="3600" dirty="0"/>
              <a:t>What structures or working groups might help oversee the transition and monitor its effectiveness?</a:t>
            </a:r>
          </a:p>
          <a:p>
            <a:pPr lvl="0">
              <a:buFont typeface="Wingdings" panose="05000000000000000000" pitchFamily="2" charset="2"/>
              <a:buChar char="Ø"/>
            </a:pPr>
            <a:endParaRPr lang="en-US" sz="1100" dirty="0"/>
          </a:p>
          <a:p>
            <a:r>
              <a:rPr lang="en-US" sz="3600" b="1" dirty="0">
                <a:latin typeface="Calibri" panose="020F0502020204030204" pitchFamily="34" charset="0"/>
              </a:rPr>
              <a:t>See Information Sheets for overview of how program elements will shift under the OFA and a list of questions to consider in advance of the January session.</a:t>
            </a:r>
          </a:p>
          <a:p>
            <a:r>
              <a:rPr lang="en-US" sz="3600" b="1" dirty="0">
                <a:latin typeface="Calibri" panose="020F0502020204030204" pitchFamily="34" charset="0"/>
              </a:rPr>
              <a:t>See Annex C for overview and purpose of the planning and reporting documentation.</a:t>
            </a:r>
          </a:p>
          <a:p>
            <a:pPr algn="ctr"/>
            <a:endParaRPr lang="en-US" sz="3200" b="1" dirty="0">
              <a:latin typeface="Calibri" panose="020F0502020204030204" pitchFamily="34" charset="0"/>
            </a:endParaRPr>
          </a:p>
          <a:p>
            <a:pPr marL="685800" lvl="1" indent="0">
              <a:buNone/>
            </a:pPr>
            <a:endParaRPr lang="en-US" sz="3200" dirty="0">
              <a:latin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2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p:txBody>
      </p:sp>
      <p:sp>
        <p:nvSpPr>
          <p:cNvPr id="4" name="Title 1">
            <a:extLst>
              <a:ext uri="{FF2B5EF4-FFF2-40B4-BE49-F238E27FC236}">
                <a16:creationId xmlns:a16="http://schemas.microsoft.com/office/drawing/2014/main" id="{6B1D7A92-CD08-838C-517F-8457025A2D9C}"/>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7200" b="1" dirty="0">
                <a:solidFill>
                  <a:srgbClr val="E5E5CC"/>
                </a:solidFill>
                <a:latin typeface="Arial"/>
                <a:ea typeface="Gadugi" panose="020B0502040204020203" pitchFamily="34" charset="0"/>
              </a:rPr>
              <a:t>Questions for Reflection </a:t>
            </a:r>
            <a:endParaRPr lang="en-US" b="1" dirty="0">
              <a:solidFill>
                <a:srgbClr val="E5E5CC"/>
              </a:solidFill>
              <a:latin typeface="Arial"/>
              <a:ea typeface="Gadugi" panose="020B0502040204020203" pitchFamily="34" charset="0"/>
            </a:endParaRPr>
          </a:p>
        </p:txBody>
      </p:sp>
      <p:sp>
        <p:nvSpPr>
          <p:cNvPr id="6" name="Slide Number Placeholder 5">
            <a:extLst>
              <a:ext uri="{FF2B5EF4-FFF2-40B4-BE49-F238E27FC236}">
                <a16:creationId xmlns:a16="http://schemas.microsoft.com/office/drawing/2014/main" id="{B5027E29-D785-7F38-FEC3-0181D6AFA2BC}"/>
              </a:ext>
            </a:extLst>
          </p:cNvPr>
          <p:cNvSpPr>
            <a:spLocks noGrp="1"/>
          </p:cNvSpPr>
          <p:nvPr>
            <p:ph type="sldNum" sz="quarter" idx="12"/>
          </p:nvPr>
        </p:nvSpPr>
        <p:spPr>
          <a:xfrm>
            <a:off x="13944600" y="9716452"/>
            <a:ext cx="4114800" cy="547688"/>
          </a:xfrm>
        </p:spPr>
        <p:txBody>
          <a:bodyPr/>
          <a:lstStyle/>
          <a:p>
            <a:fld id="{B0C67305-1C3D-459E-AA4E-FB8056F3224E}" type="slidenum">
              <a:rPr lang="en-US" smtClean="0"/>
              <a:t>11</a:t>
            </a:fld>
            <a:endParaRPr lang="en-US" dirty="0"/>
          </a:p>
        </p:txBody>
      </p:sp>
    </p:spTree>
    <p:extLst>
      <p:ext uri="{BB962C8B-B14F-4D97-AF65-F5344CB8AC3E}">
        <p14:creationId xmlns:p14="http://schemas.microsoft.com/office/powerpoint/2010/main" val="3123455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1B79EF-796B-D42D-5661-52E179E2E377}"/>
              </a:ext>
            </a:extLst>
          </p:cNvPr>
          <p:cNvSpPr txBox="1"/>
          <p:nvPr>
            <p:custDataLst>
              <p:tags r:id="rId1"/>
            </p:custDataLst>
          </p:nvPr>
        </p:nvSpPr>
        <p:spPr>
          <a:xfrm>
            <a:off x="519423" y="2019300"/>
            <a:ext cx="17176964" cy="1723549"/>
          </a:xfrm>
          <a:prstGeom prst="rect">
            <a:avLst/>
          </a:prstGeom>
          <a:noFill/>
        </p:spPr>
        <p:txBody>
          <a:bodyPr wrap="square" rtlCol="0">
            <a:spAutoFit/>
          </a:bodyPr>
          <a:lstStyle/>
          <a:p>
            <a:r>
              <a:rPr lang="en-US" sz="3500" b="1" dirty="0"/>
              <a:t>For questions, comments or more information, please contact:</a:t>
            </a:r>
          </a:p>
          <a:p>
            <a:endParaRPr lang="en-US" sz="3500" b="1" dirty="0"/>
          </a:p>
          <a:p>
            <a:endParaRPr lang="en-US" sz="3600" dirty="0"/>
          </a:p>
        </p:txBody>
      </p:sp>
      <p:graphicFrame>
        <p:nvGraphicFramePr>
          <p:cNvPr id="6" name="Table 5">
            <a:extLst>
              <a:ext uri="{FF2B5EF4-FFF2-40B4-BE49-F238E27FC236}">
                <a16:creationId xmlns:a16="http://schemas.microsoft.com/office/drawing/2014/main" id="{FA616A4A-C594-30AB-8B70-19EF80AF849A}"/>
              </a:ext>
            </a:extLst>
          </p:cNvPr>
          <p:cNvGraphicFramePr>
            <a:graphicFrameLocks noGrp="1"/>
          </p:cNvGraphicFramePr>
          <p:nvPr>
            <p:extLst>
              <p:ext uri="{D42A27DB-BD31-4B8C-83A1-F6EECF244321}">
                <p14:modId xmlns:p14="http://schemas.microsoft.com/office/powerpoint/2010/main" val="740629965"/>
              </p:ext>
            </p:extLst>
          </p:nvPr>
        </p:nvGraphicFramePr>
        <p:xfrm>
          <a:off x="613830" y="3162300"/>
          <a:ext cx="17117340" cy="5689600"/>
        </p:xfrm>
        <a:graphic>
          <a:graphicData uri="http://schemas.openxmlformats.org/drawingml/2006/table">
            <a:tbl>
              <a:tblPr>
                <a:tableStyleId>{8A107856-5554-42FB-B03E-39F5DBC370BA}</a:tableStyleId>
              </a:tblPr>
              <a:tblGrid>
                <a:gridCol w="8530170">
                  <a:extLst>
                    <a:ext uri="{9D8B030D-6E8A-4147-A177-3AD203B41FA5}">
                      <a16:colId xmlns:a16="http://schemas.microsoft.com/office/drawing/2014/main" val="3527878122"/>
                    </a:ext>
                  </a:extLst>
                </a:gridCol>
                <a:gridCol w="8587170">
                  <a:extLst>
                    <a:ext uri="{9D8B030D-6E8A-4147-A177-3AD203B41FA5}">
                      <a16:colId xmlns:a16="http://schemas.microsoft.com/office/drawing/2014/main" val="3569570839"/>
                    </a:ext>
                  </a:extLst>
                </a:gridCol>
              </a:tblGrid>
              <a:tr h="442857">
                <a:tc>
                  <a:txBody>
                    <a:bodyPr/>
                    <a:lstStyle/>
                    <a:p>
                      <a:pPr marL="0" marR="0" algn="ctr" fontAlgn="t">
                        <a:buNone/>
                      </a:pPr>
                      <a:r>
                        <a:rPr lang="en-CA" sz="2800" b="1" dirty="0">
                          <a:solidFill>
                            <a:schemeClr val="tx1"/>
                          </a:solidFill>
                          <a:effectLst/>
                        </a:rPr>
                        <a:t>Indigenous Services Canada</a:t>
                      </a:r>
                      <a:endParaRPr lang="en-CA" sz="2800" dirty="0">
                        <a:solidFill>
                          <a:schemeClr val="tx1"/>
                        </a:solidFill>
                        <a:effectLst/>
                        <a:latin typeface="Arial" panose="020B0604020202020204" pitchFamily="34" charset="0"/>
                      </a:endParaRPr>
                    </a:p>
                  </a:txBody>
                  <a:tcPr marL="50800" marR="50800" marT="50800" marB="50800" anchor="ctr">
                    <a:lnL w="12700" cap="flat" cmpd="sng" algn="ctr">
                      <a:solidFill>
                        <a:srgbClr val="E46C0A"/>
                      </a:solidFill>
                      <a:prstDash val="solid"/>
                      <a:round/>
                      <a:headEnd type="none" w="med" len="med"/>
                      <a:tailEnd type="none" w="med" len="med"/>
                    </a:lnL>
                    <a:lnT w="12700" cap="flat" cmpd="sng" algn="ctr">
                      <a:solidFill>
                        <a:srgbClr val="E46C0A"/>
                      </a:solidFill>
                      <a:prstDash val="solid"/>
                      <a:round/>
                      <a:headEnd type="none" w="med" len="med"/>
                      <a:tailEnd type="none" w="med" len="med"/>
                    </a:lnT>
                    <a:lnB w="12700" cmpd="sng">
                      <a:noFill/>
                    </a:lnB>
                    <a:solidFill>
                      <a:srgbClr val="F9E0DB"/>
                    </a:solidFill>
                  </a:tcPr>
                </a:tc>
                <a:tc>
                  <a:txBody>
                    <a:bodyPr/>
                    <a:lstStyle/>
                    <a:p>
                      <a:pPr marL="0" marR="0" algn="ctr" defTabSz="1371600" rtl="0" eaLnBrk="1" fontAlgn="t" latinLnBrk="0" hangingPunct="1">
                        <a:buNone/>
                      </a:pPr>
                      <a:r>
                        <a:rPr lang="en-CA" sz="2800" b="1" kern="1200" dirty="0">
                          <a:solidFill>
                            <a:schemeClr val="tx1"/>
                          </a:solidFill>
                          <a:effectLst/>
                          <a:latin typeface="Arial" panose="020B0604020202020204" pitchFamily="34" charset="0"/>
                          <a:ea typeface="+mn-ea"/>
                          <a:cs typeface="+mn-cs"/>
                        </a:rPr>
                        <a:t>Chiefs of Ontario/ Nishnawbe Aski Nation</a:t>
                      </a:r>
                    </a:p>
                  </a:txBody>
                  <a:tcPr marL="50800" marR="50800" marT="50800" marB="50800" anchor="ctr">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mpd="sng">
                      <a:noFill/>
                    </a:lnB>
                    <a:solidFill>
                      <a:srgbClr val="F9E0DB"/>
                    </a:solidFill>
                  </a:tcPr>
                </a:tc>
                <a:extLst>
                  <a:ext uri="{0D108BD9-81ED-4DB2-BD59-A6C34878D82A}">
                    <a16:rowId xmlns:a16="http://schemas.microsoft.com/office/drawing/2014/main" val="2698728591"/>
                  </a:ext>
                </a:extLst>
              </a:tr>
              <a:tr h="945372">
                <a:tc>
                  <a:txBody>
                    <a:bodyPr/>
                    <a:lstStyle/>
                    <a:p>
                      <a:pPr marL="800100" lvl="1" indent="-342900">
                        <a:buFont typeface="Arial" panose="020B0604020202020204" pitchFamily="34" charset="0"/>
                        <a:buChar char="•"/>
                      </a:pPr>
                      <a:r>
                        <a:rPr lang="en-US" sz="2400" dirty="0"/>
                        <a:t>Lexie Halls, </a:t>
                      </a:r>
                      <a:r>
                        <a:rPr lang="en-US" sz="2400" i="1" dirty="0"/>
                        <a:t>A/Director for Ontario Region, ISC</a:t>
                      </a:r>
                    </a:p>
                    <a:p>
                      <a:pPr marL="800100" lvl="1" indent="-342900">
                        <a:buFont typeface="Arial" panose="020B0604020202020204" pitchFamily="34" charset="0"/>
                        <a:buChar char="•"/>
                      </a:pPr>
                      <a:r>
                        <a:rPr lang="en-US" sz="2400" u="sng" dirty="0">
                          <a:hlinkClick r:id="rId4"/>
                        </a:rPr>
                        <a:t>lexie.halls@sac-isc.gc.ca</a:t>
                      </a:r>
                      <a:endParaRPr lang="en-US" sz="2400" dirty="0"/>
                    </a:p>
                    <a:p>
                      <a:pPr marL="800100" marR="0" lvl="1" indent="-342900" algn="ctr" fontAlgn="t">
                        <a:buFont typeface="Arial" panose="020B0604020202020204" pitchFamily="34" charset="0"/>
                        <a:buChar char="•"/>
                      </a:pPr>
                      <a:endParaRPr lang="en-CA" sz="2400" b="0" dirty="0">
                        <a:solidFill>
                          <a:schemeClr val="tx1"/>
                        </a:solidFill>
                        <a:effectLst/>
                        <a:latin typeface="Arial" panose="020B0604020202020204" pitchFamily="34" charset="0"/>
                      </a:endParaRPr>
                    </a:p>
                  </a:txBody>
                  <a:tcPr marL="50800" marR="50800" marT="50800" marB="5080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571500" marR="0" lvl="0" indent="-342900" algn="l" defTabSz="13716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kern="1200" dirty="0">
                          <a:solidFill>
                            <a:schemeClr val="tx1"/>
                          </a:solidFill>
                          <a:effectLst/>
                        </a:rPr>
                        <a:t>Finn Simard, Director of Social Services, COO</a:t>
                      </a:r>
                    </a:p>
                    <a:p>
                      <a:pPr marL="571500" marR="0" lvl="0" indent="-342900" algn="l" defTabSz="13716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kern="1200" dirty="0">
                          <a:solidFill>
                            <a:schemeClr val="tx1"/>
                          </a:solidFill>
                          <a:effectLst/>
                          <a:hlinkClick r:id="rId5"/>
                        </a:rPr>
                        <a:t>Finn.simard@coo.org</a:t>
                      </a:r>
                      <a:r>
                        <a:rPr lang="en-US" sz="2400" kern="1200" dirty="0">
                          <a:solidFill>
                            <a:schemeClr val="tx1"/>
                          </a:solidFill>
                          <a:effectLst/>
                        </a:rPr>
                        <a:t> </a:t>
                      </a:r>
                    </a:p>
                  </a:txBody>
                  <a:tcPr marL="50800" marR="50800" marT="50800" marB="50800">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31128716"/>
                  </a:ext>
                </a:extLst>
              </a:tr>
              <a:tr h="945372">
                <a:tc>
                  <a:txBody>
                    <a:bodyPr/>
                    <a:lstStyle/>
                    <a:p>
                      <a:pPr marL="800100" lvl="1" indent="-342900">
                        <a:buFont typeface="Arial" panose="020B0604020202020204" pitchFamily="34" charset="0"/>
                        <a:buChar char="•"/>
                      </a:pPr>
                      <a:r>
                        <a:rPr lang="en-US" sz="2400" dirty="0"/>
                        <a:t>Roberto Hernandez, </a:t>
                      </a:r>
                      <a:r>
                        <a:rPr lang="en-US" sz="2400" i="1" dirty="0"/>
                        <a:t>A/Program Manager for Ontario Region, ISC </a:t>
                      </a:r>
                    </a:p>
                    <a:p>
                      <a:pPr marL="800100" lvl="1" indent="-342900">
                        <a:buFont typeface="Arial" panose="020B0604020202020204" pitchFamily="34" charset="0"/>
                        <a:buChar char="•"/>
                      </a:pPr>
                      <a:r>
                        <a:rPr lang="en-US" sz="2400" u="sng" dirty="0">
                          <a:hlinkClick r:id="rId6"/>
                        </a:rPr>
                        <a:t>roberto.hernandezorellana@sac-isc.gc.ca</a:t>
                      </a:r>
                      <a:r>
                        <a:rPr lang="en-US" sz="2400" u="sng" dirty="0"/>
                        <a:t> </a:t>
                      </a:r>
                      <a:endParaRPr lang="en-US" sz="2400" dirty="0"/>
                    </a:p>
                    <a:p>
                      <a:pPr marL="800100" marR="0" lvl="1" indent="-342900" algn="ctr" fontAlgn="t">
                        <a:buFont typeface="Arial" panose="020B0604020202020204" pitchFamily="34" charset="0"/>
                        <a:buChar char="•"/>
                      </a:pPr>
                      <a:endParaRPr lang="en-CA" sz="2400" b="0" dirty="0">
                        <a:solidFill>
                          <a:schemeClr val="tx1"/>
                        </a:solidFill>
                        <a:effectLst/>
                        <a:latin typeface="Arial" panose="020B0604020202020204" pitchFamily="34" charset="0"/>
                      </a:endParaRPr>
                    </a:p>
                  </a:txBody>
                  <a:tcPr marL="50800" marR="50800" marT="50800" marB="5080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00100" lvl="1" indent="-342900">
                        <a:buFont typeface="Arial" panose="020B0604020202020204" pitchFamily="34" charset="0"/>
                        <a:buChar char="•"/>
                      </a:pPr>
                      <a:r>
                        <a:rPr lang="en-US" sz="2400" dirty="0">
                          <a:solidFill>
                            <a:schemeClr val="tx1"/>
                          </a:solidFill>
                        </a:rPr>
                        <a:t>Nichole Kinzel, Director of Social Services Strategic Advancement, NAN</a:t>
                      </a:r>
                    </a:p>
                    <a:p>
                      <a:pPr marL="800100" lvl="1" indent="-342900">
                        <a:buFont typeface="Arial" panose="020B0604020202020204" pitchFamily="34" charset="0"/>
                        <a:buChar char="•"/>
                      </a:pPr>
                      <a:r>
                        <a:rPr lang="en-US" sz="2400" dirty="0">
                          <a:solidFill>
                            <a:schemeClr val="tx1"/>
                          </a:solidFill>
                          <a:hlinkClick r:id="rId7"/>
                        </a:rPr>
                        <a:t>nkinzel@nan.ca</a:t>
                      </a:r>
                      <a:r>
                        <a:rPr lang="en-US" sz="2400" dirty="0">
                          <a:solidFill>
                            <a:schemeClr val="tx1"/>
                          </a:solidFill>
                        </a:rPr>
                        <a:t> </a:t>
                      </a:r>
                    </a:p>
                  </a:txBody>
                  <a:tcPr marL="50800" marR="50800" marT="50800" marB="50800">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3081692"/>
                  </a:ext>
                </a:extLst>
              </a:tr>
              <a:tr h="945372">
                <a:tc>
                  <a:txBody>
                    <a:bodyPr/>
                    <a:lstStyle/>
                    <a:p>
                      <a:pPr marL="800100" lvl="1" indent="-342900">
                        <a:buFont typeface="Arial" panose="020B0604020202020204" pitchFamily="34" charset="0"/>
                        <a:buChar char="•"/>
                      </a:pPr>
                      <a:r>
                        <a:rPr lang="en-CA" sz="2400" dirty="0"/>
                        <a:t>Julie Orth, </a:t>
                      </a:r>
                      <a:r>
                        <a:rPr lang="en-CA" sz="2400" i="1" dirty="0"/>
                        <a:t>Senior Director, Child and Family Services and Learning Sector, ISC </a:t>
                      </a:r>
                    </a:p>
                    <a:p>
                      <a:pPr marL="800100" lvl="1" indent="-342900">
                        <a:buFont typeface="Arial" panose="020B0604020202020204" pitchFamily="34" charset="0"/>
                        <a:buChar char="•"/>
                      </a:pPr>
                      <a:r>
                        <a:rPr lang="en-US" sz="2400" dirty="0">
                          <a:hlinkClick r:id="rId8"/>
                        </a:rPr>
                        <a:t>Julie.Orth@sac-isc.gc.ca</a:t>
                      </a:r>
                      <a:r>
                        <a:rPr lang="en-US" sz="2400" dirty="0"/>
                        <a:t> </a:t>
                      </a:r>
                    </a:p>
                    <a:p>
                      <a:pPr marL="457200" lvl="1" indent="0">
                        <a:buFont typeface="Arial" panose="020B0604020202020204" pitchFamily="34" charset="0"/>
                        <a:buNone/>
                      </a:pPr>
                      <a:endParaRPr lang="en-US" sz="2400" dirty="0"/>
                    </a:p>
                  </a:txBody>
                  <a:tcPr marL="50800" marR="50800" marT="50800" marB="5080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Generic NAN OFA Inbox </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1"/>
                          </a:solidFill>
                          <a:hlinkClick r:id="rId9"/>
                        </a:rPr>
                        <a:t>ofainfo@nan.ca</a:t>
                      </a:r>
                      <a:r>
                        <a:rPr lang="en-US" sz="2400" dirty="0">
                          <a:solidFill>
                            <a:schemeClr val="tx1"/>
                          </a:solidFill>
                        </a:rPr>
                        <a:t> </a:t>
                      </a:r>
                    </a:p>
                    <a:p>
                      <a:pPr marL="800100" lvl="1" indent="-342900">
                        <a:buFont typeface="Arial" panose="020B0604020202020204" pitchFamily="34" charset="0"/>
                        <a:buChar char="•"/>
                      </a:pPr>
                      <a:endParaRPr lang="en-US" sz="2400" kern="1200" dirty="0">
                        <a:solidFill>
                          <a:schemeClr val="tx1"/>
                        </a:solidFill>
                        <a:effectLst/>
                        <a:latin typeface="+mn-lt"/>
                        <a:ea typeface="+mn-ea"/>
                        <a:cs typeface="+mn-cs"/>
                      </a:endParaRPr>
                    </a:p>
                  </a:txBody>
                  <a:tcPr marL="50800" marR="50800" marT="50800" marB="50800">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84369464"/>
                  </a:ext>
                </a:extLst>
              </a:tr>
              <a:tr h="0">
                <a:tc>
                  <a:txBody>
                    <a:bodyPr/>
                    <a:lstStyle/>
                    <a:p>
                      <a:pPr marL="800100" lvl="1" indent="-342900">
                        <a:buFont typeface="Arial" panose="020B0604020202020204" pitchFamily="34" charset="0"/>
                        <a:buChar char="•"/>
                      </a:pPr>
                      <a:r>
                        <a:rPr lang="en-US" sz="2400" dirty="0">
                          <a:solidFill>
                            <a:schemeClr val="tx1"/>
                          </a:solidFill>
                        </a:rPr>
                        <a:t>Program implementation, </a:t>
                      </a:r>
                      <a:r>
                        <a:rPr lang="en-US" sz="2400" i="1" dirty="0">
                          <a:solidFill>
                            <a:schemeClr val="tx1"/>
                          </a:solidFill>
                        </a:rPr>
                        <a:t>ISC </a:t>
                      </a:r>
                    </a:p>
                    <a:p>
                      <a:pPr marL="800100" lvl="1" indent="-342900">
                        <a:buFont typeface="Arial" panose="020B0604020202020204" pitchFamily="34" charset="0"/>
                        <a:buChar char="•"/>
                      </a:pPr>
                      <a:r>
                        <a:rPr lang="en-US" sz="2400" u="sng" dirty="0">
                          <a:solidFill>
                            <a:schemeClr val="tx1"/>
                          </a:solidFill>
                          <a:hlinkClick r:id="rId10">
                            <a:extLst>
                              <a:ext uri="{A12FA001-AC4F-418D-AE19-62706E023703}">
                                <ahyp:hlinkClr xmlns:ahyp="http://schemas.microsoft.com/office/drawing/2018/hyperlinkcolor" val="tx"/>
                              </a:ext>
                            </a:extLst>
                          </a:hlinkClick>
                        </a:rPr>
                        <a:t>CFSON-SEFON@sac-isc.gc.ca</a:t>
                      </a:r>
                      <a:r>
                        <a:rPr lang="en-US" sz="2400" u="sng" dirty="0">
                          <a:solidFill>
                            <a:schemeClr val="tx1"/>
                          </a:solidFill>
                        </a:rPr>
                        <a:t> </a:t>
                      </a:r>
                    </a:p>
                  </a:txBody>
                  <a:tcPr marL="50800" marR="50800" marT="50800" marB="5080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endParaRPr lang="en-US" sz="2400" kern="1200" dirty="0">
                        <a:solidFill>
                          <a:schemeClr val="tx1"/>
                        </a:solidFill>
                        <a:effectLst/>
                        <a:latin typeface="+mn-lt"/>
                        <a:ea typeface="+mn-ea"/>
                        <a:cs typeface="+mn-cs"/>
                      </a:endParaRPr>
                    </a:p>
                  </a:txBody>
                  <a:tcPr marL="50800" marR="50800" marT="50800" marB="50800">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4480915"/>
                  </a:ext>
                </a:extLst>
              </a:tr>
            </a:tbl>
          </a:graphicData>
        </a:graphic>
      </p:graphicFrame>
      <p:sp>
        <p:nvSpPr>
          <p:cNvPr id="7" name="Title 1">
            <a:extLst>
              <a:ext uri="{FF2B5EF4-FFF2-40B4-BE49-F238E27FC236}">
                <a16:creationId xmlns:a16="http://schemas.microsoft.com/office/drawing/2014/main" id="{77B7CA54-A668-79AB-1F50-587A23A05D56}"/>
              </a:ext>
            </a:extLst>
          </p:cNvPr>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r>
              <a:rPr lang="en-US" sz="4500" b="1" dirty="0">
                <a:solidFill>
                  <a:srgbClr val="E5E5CC"/>
                </a:solidFill>
                <a:latin typeface="Arial"/>
                <a:ea typeface="Gadugi" panose="020B0502040204020203" pitchFamily="34" charset="0"/>
              </a:rPr>
              <a:t>Contact Information</a:t>
            </a:r>
            <a:endParaRPr lang="en-US" sz="4500" b="1" dirty="0">
              <a:solidFill>
                <a:srgbClr val="E5E5CC"/>
              </a:solidFill>
              <a:latin typeface="Arial"/>
            </a:endParaRPr>
          </a:p>
        </p:txBody>
      </p:sp>
      <p:sp>
        <p:nvSpPr>
          <p:cNvPr id="10" name="Slide Number Placeholder 9">
            <a:extLst>
              <a:ext uri="{FF2B5EF4-FFF2-40B4-BE49-F238E27FC236}">
                <a16:creationId xmlns:a16="http://schemas.microsoft.com/office/drawing/2014/main" id="{27491D9F-042F-D52A-3D3F-3A28E455FA68}"/>
              </a:ext>
            </a:extLst>
          </p:cNvPr>
          <p:cNvSpPr>
            <a:spLocks noGrp="1"/>
          </p:cNvSpPr>
          <p:nvPr>
            <p:ph type="sldNum" sz="quarter" idx="12"/>
          </p:nvPr>
        </p:nvSpPr>
        <p:spPr>
          <a:xfrm>
            <a:off x="15925800" y="9812337"/>
            <a:ext cx="2133600" cy="365125"/>
          </a:xfrm>
        </p:spPr>
        <p:txBody>
          <a:bodyPr/>
          <a:lstStyle/>
          <a:p>
            <a:fld id="{B6F15528-21DE-4FAA-801E-634DDDAF4B2B}" type="slidenum">
              <a:rPr lang="en-US" sz="1800" smtClean="0"/>
              <a:pPr/>
              <a:t>12</a:t>
            </a:fld>
            <a:endParaRPr lang="en-US" sz="1800" dirty="0"/>
          </a:p>
        </p:txBody>
      </p:sp>
    </p:spTree>
    <p:extLst>
      <p:ext uri="{BB962C8B-B14F-4D97-AF65-F5344CB8AC3E}">
        <p14:creationId xmlns:p14="http://schemas.microsoft.com/office/powerpoint/2010/main" val="3973385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0D979-FB71-D16F-9455-637F9508D3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2CFAAC-A867-7FD2-D32E-8BD5B0577C62}"/>
              </a:ext>
            </a:extLst>
          </p:cNvPr>
          <p:cNvSpPr>
            <a:spLocks noGrp="1"/>
          </p:cNvSpPr>
          <p:nvPr>
            <p:ph idx="1"/>
          </p:nvPr>
        </p:nvSpPr>
        <p:spPr>
          <a:xfrm>
            <a:off x="539317" y="2176272"/>
            <a:ext cx="17227296" cy="8110728"/>
          </a:xfrm>
        </p:spPr>
        <p:txBody>
          <a:bodyPr>
            <a:normAutofit/>
          </a:bodyPr>
          <a:lstStyle/>
          <a:p>
            <a:pPr lvl="1">
              <a:buFont typeface="Wingdings" panose="05000000000000000000" pitchFamily="2" charset="2"/>
              <a:buChar char="Ø"/>
            </a:pPr>
            <a:endParaRPr lang="en-US" sz="3200" dirty="0">
              <a:latin typeface="Calibri" panose="020F0502020204030204" pitchFamily="34" charset="0"/>
            </a:endParaRPr>
          </a:p>
          <a:p>
            <a:pPr marL="685800" lvl="1" indent="0">
              <a:buNone/>
            </a:pPr>
            <a:endParaRPr lang="en-US" sz="3200" dirty="0">
              <a:latin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2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p:txBody>
      </p:sp>
      <p:sp>
        <p:nvSpPr>
          <p:cNvPr id="4" name="Title 1">
            <a:extLst>
              <a:ext uri="{FF2B5EF4-FFF2-40B4-BE49-F238E27FC236}">
                <a16:creationId xmlns:a16="http://schemas.microsoft.com/office/drawing/2014/main" id="{8B93BCAF-F9EB-6227-8BDA-BD4944B3D808}"/>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6000" b="1" dirty="0">
                <a:solidFill>
                  <a:srgbClr val="E5E5CC"/>
                </a:solidFill>
                <a:latin typeface="Arial"/>
                <a:ea typeface="Gadugi" panose="020B0502040204020203" pitchFamily="34" charset="0"/>
              </a:rPr>
              <a:t> Annex A: Sections of the OFA Related to Planning and Reporting</a:t>
            </a:r>
            <a:endParaRPr lang="en-US" sz="3600" b="1" dirty="0">
              <a:solidFill>
                <a:srgbClr val="E5E5CC"/>
              </a:solidFill>
              <a:latin typeface="Arial"/>
              <a:ea typeface="Gadugi" panose="020B0502040204020203" pitchFamily="34" charset="0"/>
            </a:endParaRPr>
          </a:p>
        </p:txBody>
      </p:sp>
      <p:sp>
        <p:nvSpPr>
          <p:cNvPr id="6" name="Slide Number Placeholder 5">
            <a:extLst>
              <a:ext uri="{FF2B5EF4-FFF2-40B4-BE49-F238E27FC236}">
                <a16:creationId xmlns:a16="http://schemas.microsoft.com/office/drawing/2014/main" id="{1DB10E38-281D-395E-DCED-56F756DBF732}"/>
              </a:ext>
            </a:extLst>
          </p:cNvPr>
          <p:cNvSpPr>
            <a:spLocks noGrp="1"/>
          </p:cNvSpPr>
          <p:nvPr>
            <p:ph type="sldNum" sz="quarter" idx="12"/>
          </p:nvPr>
        </p:nvSpPr>
        <p:spPr>
          <a:xfrm>
            <a:off x="13944600" y="9644015"/>
            <a:ext cx="4114800" cy="547688"/>
          </a:xfrm>
        </p:spPr>
        <p:txBody>
          <a:bodyPr/>
          <a:lstStyle/>
          <a:p>
            <a:fld id="{B0C67305-1C3D-459E-AA4E-FB8056F3224E}" type="slidenum">
              <a:rPr lang="en-US" smtClean="0"/>
              <a:t>13</a:t>
            </a:fld>
            <a:endParaRPr lang="en-US" dirty="0"/>
          </a:p>
        </p:txBody>
      </p:sp>
      <p:sp>
        <p:nvSpPr>
          <p:cNvPr id="2" name="Content Placeholder 2">
            <a:extLst>
              <a:ext uri="{FF2B5EF4-FFF2-40B4-BE49-F238E27FC236}">
                <a16:creationId xmlns:a16="http://schemas.microsoft.com/office/drawing/2014/main" id="{364633D6-66AB-FD6C-2173-C28754F09B86}"/>
              </a:ext>
            </a:extLst>
          </p:cNvPr>
          <p:cNvSpPr txBox="1">
            <a:spLocks/>
          </p:cNvSpPr>
          <p:nvPr/>
        </p:nvSpPr>
        <p:spPr>
          <a:xfrm>
            <a:off x="512243" y="2019300"/>
            <a:ext cx="17748683" cy="8534400"/>
          </a:xfrm>
          <a:prstGeom prst="rect">
            <a:avLst/>
          </a:prstGeom>
        </p:spPr>
        <p:txBody>
          <a:bodyPr vert="horz" lIns="91440" tIns="45720" rIns="91440" bIns="45720" rtlCol="0">
            <a:normAutofit fontScale="70000" lnSpcReduction="20000"/>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0" indent="0">
              <a:buNone/>
            </a:pPr>
            <a:r>
              <a:rPr lang="en-US" sz="4100" b="1" dirty="0"/>
              <a:t>Planning:</a:t>
            </a:r>
          </a:p>
          <a:p>
            <a:pPr marL="0" indent="0">
              <a:buNone/>
            </a:pPr>
            <a:endParaRPr lang="en-US" sz="4100" b="1" dirty="0"/>
          </a:p>
          <a:p>
            <a:pPr lvl="1">
              <a:buFont typeface="Wingdings" panose="05000000000000000000" pitchFamily="2" charset="2"/>
              <a:buChar char="Ø"/>
            </a:pPr>
            <a:r>
              <a:rPr lang="en-US" sz="4100" dirty="0"/>
              <a:t>Part XIII – AGENCY ACCOUNTABILITY TO FIRST NATIONS IN RELATION TO THE REFORMED FNCFS PROGRAM  (paragraph 108 to 119) </a:t>
            </a:r>
          </a:p>
          <a:p>
            <a:pPr marL="685800" lvl="1" indent="0">
              <a:buNone/>
            </a:pPr>
            <a:endParaRPr lang="en-US" sz="4100" dirty="0"/>
          </a:p>
          <a:p>
            <a:pPr lvl="1">
              <a:buFont typeface="Wingdings" panose="05000000000000000000" pitchFamily="2" charset="2"/>
              <a:buChar char="Ø"/>
            </a:pPr>
            <a:r>
              <a:rPr lang="en-US" sz="4100" dirty="0"/>
              <a:t>Appendix 4: First Nations Planning Template</a:t>
            </a:r>
          </a:p>
          <a:p>
            <a:pPr marL="685800" lvl="1" indent="0">
              <a:buNone/>
            </a:pPr>
            <a:endParaRPr lang="en-US" sz="4100" dirty="0"/>
          </a:p>
          <a:p>
            <a:pPr lvl="1">
              <a:buFont typeface="Wingdings" panose="05000000000000000000" pitchFamily="2" charset="2"/>
              <a:buChar char="Ø"/>
            </a:pPr>
            <a:r>
              <a:rPr lang="en-US" sz="4100" dirty="0"/>
              <a:t>Appendix 5: Agency Accountability Co-Development Planning Template</a:t>
            </a:r>
          </a:p>
          <a:p>
            <a:pPr lvl="1">
              <a:buFont typeface="Wingdings" panose="05000000000000000000" pitchFamily="2" charset="2"/>
              <a:buChar char="Ø"/>
            </a:pPr>
            <a:endParaRPr lang="en-US" sz="4100" dirty="0"/>
          </a:p>
          <a:p>
            <a:pPr lvl="1">
              <a:buFont typeface="Wingdings" panose="05000000000000000000" pitchFamily="2" charset="2"/>
              <a:buChar char="Ø"/>
            </a:pPr>
            <a:r>
              <a:rPr lang="en-US" sz="4100" dirty="0"/>
              <a:t>Capital: PART V – THE REFORMED FNCFS FUNDING APPROACH: INITIAL FUNDING PERIOD (B. Allocation, (e) </a:t>
            </a:r>
          </a:p>
          <a:p>
            <a:pPr marL="0" indent="0">
              <a:buNone/>
            </a:pPr>
            <a:endParaRPr lang="en-US" sz="4100" dirty="0"/>
          </a:p>
          <a:p>
            <a:pPr marL="0" indent="0">
              <a:buNone/>
            </a:pPr>
            <a:r>
              <a:rPr lang="en-US" sz="4100" b="1" dirty="0"/>
              <a:t>Reporting:</a:t>
            </a:r>
          </a:p>
          <a:p>
            <a:pPr marL="0" indent="0">
              <a:buNone/>
            </a:pPr>
            <a:endParaRPr lang="en-US" sz="4100" b="1" dirty="0"/>
          </a:p>
          <a:p>
            <a:pPr lvl="1">
              <a:buFont typeface="Wingdings" panose="05000000000000000000" pitchFamily="2" charset="2"/>
              <a:buChar char="Ø"/>
            </a:pPr>
            <a:r>
              <a:rPr lang="en-US" sz="4100" dirty="0"/>
              <a:t>Appendix 2:  Performance Measurement Indicators and Outcomes Chart (FNCFS Program Indicators) </a:t>
            </a:r>
          </a:p>
          <a:p>
            <a:pPr marL="685800" lvl="1" indent="0">
              <a:buNone/>
            </a:pPr>
            <a:endParaRPr lang="en-US" sz="4100" dirty="0"/>
          </a:p>
          <a:p>
            <a:pPr lvl="1">
              <a:buFont typeface="Wingdings" panose="05000000000000000000" pitchFamily="2" charset="2"/>
              <a:buChar char="Ø"/>
            </a:pPr>
            <a:r>
              <a:rPr lang="en-US" sz="4100" dirty="0"/>
              <a:t> Part XIII – Agency Accountability to First Nations in Relation to the Reformed FNCFS Program (Community-Wellness reporting paragraph 113 to 117</a:t>
            </a:r>
            <a:r>
              <a:rPr lang="en-US" sz="4100" kern="0" dirty="0">
                <a:solidFill>
                  <a:srgbClr val="000000"/>
                </a:solidFill>
                <a:ea typeface="Aptos" panose="020B0004020202020204" pitchFamily="34" charset="0"/>
                <a:cs typeface="Aptos" panose="020B0004020202020204" pitchFamily="34" charset="0"/>
              </a:rPr>
              <a:t>) </a:t>
            </a:r>
            <a:endParaRPr lang="en-US" sz="4100" dirty="0">
              <a:ea typeface="Aptos" panose="020B0004020202020204" pitchFamily="34" charset="0"/>
              <a:cs typeface="Aptos" panose="020B0004020202020204" pitchFamily="34" charset="0"/>
            </a:endParaRPr>
          </a:p>
          <a:p>
            <a:pPr marL="0">
              <a:buFont typeface="Arial" panose="020B0604020202020204" pitchFamily="34" charset="0"/>
              <a:buNone/>
            </a:pPr>
            <a:r>
              <a:rPr lang="en-US" sz="1600" dirty="0">
                <a:latin typeface="Calibri" panose="020F0502020204030204" pitchFamily="34" charset="0"/>
                <a:ea typeface="Aptos" panose="020B0004020202020204" pitchFamily="34" charset="0"/>
                <a:cs typeface="Aptos" panose="020B0004020202020204" pitchFamily="34" charset="0"/>
              </a:rPr>
              <a:t> </a:t>
            </a:r>
            <a:endParaRPr lang="en-US" sz="1600" dirty="0">
              <a:latin typeface="Aptos" panose="020B0004020202020204" pitchFamily="34" charset="0"/>
              <a:ea typeface="Aptos" panose="020B0004020202020204" pitchFamily="34" charset="0"/>
              <a:cs typeface="Aptos" panose="020B0004020202020204" pitchFamily="34" charset="0"/>
            </a:endParaRPr>
          </a:p>
          <a:p>
            <a:pPr marL="0">
              <a:buFont typeface="Arial" panose="020B0604020202020204" pitchFamily="34" charset="0"/>
              <a:buNone/>
            </a:pPr>
            <a:endParaRPr lang="en-US" sz="500" dirty="0">
              <a:latin typeface="Aptos" panose="020B0004020202020204" pitchFamily="34" charset="0"/>
              <a:ea typeface="Aptos" panose="020B0004020202020204" pitchFamily="34" charset="0"/>
              <a:cs typeface="Aptos" panose="020B0004020202020204" pitchFamily="34" charset="0"/>
            </a:endParaRPr>
          </a:p>
          <a:p>
            <a:endParaRPr lang="en-US" sz="500" dirty="0">
              <a:ea typeface="Aptos" panose="020B0004020202020204" pitchFamily="34" charset="0"/>
              <a:cs typeface="Aptos" panose="020B0004020202020204" pitchFamily="34" charset="0"/>
            </a:endParaRPr>
          </a:p>
          <a:p>
            <a:pPr marL="0">
              <a:buFont typeface="Arial" panose="020B0604020202020204" pitchFamily="34" charset="0"/>
              <a:buNone/>
            </a:pPr>
            <a:r>
              <a:rPr lang="en-US" sz="500" dirty="0">
                <a:latin typeface="Calibri" panose="020F0502020204030204" pitchFamily="34" charset="0"/>
                <a:ea typeface="Aptos" panose="020B0004020202020204" pitchFamily="34" charset="0"/>
                <a:cs typeface="Aptos" panose="020B0004020202020204" pitchFamily="34" charset="0"/>
              </a:rPr>
              <a:t> </a:t>
            </a:r>
            <a:endParaRPr lang="en-US" sz="500" dirty="0">
              <a:latin typeface="Aptos" panose="020B0004020202020204" pitchFamily="34" charset="0"/>
              <a:ea typeface="Aptos" panose="020B0004020202020204" pitchFamily="34" charset="0"/>
              <a:cs typeface="Aptos" panose="020B0004020202020204" pitchFamily="34" charset="0"/>
            </a:endParaRPr>
          </a:p>
          <a:p>
            <a:pPr lvl="1"/>
            <a:endParaRPr lang="en-US" sz="1000" b="1" dirty="0"/>
          </a:p>
        </p:txBody>
      </p:sp>
    </p:spTree>
    <p:extLst>
      <p:ext uri="{BB962C8B-B14F-4D97-AF65-F5344CB8AC3E}">
        <p14:creationId xmlns:p14="http://schemas.microsoft.com/office/powerpoint/2010/main" val="3194728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17BD6-4503-7DE9-F211-6A99396A055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381F4F8-9498-3A99-AB42-7A70994F3BD1}"/>
              </a:ext>
            </a:extLst>
          </p:cNvPr>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endParaRPr lang="en-US" sz="4500" b="1" dirty="0">
              <a:solidFill>
                <a:srgbClr val="E5E5CC"/>
              </a:solidFill>
              <a:latin typeface="Arial"/>
              <a:ea typeface="Gadugi" panose="020B0502040204020203" pitchFamily="34" charset="0"/>
            </a:endParaRPr>
          </a:p>
          <a:p>
            <a:pPr algn="ctr" fontAlgn="base">
              <a:spcAft>
                <a:spcPct val="37000"/>
              </a:spcAft>
            </a:pPr>
            <a:r>
              <a:rPr lang="en-US" sz="4500" b="1" dirty="0">
                <a:solidFill>
                  <a:srgbClr val="E5E5CC"/>
                </a:solidFill>
                <a:latin typeface="Arial"/>
                <a:ea typeface="Gadugi" panose="020B0502040204020203" pitchFamily="34" charset="0"/>
              </a:rPr>
              <a:t> Annex B: Guidelines for FNCFS Agencies Seeking First Nation Consent on Planning</a:t>
            </a:r>
          </a:p>
          <a:p>
            <a:pPr algn="ctr" fontAlgn="base">
              <a:spcAft>
                <a:spcPct val="37000"/>
              </a:spcAft>
            </a:pPr>
            <a:endParaRPr lang="en-US" sz="4500" b="1" dirty="0">
              <a:solidFill>
                <a:srgbClr val="E5E5CC"/>
              </a:solidFill>
              <a:latin typeface="Arial"/>
            </a:endParaRPr>
          </a:p>
        </p:txBody>
      </p:sp>
      <p:sp>
        <p:nvSpPr>
          <p:cNvPr id="6" name="Slide Number Placeholder 5">
            <a:extLst>
              <a:ext uri="{FF2B5EF4-FFF2-40B4-BE49-F238E27FC236}">
                <a16:creationId xmlns:a16="http://schemas.microsoft.com/office/drawing/2014/main" id="{5F19D384-8B73-42D8-4B4E-4865F1D68286}"/>
              </a:ext>
            </a:extLst>
          </p:cNvPr>
          <p:cNvSpPr>
            <a:spLocks noGrp="1"/>
          </p:cNvSpPr>
          <p:nvPr>
            <p:ph type="sldNum" sz="quarter" idx="12"/>
          </p:nvPr>
        </p:nvSpPr>
        <p:spPr>
          <a:xfrm>
            <a:off x="13944600" y="9731163"/>
            <a:ext cx="4114800" cy="547688"/>
          </a:xfrm>
        </p:spPr>
        <p:txBody>
          <a:bodyPr/>
          <a:lstStyle/>
          <a:p>
            <a:fld id="{B0C67305-1C3D-459E-AA4E-FB8056F3224E}" type="slidenum">
              <a:rPr lang="en-US" smtClean="0"/>
              <a:t>14</a:t>
            </a:fld>
            <a:endParaRPr lang="en-US" dirty="0"/>
          </a:p>
        </p:txBody>
      </p:sp>
      <p:sp>
        <p:nvSpPr>
          <p:cNvPr id="5" name="TextBox 4">
            <a:extLst>
              <a:ext uri="{FF2B5EF4-FFF2-40B4-BE49-F238E27FC236}">
                <a16:creationId xmlns:a16="http://schemas.microsoft.com/office/drawing/2014/main" id="{64112465-F414-2017-3799-6BA7988605E3}"/>
              </a:ext>
            </a:extLst>
          </p:cNvPr>
          <p:cNvSpPr txBox="1"/>
          <p:nvPr/>
        </p:nvSpPr>
        <p:spPr>
          <a:xfrm>
            <a:off x="529119" y="2019300"/>
            <a:ext cx="17229761" cy="735265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37000"/>
              </a:spcAft>
              <a:buClrTx/>
              <a:buSzTx/>
              <a:buNone/>
              <a:tabLst>
                <a:tab pos="5715000" algn="l"/>
              </a:tabLst>
              <a:defRPr/>
            </a:pPr>
            <a:r>
              <a:rPr kumimoji="0" lang="en-US" sz="2800" b="1"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No response by one First Nation</a:t>
            </a: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 </a:t>
            </a:r>
          </a:p>
          <a:p>
            <a:pPr marL="457200" marR="0" lvl="0" indent="-457200" algn="l" defTabSz="914400" rtl="0" eaLnBrk="0" fontAlgn="base" latinLnBrk="0" hangingPunct="0">
              <a:lnSpc>
                <a:spcPct val="100000"/>
              </a:lnSpc>
              <a:spcBef>
                <a:spcPct val="0"/>
              </a:spcBef>
              <a:spcAft>
                <a:spcPct val="37000"/>
              </a:spcAft>
              <a:buClrTx/>
              <a:buSzTx/>
              <a:buFont typeface="Wingdings" panose="05000000000000000000" pitchFamily="2" charset="2"/>
              <a:buChar char="Ø"/>
              <a:tabLst>
                <a:tab pos="5715000" algn="l"/>
              </a:tabLst>
              <a:defRPr/>
            </a:pP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FNCFS Agency has contacted a First Nation three (3x) to participate in co-development of its CCWP and the First Nation has not responded, ISC will deem that the FNCFS Agency has made reasonable efforts to consult with the First Nation on the plan and will accept the FNCFS Agency’s plan. The FNCFS Agency will provide to ISC a brief description of its reasonable efforts to seek the First Nation’s participation in the co-development process.</a:t>
            </a:r>
          </a:p>
          <a:p>
            <a:pPr marL="0" marR="0" lvl="0" indent="0" algn="l" defTabSz="914400" rtl="0" eaLnBrk="0" fontAlgn="base" latinLnBrk="0" hangingPunct="0">
              <a:lnSpc>
                <a:spcPct val="100000"/>
              </a:lnSpc>
              <a:spcBef>
                <a:spcPct val="0"/>
              </a:spcBef>
              <a:spcAft>
                <a:spcPct val="37000"/>
              </a:spcAft>
              <a:buClrTx/>
              <a:buSzTx/>
              <a:buNone/>
              <a:tabLst>
                <a:tab pos="5715000" algn="l"/>
              </a:tabLst>
              <a:defRPr/>
            </a:pPr>
            <a:r>
              <a:rPr kumimoji="0" lang="en-US" sz="2800" b="1"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Refusal by First Nation to sign</a:t>
            </a: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 </a:t>
            </a:r>
          </a:p>
          <a:p>
            <a:pPr marL="457200" marR="0" lvl="0" indent="-457200" algn="l" defTabSz="914400" rtl="0" eaLnBrk="0" fontAlgn="base" latinLnBrk="0" hangingPunct="0">
              <a:lnSpc>
                <a:spcPct val="100000"/>
              </a:lnSpc>
              <a:spcBef>
                <a:spcPct val="0"/>
              </a:spcBef>
              <a:spcAft>
                <a:spcPct val="37000"/>
              </a:spcAft>
              <a:buClrTx/>
              <a:buSzTx/>
              <a:buFont typeface="Wingdings" panose="05000000000000000000" pitchFamily="2" charset="2"/>
              <a:buChar char="Ø"/>
              <a:tabLst>
                <a:tab pos="5715000" algn="l"/>
              </a:tabLst>
              <a:defRPr/>
            </a:pPr>
            <a:r>
              <a:rPr lang="en-US" sz="2800" dirty="0">
                <a:ea typeface="Aptos" panose="020B0004020202020204" pitchFamily="34" charset="0"/>
                <a:cs typeface="Aptos" panose="020B0004020202020204" pitchFamily="34" charset="0"/>
              </a:rPr>
              <a:t>O</a:t>
            </a: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ne or more First Nation declines to participate or participates in co-development of an FNCFS Agency’s plan but refuses to sign the plan, ISC will accept the plan if a majority of the FNCFS’s Agency’s affiliated First Nations have signed the plan. The FNCFS Agency will provide to ISC a brief description of its reasonable efforts to seek the support of the First Nation(s) that withheld signature.</a:t>
            </a:r>
          </a:p>
          <a:p>
            <a:pPr marL="0" marR="0" lvl="0" indent="0" algn="l" defTabSz="914400" rtl="0" eaLnBrk="0" fontAlgn="base" latinLnBrk="0" hangingPunct="0">
              <a:lnSpc>
                <a:spcPct val="100000"/>
              </a:lnSpc>
              <a:spcBef>
                <a:spcPct val="0"/>
              </a:spcBef>
              <a:spcAft>
                <a:spcPct val="37000"/>
              </a:spcAft>
              <a:buClrTx/>
              <a:buSzTx/>
              <a:buNone/>
              <a:tabLst>
                <a:tab pos="5715000" algn="l"/>
              </a:tabLst>
              <a:defRPr/>
            </a:pPr>
            <a:r>
              <a:rPr kumimoji="0" lang="en-US" sz="2800" b="1"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Refusal by half or more First Nations to sign</a:t>
            </a: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 </a:t>
            </a:r>
          </a:p>
          <a:p>
            <a:pPr marL="457200" marR="0" lvl="0" indent="-457200" algn="l" defTabSz="914400" rtl="0" eaLnBrk="0" fontAlgn="base" latinLnBrk="0" hangingPunct="0">
              <a:lnSpc>
                <a:spcPct val="100000"/>
              </a:lnSpc>
              <a:spcBef>
                <a:spcPct val="0"/>
              </a:spcBef>
              <a:spcAft>
                <a:spcPct val="37000"/>
              </a:spcAft>
              <a:buClrTx/>
              <a:buSzTx/>
              <a:buFont typeface="Wingdings" panose="05000000000000000000" pitchFamily="2" charset="2"/>
              <a:buChar char="Ø"/>
              <a:tabLst>
                <a:tab pos="5715000" algn="l"/>
              </a:tabLst>
              <a:defRPr/>
            </a:pPr>
            <a:r>
              <a:rPr kumimoji="0" lang="en-US" sz="2800" b="0" i="0" u="none" strike="noStrike" kern="0" cap="none" spc="0" normalizeH="0" baseline="0" noProof="0" dirty="0">
                <a:ln>
                  <a:noFill/>
                </a:ln>
                <a:solidFill>
                  <a:srgbClr val="000000"/>
                </a:solidFill>
                <a:effectLst/>
                <a:uLnTx/>
                <a:uFillTx/>
                <a:ea typeface="Aptos" panose="020B0004020202020204" pitchFamily="34" charset="0"/>
                <a:cs typeface="Aptos" panose="020B0004020202020204" pitchFamily="34" charset="0"/>
              </a:rPr>
              <a:t>Where half or more of an FNCFS Agency’s affiliated First Nations refuse to sign the FNCFS Agency’s plan, ISC will not accept the plan. The FNCFS Agency will have to adjust its plan until it can secure the agreement of a majority of its affiliated First Nations.</a:t>
            </a:r>
            <a:endParaRPr lang="en-US" sz="2800" dirty="0"/>
          </a:p>
        </p:txBody>
      </p:sp>
    </p:spTree>
    <p:extLst>
      <p:ext uri="{BB962C8B-B14F-4D97-AF65-F5344CB8AC3E}">
        <p14:creationId xmlns:p14="http://schemas.microsoft.com/office/powerpoint/2010/main" val="1168661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4961BA0-FFC3-2854-923F-CEA9B7A142E9}"/>
              </a:ext>
            </a:extLst>
          </p:cNvPr>
          <p:cNvGraphicFramePr>
            <a:graphicFrameLocks noGrp="1"/>
          </p:cNvGraphicFramePr>
          <p:nvPr>
            <p:ph idx="1"/>
            <p:extLst>
              <p:ext uri="{D42A27DB-BD31-4B8C-83A1-F6EECF244321}">
                <p14:modId xmlns:p14="http://schemas.microsoft.com/office/powerpoint/2010/main" val="3955545671"/>
              </p:ext>
            </p:extLst>
          </p:nvPr>
        </p:nvGraphicFramePr>
        <p:xfrm>
          <a:off x="508581" y="2749768"/>
          <a:ext cx="17227295" cy="7139722"/>
        </p:xfrm>
        <a:graphic>
          <a:graphicData uri="http://schemas.openxmlformats.org/drawingml/2006/table">
            <a:tbl>
              <a:tblPr firstRow="1" firstCol="1" bandRow="1">
                <a:tableStyleId>{5C22544A-7EE6-4342-B048-85BDC9FD1C3A}</a:tableStyleId>
              </a:tblPr>
              <a:tblGrid>
                <a:gridCol w="5953175">
                  <a:extLst>
                    <a:ext uri="{9D8B030D-6E8A-4147-A177-3AD203B41FA5}">
                      <a16:colId xmlns:a16="http://schemas.microsoft.com/office/drawing/2014/main" val="139763887"/>
                    </a:ext>
                  </a:extLst>
                </a:gridCol>
                <a:gridCol w="5423752">
                  <a:extLst>
                    <a:ext uri="{9D8B030D-6E8A-4147-A177-3AD203B41FA5}">
                      <a16:colId xmlns:a16="http://schemas.microsoft.com/office/drawing/2014/main" val="3910075303"/>
                    </a:ext>
                  </a:extLst>
                </a:gridCol>
                <a:gridCol w="5850368">
                  <a:extLst>
                    <a:ext uri="{9D8B030D-6E8A-4147-A177-3AD203B41FA5}">
                      <a16:colId xmlns:a16="http://schemas.microsoft.com/office/drawing/2014/main" val="726617635"/>
                    </a:ext>
                  </a:extLst>
                </a:gridCol>
              </a:tblGrid>
              <a:tr h="397680">
                <a:tc>
                  <a:txBody>
                    <a:bodyPr/>
                    <a:lstStyle/>
                    <a:p>
                      <a:pPr marL="0" marR="0" algn="ctr">
                        <a:buNone/>
                      </a:pPr>
                      <a:r>
                        <a:rPr lang="fr-CA" sz="1800" dirty="0">
                          <a:solidFill>
                            <a:schemeClr val="tx1"/>
                          </a:solidFill>
                          <a:effectLst/>
                        </a:rPr>
                        <a:t>Document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chemeClr val="accent2">
                        <a:lumMod val="40000"/>
                        <a:lumOff val="60000"/>
                      </a:schemeClr>
                    </a:solidFill>
                  </a:tcPr>
                </a:tc>
                <a:tc>
                  <a:txBody>
                    <a:bodyPr/>
                    <a:lstStyle/>
                    <a:p>
                      <a:pPr marL="0" marR="0" algn="ctr">
                        <a:buNone/>
                      </a:pPr>
                      <a:r>
                        <a:rPr lang="fr-CA" sz="1800" dirty="0">
                          <a:solidFill>
                            <a:schemeClr val="tx1"/>
                          </a:solidFill>
                          <a:effectLst/>
                        </a:rPr>
                        <a:t>Description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chemeClr val="accent2">
                        <a:lumMod val="40000"/>
                        <a:lumOff val="60000"/>
                      </a:schemeClr>
                    </a:solidFill>
                  </a:tcPr>
                </a:tc>
                <a:tc>
                  <a:txBody>
                    <a:bodyPr/>
                    <a:lstStyle/>
                    <a:p>
                      <a:pPr marL="0" marR="0" algn="ctr">
                        <a:buNone/>
                      </a:pPr>
                      <a:r>
                        <a:rPr lang="fr-CA" sz="1800" dirty="0" err="1">
                          <a:solidFill>
                            <a:schemeClr val="tx1"/>
                          </a:solidFill>
                          <a:effectLst/>
                        </a:rPr>
                        <a:t>Purpose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chemeClr val="accent2">
                        <a:lumMod val="40000"/>
                        <a:lumOff val="60000"/>
                      </a:schemeClr>
                    </a:solidFill>
                  </a:tcPr>
                </a:tc>
                <a:extLst>
                  <a:ext uri="{0D108BD9-81ED-4DB2-BD59-A6C34878D82A}">
                    <a16:rowId xmlns:a16="http://schemas.microsoft.com/office/drawing/2014/main" val="1133112949"/>
                  </a:ext>
                </a:extLst>
              </a:tr>
              <a:tr h="908986">
                <a:tc>
                  <a:txBody>
                    <a:bodyPr/>
                    <a:lstStyle/>
                    <a:p>
                      <a:pPr marL="0" marR="0" algn="ctr">
                        <a:buNone/>
                      </a:pPr>
                      <a:r>
                        <a:rPr lang="fr-CA" sz="1800" dirty="0">
                          <a:solidFill>
                            <a:schemeClr val="tx1"/>
                          </a:solidFill>
                          <a:effectLst/>
                        </a:rPr>
                        <a:t>FNCFS PAW 1296545 (CCWP) Instructions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Guidance on each data field of the CCWP template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dirty="0">
                          <a:solidFill>
                            <a:schemeClr val="tx1"/>
                          </a:solidFill>
                          <a:effectLst/>
                        </a:rPr>
                        <a:t>Support Agencies filling the CCWP Mock-up</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2851450945"/>
                  </a:ext>
                </a:extLst>
              </a:tr>
              <a:tr h="653334">
                <a:tc>
                  <a:txBody>
                    <a:bodyPr/>
                    <a:lstStyle/>
                    <a:p>
                      <a:pPr marL="0" marR="0" algn="ctr">
                        <a:buNone/>
                      </a:pPr>
                      <a:r>
                        <a:rPr lang="en-US" sz="1800" dirty="0">
                          <a:solidFill>
                            <a:schemeClr val="tx1"/>
                          </a:solidFill>
                          <a:effectLst/>
                        </a:rPr>
                        <a:t>FNCFS PAW 1296545 (CCWP) template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Child and Community Well-Being Plan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a:solidFill>
                            <a:schemeClr val="tx1"/>
                          </a:solidFill>
                          <a:effectLst/>
                        </a:rPr>
                        <a:t>Mandatory plan under the OFA</a:t>
                      </a:r>
                      <a:endParaRPr lang="en-US" sz="180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1193306390"/>
                  </a:ext>
                </a:extLst>
              </a:tr>
              <a:tr h="653334">
                <a:tc>
                  <a:txBody>
                    <a:bodyPr/>
                    <a:lstStyle/>
                    <a:p>
                      <a:pPr marL="0" marR="0" algn="ctr">
                        <a:buNone/>
                      </a:pPr>
                      <a:r>
                        <a:rPr lang="fr-CA" sz="1800" dirty="0">
                          <a:solidFill>
                            <a:schemeClr val="tx1"/>
                          </a:solidFill>
                          <a:effectLst/>
                        </a:rPr>
                        <a:t>FNCFS PAW 129653 (MYP) Instructions</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Guidance on each data field of the MYP template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dirty="0">
                          <a:solidFill>
                            <a:schemeClr val="tx1"/>
                          </a:solidFill>
                          <a:effectLst/>
                        </a:rPr>
                        <a:t>Support for First Nations in filling out the MYP template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260412250"/>
                  </a:ext>
                </a:extLst>
              </a:tr>
              <a:tr h="397680">
                <a:tc>
                  <a:txBody>
                    <a:bodyPr/>
                    <a:lstStyle/>
                    <a:p>
                      <a:pPr marL="0" marR="0" algn="ctr">
                        <a:buNone/>
                      </a:pPr>
                      <a:r>
                        <a:rPr lang="fr-CA" sz="1800" dirty="0">
                          <a:solidFill>
                            <a:schemeClr val="tx1"/>
                          </a:solidFill>
                          <a:effectLst/>
                        </a:rPr>
                        <a:t>FNCFS PAW 129653 (MYP) </a:t>
                      </a:r>
                      <a:r>
                        <a:rPr lang="fr-CA" sz="1800" dirty="0" err="1">
                          <a:solidFill>
                            <a:schemeClr val="tx1"/>
                          </a:solidFill>
                          <a:effectLst/>
                        </a:rPr>
                        <a:t>template</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First Nation Multi-Year Plan</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a:solidFill>
                            <a:schemeClr val="tx1"/>
                          </a:solidFill>
                          <a:effectLst/>
                        </a:rPr>
                        <a:t>Mandatory plan under the OFA</a:t>
                      </a:r>
                      <a:endParaRPr lang="en-US" sz="180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4041374094"/>
                  </a:ext>
                </a:extLst>
              </a:tr>
              <a:tr h="908986">
                <a:tc>
                  <a:txBody>
                    <a:bodyPr/>
                    <a:lstStyle/>
                    <a:p>
                      <a:pPr marL="0" marR="0" algn="ctr">
                        <a:buNone/>
                      </a:pPr>
                      <a:r>
                        <a:rPr lang="fr-CA" sz="1800" dirty="0">
                          <a:solidFill>
                            <a:schemeClr val="tx1"/>
                          </a:solidFill>
                          <a:effectLst/>
                        </a:rPr>
                        <a:t>Planning &amp; </a:t>
                      </a:r>
                      <a:r>
                        <a:rPr lang="fr-CA" sz="1800" dirty="0" err="1">
                          <a:solidFill>
                            <a:schemeClr val="tx1"/>
                          </a:solidFill>
                          <a:effectLst/>
                        </a:rPr>
                        <a:t>Reporting</a:t>
                      </a:r>
                      <a:r>
                        <a:rPr lang="fr-CA" sz="1800" dirty="0">
                          <a:solidFill>
                            <a:schemeClr val="tx1"/>
                          </a:solidFill>
                          <a:effectLst/>
                        </a:rPr>
                        <a:t> OFA </a:t>
                      </a:r>
                      <a:r>
                        <a:rPr lang="fr-CA" sz="1800" dirty="0" err="1">
                          <a:solidFill>
                            <a:schemeClr val="tx1"/>
                          </a:solidFill>
                          <a:effectLst/>
                        </a:rPr>
                        <a:t>Presentation</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Summary of Planning and reporting obligations under the OFA.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dirty="0">
                          <a:solidFill>
                            <a:schemeClr val="tx1"/>
                          </a:solidFill>
                          <a:effectLst/>
                        </a:rPr>
                        <a:t>Inform agencies and First Nations on the OFA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2055594558"/>
                  </a:ext>
                </a:extLst>
              </a:tr>
              <a:tr h="908986">
                <a:tc>
                  <a:txBody>
                    <a:bodyPr/>
                    <a:lstStyle/>
                    <a:p>
                      <a:pPr marL="0" marR="0" algn="ctr">
                        <a:buNone/>
                      </a:pPr>
                      <a:r>
                        <a:rPr lang="fr-CA" sz="1800" dirty="0">
                          <a:solidFill>
                            <a:schemeClr val="tx1"/>
                          </a:solidFill>
                          <a:effectLst/>
                        </a:rPr>
                        <a:t>Draft </a:t>
                      </a:r>
                      <a:r>
                        <a:rPr lang="fr-CA" sz="1800" dirty="0" err="1">
                          <a:solidFill>
                            <a:schemeClr val="tx1"/>
                          </a:solidFill>
                          <a:effectLst/>
                        </a:rPr>
                        <a:t>Reporting</a:t>
                      </a:r>
                      <a:r>
                        <a:rPr lang="fr-CA" sz="1800" dirty="0">
                          <a:solidFill>
                            <a:schemeClr val="tx1"/>
                          </a:solidFill>
                          <a:effectLst/>
                        </a:rPr>
                        <a:t> Toolkit</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nchor="ctr">
                    <a:solidFill>
                      <a:srgbClr val="F9E0DB"/>
                    </a:solidFill>
                  </a:tcPr>
                </a:tc>
                <a:tc>
                  <a:txBody>
                    <a:bodyPr/>
                    <a:lstStyle/>
                    <a:p>
                      <a:pPr marL="0" marR="0">
                        <a:buNone/>
                      </a:pPr>
                      <a:r>
                        <a:rPr lang="en-US" sz="1800" dirty="0">
                          <a:solidFill>
                            <a:schemeClr val="tx1"/>
                          </a:solidFill>
                          <a:effectLst/>
                        </a:rPr>
                        <a:t>Guidance on the different reporting considerations under the FNCFS program.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r>
                        <a:rPr lang="en-US" sz="1800" dirty="0">
                          <a:solidFill>
                            <a:schemeClr val="tx1"/>
                          </a:solidFill>
                          <a:effectLst/>
                        </a:rPr>
                        <a:t>Inform and provide guidance and tools to First Nations, First Nation Child and Family Services (FNCFS) Agencies, and FNCFS Services Providers on FNCFS Program Reporting. </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1161104580"/>
                  </a:ext>
                </a:extLst>
              </a:tr>
              <a:tr h="908986">
                <a:tc>
                  <a:txBody>
                    <a:bodyPr/>
                    <a:lstStyle/>
                    <a:p>
                      <a:pPr marL="0" marR="0" algn="ctr">
                        <a:buNone/>
                      </a:pPr>
                      <a:r>
                        <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rPr>
                        <a:t>Information Sheets</a:t>
                      </a:r>
                    </a:p>
                  </a:txBody>
                  <a:tcPr marL="79652" marR="79652" marT="79652" marB="79652">
                    <a:solidFill>
                      <a:srgbClr val="F9E0DB"/>
                    </a:solidFill>
                  </a:tcPr>
                </a:tc>
                <a:tc>
                  <a:txBody>
                    <a:bodyPr/>
                    <a:lstStyle/>
                    <a:p>
                      <a:pPr marL="0" marR="0">
                        <a:buNone/>
                      </a:pPr>
                      <a:r>
                        <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rPr>
                        <a:t>Summary of </a:t>
                      </a:r>
                      <a:r>
                        <a:rPr lang="en-US" sz="1800" dirty="0"/>
                        <a:t>how each component will transition from its current approach to its implementation under the OFA</a:t>
                      </a: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tc>
                  <a:txBody>
                    <a:bodyPr/>
                    <a:lstStyle/>
                    <a:p>
                      <a:pPr marL="0" marR="0">
                        <a:buNone/>
                      </a:pP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3402784115"/>
                  </a:ext>
                </a:extLst>
              </a:tr>
              <a:tr h="908986">
                <a:tc>
                  <a:txBody>
                    <a:bodyPr/>
                    <a:lstStyle/>
                    <a:p>
                      <a:pPr marL="0" marR="0" algn="ctr">
                        <a:buNone/>
                      </a:pPr>
                      <a:r>
                        <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rPr>
                        <a:t>Reformed FNCFS Program Terms and Conditions</a:t>
                      </a:r>
                    </a:p>
                  </a:txBody>
                  <a:tcPr marL="79652" marR="79652" marT="79652" marB="79652">
                    <a:solidFill>
                      <a:srgbClr val="F9E0DB"/>
                    </a:solidFill>
                  </a:tcPr>
                </a:tc>
                <a:tc>
                  <a:txBody>
                    <a:bodyPr/>
                    <a:lstStyle/>
                    <a:p>
                      <a:pPr marL="0" marR="0">
                        <a:buNone/>
                      </a:pPr>
                      <a:r>
                        <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rPr>
                        <a:t>A copy of the Reformed FNCFS Program Terms and Conditions </a:t>
                      </a:r>
                    </a:p>
                  </a:txBody>
                  <a:tcPr marL="79652" marR="79652" marT="79652" marB="79652">
                    <a:solidFill>
                      <a:srgbClr val="F9E0DB"/>
                    </a:solidFill>
                  </a:tcPr>
                </a:tc>
                <a:tc>
                  <a:txBody>
                    <a:bodyPr/>
                    <a:lstStyle/>
                    <a:p>
                      <a:pPr marL="0" marR="0">
                        <a:buNone/>
                      </a:pPr>
                      <a:endParaRPr lang="en-US" sz="18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txBody>
                  <a:tcPr marL="79652" marR="79652" marT="79652" marB="79652">
                    <a:solidFill>
                      <a:srgbClr val="F9E0DB"/>
                    </a:solidFill>
                  </a:tcPr>
                </a:tc>
                <a:extLst>
                  <a:ext uri="{0D108BD9-81ED-4DB2-BD59-A6C34878D82A}">
                    <a16:rowId xmlns:a16="http://schemas.microsoft.com/office/drawing/2014/main" val="232722698"/>
                  </a:ext>
                </a:extLst>
              </a:tr>
            </a:tbl>
          </a:graphicData>
        </a:graphic>
      </p:graphicFrame>
      <p:sp>
        <p:nvSpPr>
          <p:cNvPr id="3" name="Title 1">
            <a:extLst>
              <a:ext uri="{FF2B5EF4-FFF2-40B4-BE49-F238E27FC236}">
                <a16:creationId xmlns:a16="http://schemas.microsoft.com/office/drawing/2014/main" id="{521B8FE3-4911-96EE-9285-90B6AE6F93D7}"/>
              </a:ext>
            </a:extLst>
          </p:cNvPr>
          <p:cNvSpPr txBox="1">
            <a:spLocks/>
          </p:cNvSpPr>
          <p:nvPr/>
        </p:nvSpPr>
        <p:spPr>
          <a:xfrm>
            <a:off x="492252" y="342900"/>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4800" b="1" dirty="0">
                <a:solidFill>
                  <a:srgbClr val="E5E5CC"/>
                </a:solidFill>
                <a:latin typeface="Arial"/>
                <a:ea typeface="Gadugi" panose="020B0502040204020203" pitchFamily="34" charset="0"/>
              </a:rPr>
              <a:t> Annex C: Overview of Documentation</a:t>
            </a:r>
            <a:endParaRPr lang="en-US" sz="2800" b="1" dirty="0">
              <a:solidFill>
                <a:srgbClr val="E5E5CC"/>
              </a:solidFill>
              <a:latin typeface="Arial"/>
              <a:ea typeface="Gadugi" panose="020B0502040204020203" pitchFamily="34" charset="0"/>
            </a:endParaRPr>
          </a:p>
        </p:txBody>
      </p:sp>
      <p:sp>
        <p:nvSpPr>
          <p:cNvPr id="7" name="TextBox 6">
            <a:extLst>
              <a:ext uri="{FF2B5EF4-FFF2-40B4-BE49-F238E27FC236}">
                <a16:creationId xmlns:a16="http://schemas.microsoft.com/office/drawing/2014/main" id="{642595A5-7DF2-EAA8-4816-F2E0045E5D21}"/>
              </a:ext>
            </a:extLst>
          </p:cNvPr>
          <p:cNvSpPr txBox="1"/>
          <p:nvPr/>
        </p:nvSpPr>
        <p:spPr>
          <a:xfrm>
            <a:off x="492252" y="2014370"/>
            <a:ext cx="17227296" cy="646331"/>
          </a:xfrm>
          <a:prstGeom prst="rect">
            <a:avLst/>
          </a:prstGeom>
          <a:noFill/>
        </p:spPr>
        <p:txBody>
          <a:bodyPr wrap="square" rtlCol="0">
            <a:spAutoFit/>
          </a:bodyPr>
          <a:lstStyle/>
          <a:p>
            <a:pPr marL="571500" indent="-571500">
              <a:buFont typeface="Wingdings" panose="05000000000000000000" pitchFamily="2" charset="2"/>
              <a:buChar char="Ø"/>
            </a:pPr>
            <a:r>
              <a:rPr lang="en-US" sz="3600" dirty="0"/>
              <a:t>Included in your handout package: </a:t>
            </a:r>
            <a:endParaRPr lang="en-US" dirty="0"/>
          </a:p>
        </p:txBody>
      </p:sp>
      <p:sp>
        <p:nvSpPr>
          <p:cNvPr id="8" name="Slide Number Placeholder 7">
            <a:extLst>
              <a:ext uri="{FF2B5EF4-FFF2-40B4-BE49-F238E27FC236}">
                <a16:creationId xmlns:a16="http://schemas.microsoft.com/office/drawing/2014/main" id="{6B2C6D91-B7E0-48CA-B577-B69FAC411E98}"/>
              </a:ext>
            </a:extLst>
          </p:cNvPr>
          <p:cNvSpPr>
            <a:spLocks noGrp="1"/>
          </p:cNvSpPr>
          <p:nvPr>
            <p:ph type="sldNum" sz="quarter" idx="12"/>
          </p:nvPr>
        </p:nvSpPr>
        <p:spPr>
          <a:xfrm>
            <a:off x="13944600" y="9670256"/>
            <a:ext cx="4114800" cy="547688"/>
          </a:xfrm>
        </p:spPr>
        <p:txBody>
          <a:bodyPr/>
          <a:lstStyle/>
          <a:p>
            <a:fld id="{B0C67305-1C3D-459E-AA4E-FB8056F3224E}" type="slidenum">
              <a:rPr lang="en-US" smtClean="0"/>
              <a:t>15</a:t>
            </a:fld>
            <a:endParaRPr lang="en-US" dirty="0"/>
          </a:p>
        </p:txBody>
      </p:sp>
    </p:spTree>
    <p:extLst>
      <p:ext uri="{BB962C8B-B14F-4D97-AF65-F5344CB8AC3E}">
        <p14:creationId xmlns:p14="http://schemas.microsoft.com/office/powerpoint/2010/main" val="2413972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334698-BA93-E5F7-15B1-FE8983DB5AA9}"/>
              </a:ext>
            </a:extLst>
          </p:cNvPr>
          <p:cNvSpPr>
            <a:spLocks noGrp="1"/>
          </p:cNvSpPr>
          <p:nvPr>
            <p:ph idx="1"/>
          </p:nvPr>
        </p:nvSpPr>
        <p:spPr>
          <a:xfrm>
            <a:off x="545903" y="2176272"/>
            <a:ext cx="17977283" cy="8110728"/>
          </a:xfrm>
        </p:spPr>
        <p:txBody>
          <a:bodyPr>
            <a:normAutofit/>
          </a:bodyPr>
          <a:lstStyle/>
          <a:p>
            <a:pPr marL="0" indent="0">
              <a:buNone/>
            </a:pPr>
            <a:r>
              <a:rPr lang="en-CA" sz="3600" dirty="0"/>
              <a:t>The purpose of this presentation is to lay the foundation to prepare for the January 13-15, 2026, in-person planning and reporting session in Thunder Bay.</a:t>
            </a:r>
          </a:p>
          <a:p>
            <a:pPr marL="0" indent="0">
              <a:buNone/>
            </a:pPr>
            <a:endParaRPr lang="en-CA" sz="1600" dirty="0"/>
          </a:p>
          <a:p>
            <a:pPr marL="0" indent="0">
              <a:buNone/>
            </a:pPr>
            <a:r>
              <a:rPr lang="en-CA" sz="3600" dirty="0"/>
              <a:t>The presentation provides an overview of the following:</a:t>
            </a:r>
          </a:p>
          <a:p>
            <a:pPr marL="685800" lvl="1" indent="0">
              <a:buNone/>
            </a:pPr>
            <a:endParaRPr lang="en-CA" sz="2400" dirty="0"/>
          </a:p>
          <a:p>
            <a:pPr lvl="1">
              <a:buFont typeface="Wingdings" panose="05000000000000000000" pitchFamily="2" charset="2"/>
              <a:buChar char="Ø"/>
            </a:pPr>
            <a:r>
              <a:rPr lang="en-CA" dirty="0"/>
              <a:t>Planning and Reporting Requirements</a:t>
            </a:r>
          </a:p>
          <a:p>
            <a:pPr lvl="1">
              <a:buFont typeface="Wingdings" panose="05000000000000000000" pitchFamily="2" charset="2"/>
              <a:buChar char="Ø"/>
            </a:pPr>
            <a:r>
              <a:rPr lang="en-CA" dirty="0"/>
              <a:t>First Nation Multi-Year Plan</a:t>
            </a:r>
          </a:p>
          <a:p>
            <a:pPr lvl="1">
              <a:buFont typeface="Wingdings" panose="05000000000000000000" pitchFamily="2" charset="2"/>
              <a:buChar char="Ø"/>
            </a:pPr>
            <a:r>
              <a:rPr lang="en-CA" dirty="0"/>
              <a:t>First Nation Infrastructure Investment Plan</a:t>
            </a:r>
          </a:p>
          <a:p>
            <a:pPr lvl="1">
              <a:buFont typeface="Wingdings" panose="05000000000000000000" pitchFamily="2" charset="2"/>
              <a:buChar char="Ø"/>
            </a:pPr>
            <a:r>
              <a:rPr lang="en-CA" dirty="0"/>
              <a:t>Child and Community Wellbeing Plan</a:t>
            </a:r>
          </a:p>
          <a:p>
            <a:pPr lvl="1">
              <a:buFont typeface="Wingdings" panose="05000000000000000000" pitchFamily="2" charset="2"/>
              <a:buChar char="Ø"/>
            </a:pPr>
            <a:r>
              <a:rPr lang="en-CA" dirty="0">
                <a:latin typeface="Calibri" panose="020F0502020204030204" pitchFamily="34" charset="0"/>
              </a:rPr>
              <a:t>FNCFS Agency Infrastructure Investment Plan</a:t>
            </a:r>
            <a:endParaRPr lang="en-US" dirty="0">
              <a:latin typeface="Calibri" panose="020F0502020204030204" pitchFamily="34" charset="0"/>
            </a:endParaRPr>
          </a:p>
          <a:p>
            <a:pPr lvl="1">
              <a:buFont typeface="Wingdings" panose="05000000000000000000" pitchFamily="2" charset="2"/>
              <a:buChar char="Ø"/>
            </a:pPr>
            <a:r>
              <a:rPr lang="en-US" dirty="0"/>
              <a:t>Preparing for Planning and Reporting Under the Reformed FNCFS Funding Approach</a:t>
            </a:r>
          </a:p>
          <a:p>
            <a:pPr lvl="1">
              <a:buFont typeface="Wingdings" panose="05000000000000000000" pitchFamily="2" charset="2"/>
              <a:buChar char="Ø"/>
            </a:pPr>
            <a:r>
              <a:rPr lang="en-CA" dirty="0"/>
              <a:t>Next Steps</a:t>
            </a:r>
          </a:p>
          <a:p>
            <a:pPr lvl="1">
              <a:buFont typeface="Wingdings" panose="05000000000000000000" pitchFamily="2" charset="2"/>
              <a:buChar char="Ø"/>
            </a:pPr>
            <a:r>
              <a:rPr lang="en-CA" dirty="0"/>
              <a:t>Questions to think about to prepare for the January Information Session. </a:t>
            </a:r>
          </a:p>
          <a:p>
            <a:pPr marL="685800" lvl="1" indent="0">
              <a:buNone/>
            </a:pPr>
            <a:endParaRPr lang="en-CA" dirty="0"/>
          </a:p>
          <a:p>
            <a:pPr marL="685800" lvl="1" indent="0">
              <a:buNone/>
            </a:pPr>
            <a:endParaRPr lang="en-US" sz="3200" dirty="0">
              <a:latin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2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p:txBody>
      </p:sp>
      <p:sp>
        <p:nvSpPr>
          <p:cNvPr id="4" name="Title 1">
            <a:extLst>
              <a:ext uri="{FF2B5EF4-FFF2-40B4-BE49-F238E27FC236}">
                <a16:creationId xmlns:a16="http://schemas.microsoft.com/office/drawing/2014/main" id="{B99D7C69-BC48-6AE9-926C-353247026A1C}"/>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6600" b="1" dirty="0">
                <a:solidFill>
                  <a:srgbClr val="E5E5CC"/>
                </a:solidFill>
                <a:latin typeface="Arial"/>
                <a:ea typeface="Gadugi" panose="020B0502040204020203" pitchFamily="34" charset="0"/>
              </a:rPr>
              <a:t>Purpose of the Presentation</a:t>
            </a:r>
            <a:r>
              <a:rPr lang="en-US" sz="4000" b="1" dirty="0">
                <a:solidFill>
                  <a:srgbClr val="E5E5CC"/>
                </a:solidFill>
                <a:latin typeface="Arial"/>
                <a:ea typeface="Gadugi" panose="020B0502040204020203" pitchFamily="34" charset="0"/>
              </a:rPr>
              <a:t> </a:t>
            </a:r>
          </a:p>
        </p:txBody>
      </p:sp>
      <p:sp>
        <p:nvSpPr>
          <p:cNvPr id="6" name="Slide Number Placeholder 5">
            <a:extLst>
              <a:ext uri="{FF2B5EF4-FFF2-40B4-BE49-F238E27FC236}">
                <a16:creationId xmlns:a16="http://schemas.microsoft.com/office/drawing/2014/main" id="{856EB998-CE27-BFEC-8413-734026CA0FAA}"/>
              </a:ext>
            </a:extLst>
          </p:cNvPr>
          <p:cNvSpPr>
            <a:spLocks noGrp="1"/>
          </p:cNvSpPr>
          <p:nvPr>
            <p:ph type="sldNum" sz="quarter" idx="12"/>
          </p:nvPr>
        </p:nvSpPr>
        <p:spPr>
          <a:xfrm>
            <a:off x="13944600" y="9644015"/>
            <a:ext cx="4114800" cy="547688"/>
          </a:xfrm>
        </p:spPr>
        <p:txBody>
          <a:bodyPr/>
          <a:lstStyle/>
          <a:p>
            <a:fld id="{B0C67305-1C3D-459E-AA4E-FB8056F3224E}" type="slidenum">
              <a:rPr lang="en-US" smtClean="0"/>
              <a:t>2</a:t>
            </a:fld>
            <a:endParaRPr lang="en-US" dirty="0"/>
          </a:p>
        </p:txBody>
      </p:sp>
    </p:spTree>
    <p:extLst>
      <p:ext uri="{BB962C8B-B14F-4D97-AF65-F5344CB8AC3E}">
        <p14:creationId xmlns:p14="http://schemas.microsoft.com/office/powerpoint/2010/main" val="201196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068FC-5E82-40E2-3EAD-FDC8440890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0D526-3CB9-DE8C-A75C-915E5834D417}"/>
              </a:ext>
            </a:extLst>
          </p:cNvPr>
          <p:cNvSpPr>
            <a:spLocks noGrp="1"/>
          </p:cNvSpPr>
          <p:nvPr>
            <p:ph idx="1"/>
          </p:nvPr>
        </p:nvSpPr>
        <p:spPr>
          <a:xfrm>
            <a:off x="515112" y="1852612"/>
            <a:ext cx="17227296" cy="8201216"/>
          </a:xfrm>
        </p:spPr>
        <p:txBody>
          <a:bodyPr>
            <a:normAutofit fontScale="25000" lnSpcReduction="20000"/>
          </a:bodyPr>
          <a:lstStyle/>
          <a:p>
            <a:pPr marL="0" indent="0">
              <a:buNone/>
            </a:pPr>
            <a:r>
              <a:rPr lang="en-US" sz="11200" dirty="0"/>
              <a:t>Further to the Information Sessions on Planning and Reporting on October 17 and Capital on November 14, service delivery planning and reporting is a mandatory component of the Reformed FNCFS Program under the Ontario Final Agreement.</a:t>
            </a:r>
          </a:p>
          <a:p>
            <a:pPr marL="0" indent="0">
              <a:buNone/>
            </a:pPr>
            <a:r>
              <a:rPr lang="en-US" sz="11200" b="1" u="sng" dirty="0">
                <a:ea typeface="Times New Roman" panose="02020603050405020304" pitchFamily="18" charset="0"/>
                <a:cs typeface="Aptos" panose="020B0004020202020204" pitchFamily="34" charset="0"/>
              </a:rPr>
              <a:t>Mandatory Plans</a:t>
            </a:r>
            <a:r>
              <a:rPr lang="en-US" sz="11200" dirty="0">
                <a:ea typeface="Times New Roman" panose="02020603050405020304" pitchFamily="18" charset="0"/>
                <a:cs typeface="Aptos" panose="020B0004020202020204" pitchFamily="34" charset="0"/>
              </a:rPr>
              <a:t>: </a:t>
            </a:r>
          </a:p>
          <a:p>
            <a:pPr marL="0" indent="0">
              <a:buNone/>
            </a:pPr>
            <a:r>
              <a:rPr lang="en-US" sz="11200" u="sng" dirty="0">
                <a:ea typeface="Times New Roman" panose="02020603050405020304" pitchFamily="18" charset="0"/>
                <a:cs typeface="Aptos" panose="020B0004020202020204" pitchFamily="34" charset="0"/>
              </a:rPr>
              <a:t>Service Delivery Plans:</a:t>
            </a:r>
          </a:p>
          <a:p>
            <a:pPr marL="1428750" lvl="1" indent="-742950">
              <a:buFont typeface="+mj-lt"/>
              <a:buAutoNum type="arabicPeriod"/>
            </a:pPr>
            <a:r>
              <a:rPr lang="en-US" sz="11200" dirty="0"/>
              <a:t>First Nations Child and Family Services Multi-Year Plan (PAW# 1296953) (First Nations)</a:t>
            </a:r>
          </a:p>
          <a:p>
            <a:pPr marL="1428750" lvl="1" indent="-742950">
              <a:buFont typeface="+mj-lt"/>
              <a:buAutoNum type="arabicPeriod"/>
            </a:pPr>
            <a:r>
              <a:rPr lang="en-US" sz="11200" dirty="0"/>
              <a:t>First Nations Child and Family Services (FNCFS) Child and Community Wellbeing Plan (PAW# 1296545) – (FNCFS Agencies in collaboration with the First Nations they serve)</a:t>
            </a:r>
          </a:p>
          <a:p>
            <a:pPr marL="685800" lvl="1" indent="0">
              <a:buNone/>
            </a:pPr>
            <a:endParaRPr lang="en-US" sz="6400" dirty="0"/>
          </a:p>
          <a:p>
            <a:pPr marL="0" indent="0">
              <a:buNone/>
            </a:pPr>
            <a:r>
              <a:rPr lang="en-US" sz="11200" u="sng" dirty="0"/>
              <a:t>Capital Plans:</a:t>
            </a:r>
          </a:p>
          <a:p>
            <a:pPr marL="0" indent="0">
              <a:buNone/>
            </a:pPr>
            <a:r>
              <a:rPr lang="en-US" sz="11200" b="1" dirty="0"/>
              <a:t>Capital will move from the CHRT 41 approval process to a planning process requiring:</a:t>
            </a:r>
          </a:p>
          <a:p>
            <a:pPr marL="685800" lvl="1" indent="0">
              <a:buNone/>
            </a:pPr>
            <a:r>
              <a:rPr lang="en-US" sz="11200" dirty="0"/>
              <a:t>3. 	First Nation Infrastructure Investment Plan (“FNIIP”)</a:t>
            </a:r>
          </a:p>
          <a:p>
            <a:pPr marL="685800" lvl="1" indent="0">
              <a:buNone/>
            </a:pPr>
            <a:r>
              <a:rPr lang="en-US" sz="11200" dirty="0"/>
              <a:t>4. 	Agency Infrastructure Investment Plan  (“AIIP”) This is an annex the Child and Community Wellbeing Plan.</a:t>
            </a:r>
          </a:p>
          <a:p>
            <a:pPr marL="0" marR="0">
              <a:buNone/>
            </a:pPr>
            <a:endParaRPr lang="en-US" sz="7200" dirty="0">
              <a:ea typeface="Times New Roman" panose="02020603050405020304" pitchFamily="18" charset="0"/>
              <a:cs typeface="Aptos" panose="020B0004020202020204" pitchFamily="34" charset="0"/>
            </a:endParaRPr>
          </a:p>
          <a:p>
            <a:pPr marL="0" indent="0">
              <a:buNone/>
            </a:pPr>
            <a:r>
              <a:rPr lang="en-US" sz="11200" b="1" dirty="0"/>
              <a:t>It is important to ensure that you are aware and have referenced the reporting requirements:</a:t>
            </a:r>
          </a:p>
          <a:p>
            <a:pPr>
              <a:buFont typeface="Wingdings" panose="05000000000000000000" pitchFamily="2" charset="2"/>
              <a:buChar char="Ø"/>
            </a:pPr>
            <a:r>
              <a:rPr lang="en-US" sz="11200" dirty="0"/>
              <a:t>FNCFS DCIs are publicly available on the ISC Reporting Guide </a:t>
            </a:r>
            <a:r>
              <a:rPr lang="en-US" sz="11200" dirty="0">
                <a:hlinkClick r:id="rId3"/>
              </a:rPr>
              <a:t>https://www.sac-isc.gc.ca/eng/1573764124180/1573764143080</a:t>
            </a:r>
            <a:r>
              <a:rPr lang="en-US" sz="11200" dirty="0"/>
              <a:t>. DCIs include instructions and definitions</a:t>
            </a:r>
          </a:p>
          <a:p>
            <a:pPr>
              <a:buFont typeface="Wingdings" panose="05000000000000000000" pitchFamily="2" charset="2"/>
              <a:buChar char="Ø"/>
            </a:pPr>
            <a:endParaRPr lang="en-US" sz="9600" b="1" dirty="0">
              <a:ea typeface="Times New Roman" panose="02020603050405020304" pitchFamily="18" charset="0"/>
              <a:cs typeface="Aptos" panose="020B0004020202020204" pitchFamily="34" charset="0"/>
            </a:endParaRPr>
          </a:p>
          <a:p>
            <a:pPr marL="0" indent="0" algn="ctr">
              <a:buNone/>
            </a:pPr>
            <a:r>
              <a:rPr lang="en-US" sz="11200" b="1" dirty="0">
                <a:ea typeface="Times New Roman" panose="02020603050405020304" pitchFamily="18" charset="0"/>
                <a:cs typeface="Aptos" panose="020B0004020202020204" pitchFamily="34" charset="0"/>
              </a:rPr>
              <a:t>See Annex A for Sections of the OFA Related to Planning and Reporting</a:t>
            </a:r>
          </a:p>
          <a:p>
            <a:pPr marL="0" indent="0">
              <a:buNone/>
            </a:pPr>
            <a:endParaRPr lang="en-US" sz="3600" b="1" dirty="0">
              <a:latin typeface="Calibri" panose="020F0502020204030204" pitchFamily="34" charset="0"/>
            </a:endParaRPr>
          </a:p>
        </p:txBody>
      </p:sp>
      <p:sp>
        <p:nvSpPr>
          <p:cNvPr id="4" name="Title 1">
            <a:extLst>
              <a:ext uri="{FF2B5EF4-FFF2-40B4-BE49-F238E27FC236}">
                <a16:creationId xmlns:a16="http://schemas.microsoft.com/office/drawing/2014/main" id="{4BE1E826-5F63-2403-ED18-0BDD8CE19B3D}"/>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b="1" dirty="0">
                <a:solidFill>
                  <a:srgbClr val="E5E5CC"/>
                </a:solidFill>
                <a:latin typeface="Arial"/>
                <a:ea typeface="Gadugi" panose="020B0502040204020203" pitchFamily="34" charset="0"/>
              </a:rPr>
              <a:t>Planning and Reporting Requirements</a:t>
            </a:r>
          </a:p>
        </p:txBody>
      </p:sp>
      <p:sp>
        <p:nvSpPr>
          <p:cNvPr id="7" name="Slide Number Placeholder 6">
            <a:extLst>
              <a:ext uri="{FF2B5EF4-FFF2-40B4-BE49-F238E27FC236}">
                <a16:creationId xmlns:a16="http://schemas.microsoft.com/office/drawing/2014/main" id="{9D62683A-7F03-F1FF-7344-8E7572AF7174}"/>
              </a:ext>
            </a:extLst>
          </p:cNvPr>
          <p:cNvSpPr>
            <a:spLocks noGrp="1"/>
          </p:cNvSpPr>
          <p:nvPr>
            <p:ph type="sldNum" sz="quarter" idx="12"/>
          </p:nvPr>
        </p:nvSpPr>
        <p:spPr>
          <a:xfrm>
            <a:off x="13868400" y="9739312"/>
            <a:ext cx="4114800" cy="547688"/>
          </a:xfrm>
        </p:spPr>
        <p:txBody>
          <a:bodyPr/>
          <a:lstStyle/>
          <a:p>
            <a:fld id="{B0C67305-1C3D-459E-AA4E-FB8056F3224E}" type="slidenum">
              <a:rPr lang="en-US" smtClean="0"/>
              <a:t>3</a:t>
            </a:fld>
            <a:endParaRPr lang="en-US" dirty="0"/>
          </a:p>
        </p:txBody>
      </p:sp>
    </p:spTree>
    <p:extLst>
      <p:ext uri="{BB962C8B-B14F-4D97-AF65-F5344CB8AC3E}">
        <p14:creationId xmlns:p14="http://schemas.microsoft.com/office/powerpoint/2010/main" val="451937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r>
              <a:rPr lang="en-US" sz="4500" b="1" dirty="0">
                <a:solidFill>
                  <a:srgbClr val="E5E5CC"/>
                </a:solidFill>
                <a:latin typeface="Arial"/>
                <a:ea typeface="Gadugi" panose="020B0502040204020203" pitchFamily="34" charset="0"/>
              </a:rPr>
              <a:t>FNCFS First Nation Multi-Year Plan </a:t>
            </a:r>
            <a:endParaRPr lang="en-US" sz="4500" b="1" dirty="0">
              <a:solidFill>
                <a:srgbClr val="E5E5CC"/>
              </a:solidFill>
              <a:latin typeface="Arial"/>
            </a:endParaRPr>
          </a:p>
        </p:txBody>
      </p:sp>
      <p:sp>
        <p:nvSpPr>
          <p:cNvPr id="6" name="Slide Number Placeholder 5">
            <a:extLst>
              <a:ext uri="{FF2B5EF4-FFF2-40B4-BE49-F238E27FC236}">
                <a16:creationId xmlns:a16="http://schemas.microsoft.com/office/drawing/2014/main" id="{5A8602F2-2017-BE96-6394-C31B4ACB58CB}"/>
              </a:ext>
            </a:extLst>
          </p:cNvPr>
          <p:cNvSpPr>
            <a:spLocks noGrp="1"/>
          </p:cNvSpPr>
          <p:nvPr>
            <p:ph type="sldNum" sz="quarter" idx="12"/>
          </p:nvPr>
        </p:nvSpPr>
        <p:spPr>
          <a:xfrm>
            <a:off x="14020800" y="9784556"/>
            <a:ext cx="4114800" cy="547688"/>
          </a:xfrm>
        </p:spPr>
        <p:txBody>
          <a:bodyPr/>
          <a:lstStyle/>
          <a:p>
            <a:fld id="{B0C67305-1C3D-459E-AA4E-FB8056F3224E}" type="slidenum">
              <a:rPr lang="en-US" smtClean="0"/>
              <a:t>4</a:t>
            </a:fld>
            <a:endParaRPr lang="en-US" dirty="0"/>
          </a:p>
        </p:txBody>
      </p:sp>
      <p:sp>
        <p:nvSpPr>
          <p:cNvPr id="3" name="TextBox 2">
            <a:extLst>
              <a:ext uri="{FF2B5EF4-FFF2-40B4-BE49-F238E27FC236}">
                <a16:creationId xmlns:a16="http://schemas.microsoft.com/office/drawing/2014/main" id="{6D8884AA-BA89-2271-2609-C02EA5573167}"/>
              </a:ext>
            </a:extLst>
          </p:cNvPr>
          <p:cNvSpPr txBox="1"/>
          <p:nvPr/>
        </p:nvSpPr>
        <p:spPr>
          <a:xfrm>
            <a:off x="529119" y="2019300"/>
            <a:ext cx="17229761" cy="5016758"/>
          </a:xfrm>
          <a:prstGeom prst="rect">
            <a:avLst/>
          </a:prstGeom>
          <a:noFill/>
        </p:spPr>
        <p:txBody>
          <a:bodyPr wrap="square">
            <a:spAutoFit/>
          </a:bodyPr>
          <a:lstStyle/>
          <a:p>
            <a:pPr marL="457200" indent="-457200" rtl="0" fontAlgn="ctr">
              <a:buFont typeface="Wingdings" panose="05000000000000000000" pitchFamily="2" charset="2"/>
              <a:buChar char="Ø"/>
            </a:pPr>
            <a:r>
              <a:rPr lang="en-CA" sz="3200" dirty="0">
                <a:highlight>
                  <a:srgbClr val="FFFFFF"/>
                </a:highlight>
                <a:latin typeface="Aptos" panose="020B0004020202020204" pitchFamily="34" charset="0"/>
                <a:cs typeface="Arial" panose="020B0604020202020204" pitchFamily="34" charset="0"/>
              </a:rPr>
              <a:t>Under the Reformed FNCFS Program, each First Nation will be required to submit a Multi-Year Plan (“MYP”) to ISC that </a:t>
            </a:r>
            <a:r>
              <a:rPr lang="en-US" sz="3200" dirty="0">
                <a:highlight>
                  <a:srgbClr val="FFFFFF"/>
                </a:highlight>
                <a:latin typeface="Aptos" panose="020B0004020202020204" pitchFamily="34" charset="0"/>
                <a:cs typeface="Arial" panose="020B0604020202020204" pitchFamily="34" charset="0"/>
              </a:rPr>
              <a:t>describes the First Nation’s planned use of FNCFS Program funding, including related service activities and implementation details (excluding capital, which will be addressed in the First Nation Infrastructure Investment Plan).</a:t>
            </a:r>
          </a:p>
          <a:p>
            <a:pPr marL="457200" indent="-457200" rtl="0" fontAlgn="ct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a:p>
            <a:pPr marL="457200" indent="-457200" fontAlgn="ctr">
              <a:buFont typeface="Wingdings" panose="05000000000000000000" pitchFamily="2" charset="2"/>
              <a:buChar char="Ø"/>
            </a:pPr>
            <a:r>
              <a:rPr lang="en-US" sz="3200" dirty="0">
                <a:latin typeface="Aptos" panose="020B0004020202020204" pitchFamily="34" charset="0"/>
                <a:cs typeface="Arial" panose="020B0604020202020204" pitchFamily="34" charset="0"/>
              </a:rPr>
              <a:t>First Nations are required to submit the completed plan to ISC within 6 months of the effective date of the OFA. </a:t>
            </a:r>
          </a:p>
          <a:p>
            <a:pPr marL="457200" indent="-457200" fontAlgn="ctr">
              <a:buFont typeface="Wingdings" panose="05000000000000000000" pitchFamily="2" charset="2"/>
              <a:buChar char="Ø"/>
            </a:pPr>
            <a:endParaRPr lang="en-US" sz="3200" dirty="0">
              <a:latin typeface="Aptos" panose="020B0004020202020204" pitchFamily="34" charset="0"/>
              <a:cs typeface="Arial" panose="020B0604020202020204" pitchFamily="34" charset="0"/>
            </a:endParaRPr>
          </a:p>
          <a:p>
            <a:pPr marL="457200" indent="-457200" fontAlgn="ctr">
              <a:buFont typeface="Wingdings" panose="05000000000000000000" pitchFamily="2" charset="2"/>
              <a:buChar char="Ø"/>
            </a:pPr>
            <a:r>
              <a:rPr lang="en-US" sz="3200" dirty="0">
                <a:latin typeface="Aptos" panose="020B0004020202020204" pitchFamily="34" charset="0"/>
                <a:cs typeface="Arial" panose="020B0604020202020204" pitchFamily="34" charset="0"/>
              </a:rPr>
              <a:t>Refer to the First Nation MYP template provided in the package handout. </a:t>
            </a:r>
          </a:p>
          <a:p>
            <a:pPr marL="457200" indent="-457200" rtl="0" fontAlgn="ct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244879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204615-883E-6057-3D0B-12834E9C909A}"/>
              </a:ext>
            </a:extLst>
          </p:cNvPr>
          <p:cNvSpPr>
            <a:spLocks noGrp="1"/>
          </p:cNvSpPr>
          <p:nvPr>
            <p:ph idx="1"/>
          </p:nvPr>
        </p:nvSpPr>
        <p:spPr>
          <a:xfrm>
            <a:off x="548169" y="2324100"/>
            <a:ext cx="15773400" cy="6527007"/>
          </a:xfrm>
        </p:spPr>
        <p:txBody>
          <a:bodyPr/>
          <a:lstStyle/>
          <a:p>
            <a:pPr>
              <a:buFont typeface="Wingdings" panose="05000000000000000000" pitchFamily="2" charset="2"/>
              <a:buChar char="Ø"/>
            </a:pPr>
            <a:r>
              <a:rPr lang="en-US" sz="3200" dirty="0">
                <a:highlight>
                  <a:srgbClr val="FFFFFF"/>
                </a:highlight>
                <a:latin typeface="Aptos" panose="020B0004020202020204" pitchFamily="34" charset="0"/>
                <a:cs typeface="Arial" panose="020B0604020202020204" pitchFamily="34" charset="0"/>
              </a:rPr>
              <a:t>First Nations must outline their capital needs in a First Nation Infrastructure Investment Plan (“FNIIP”), a long-standing planning tool, that </a:t>
            </a:r>
            <a:r>
              <a:rPr lang="en-US" sz="3200" dirty="0">
                <a:latin typeface="Aptos" panose="020B0004020202020204" pitchFamily="34" charset="0"/>
                <a:cs typeface="Arial" panose="020B0604020202020204" pitchFamily="34" charset="0"/>
              </a:rPr>
              <a:t>should </a:t>
            </a:r>
            <a:r>
              <a:rPr lang="en-US" sz="3200" dirty="0">
                <a:highlight>
                  <a:srgbClr val="FFFFFF"/>
                </a:highlight>
                <a:latin typeface="Aptos" panose="020B0004020202020204" pitchFamily="34" charset="0"/>
                <a:cs typeface="Arial" panose="020B0604020202020204" pitchFamily="34" charset="0"/>
              </a:rPr>
              <a:t>be updated annually.</a:t>
            </a:r>
          </a:p>
          <a:p>
            <a:pPr marL="0" indent="0">
              <a:buNone/>
            </a:pP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r>
              <a:rPr lang="en-US" sz="3200" dirty="0">
                <a:highlight>
                  <a:srgbClr val="FFFFFF"/>
                </a:highlight>
                <a:latin typeface="Aptos" panose="020B0004020202020204" pitchFamily="34" charset="0"/>
                <a:cs typeface="Arial" panose="020B0604020202020204" pitchFamily="34" charset="0"/>
              </a:rPr>
              <a:t>Fiscal year 2026-27 will serve as a transition into the new process. First Nations will be requested to submit a stand-alone FNIIP (date to be determined and communicated in advance) based on guidance and tools to be shared in the near future. </a:t>
            </a:r>
          </a:p>
          <a:p>
            <a:pP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r>
              <a:rPr lang="en-US" sz="3200" dirty="0">
                <a:highlight>
                  <a:srgbClr val="FFFFFF"/>
                </a:highlight>
                <a:latin typeface="Aptos" panose="020B0004020202020204" pitchFamily="34" charset="0"/>
                <a:cs typeface="Arial" panose="020B0604020202020204" pitchFamily="34" charset="0"/>
              </a:rPr>
              <a:t>Beginning in fiscal year 2027-28, the FNCFS portion of each community’s FNIIP will be submitted in the fall of each year as a distinct tab in existing FNIIPs.</a:t>
            </a:r>
          </a:p>
          <a:p>
            <a:pP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r>
              <a:rPr lang="en-US" sz="3200" dirty="0"/>
              <a:t>FNIIP tools are forthcoming, including: a guidance document on how to complete these; a sample FNIIP; templates; and an instructional video. </a:t>
            </a: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a:p>
            <a:pPr marL="457200" lvl="1" indent="0">
              <a:buNone/>
            </a:pP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a:p>
            <a:pPr>
              <a:buFont typeface="Wingdings" panose="05000000000000000000" pitchFamily="2" charset="2"/>
              <a:buChar char="Ø"/>
            </a:pPr>
            <a:endParaRPr lang="en-US" sz="3200" dirty="0">
              <a:highlight>
                <a:srgbClr val="FFFFFF"/>
              </a:highlight>
              <a:latin typeface="Aptos" panose="020B00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2F3F297-2286-A133-0E4F-DC0C675A1C18}"/>
              </a:ext>
            </a:extLst>
          </p:cNvPr>
          <p:cNvSpPr>
            <a:spLocks noGrp="1"/>
          </p:cNvSpPr>
          <p:nvPr>
            <p:ph type="sldNum" sz="quarter" idx="12"/>
          </p:nvPr>
        </p:nvSpPr>
        <p:spPr/>
        <p:txBody>
          <a:bodyPr/>
          <a:lstStyle/>
          <a:p>
            <a:fld id="{B0C67305-1C3D-459E-AA4E-FB8056F3224E}" type="slidenum">
              <a:rPr lang="en-US" smtClean="0"/>
              <a:t>5</a:t>
            </a:fld>
            <a:endParaRPr lang="en-US"/>
          </a:p>
        </p:txBody>
      </p:sp>
      <p:sp>
        <p:nvSpPr>
          <p:cNvPr id="5" name="Title 1">
            <a:extLst>
              <a:ext uri="{FF2B5EF4-FFF2-40B4-BE49-F238E27FC236}">
                <a16:creationId xmlns:a16="http://schemas.microsoft.com/office/drawing/2014/main" id="{12A0F3CB-CCD6-CF14-3D41-61C942C1A199}"/>
              </a:ext>
            </a:extLst>
          </p:cNvPr>
          <p:cNvSpPr txBox="1">
            <a:spLocks/>
          </p:cNvSpPr>
          <p:nvPr/>
        </p:nvSpPr>
        <p:spPr>
          <a:xfrm>
            <a:off x="529119" y="338578"/>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r>
              <a:rPr lang="en-US" sz="4500" b="1" dirty="0">
                <a:solidFill>
                  <a:srgbClr val="E5E5CC"/>
                </a:solidFill>
                <a:latin typeface="Arial"/>
                <a:ea typeface="Gadugi" panose="020B0502040204020203" pitchFamily="34" charset="0"/>
              </a:rPr>
              <a:t>First Nation Infrastructure Investment Plan</a:t>
            </a:r>
            <a:endParaRPr lang="en-US" sz="4500" b="1" dirty="0">
              <a:solidFill>
                <a:srgbClr val="E5E5CC"/>
              </a:solidFill>
              <a:latin typeface="Arial"/>
            </a:endParaRPr>
          </a:p>
        </p:txBody>
      </p:sp>
    </p:spTree>
    <p:extLst>
      <p:ext uri="{BB962C8B-B14F-4D97-AF65-F5344CB8AC3E}">
        <p14:creationId xmlns:p14="http://schemas.microsoft.com/office/powerpoint/2010/main" val="31564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r>
              <a:rPr lang="en-US" sz="4500" b="1" dirty="0">
                <a:solidFill>
                  <a:srgbClr val="E5E5CC"/>
                </a:solidFill>
                <a:latin typeface="Arial"/>
                <a:ea typeface="Gadugi" panose="020B0502040204020203" pitchFamily="34" charset="0"/>
              </a:rPr>
              <a:t>FNCFS Child and Community Wellbeing Plan</a:t>
            </a:r>
            <a:endParaRPr lang="en-US" sz="4500" b="1" dirty="0">
              <a:solidFill>
                <a:srgbClr val="E5E5CC"/>
              </a:solidFill>
              <a:latin typeface="Arial"/>
            </a:endParaRPr>
          </a:p>
        </p:txBody>
      </p:sp>
      <p:sp>
        <p:nvSpPr>
          <p:cNvPr id="6" name="Slide Number Placeholder 5">
            <a:extLst>
              <a:ext uri="{FF2B5EF4-FFF2-40B4-BE49-F238E27FC236}">
                <a16:creationId xmlns:a16="http://schemas.microsoft.com/office/drawing/2014/main" id="{653462DC-1293-2610-617F-EB69AC0060B5}"/>
              </a:ext>
            </a:extLst>
          </p:cNvPr>
          <p:cNvSpPr>
            <a:spLocks noGrp="1"/>
          </p:cNvSpPr>
          <p:nvPr>
            <p:ph type="sldNum" sz="quarter" idx="12"/>
          </p:nvPr>
        </p:nvSpPr>
        <p:spPr>
          <a:xfrm>
            <a:off x="13944600" y="9731163"/>
            <a:ext cx="4114800" cy="547688"/>
          </a:xfrm>
        </p:spPr>
        <p:txBody>
          <a:bodyPr/>
          <a:lstStyle/>
          <a:p>
            <a:fld id="{B0C67305-1C3D-459E-AA4E-FB8056F3224E}" type="slidenum">
              <a:rPr lang="en-US" smtClean="0"/>
              <a:t>6</a:t>
            </a:fld>
            <a:endParaRPr lang="en-US" dirty="0"/>
          </a:p>
        </p:txBody>
      </p:sp>
      <p:sp>
        <p:nvSpPr>
          <p:cNvPr id="2" name="TextBox 1">
            <a:extLst>
              <a:ext uri="{FF2B5EF4-FFF2-40B4-BE49-F238E27FC236}">
                <a16:creationId xmlns:a16="http://schemas.microsoft.com/office/drawing/2014/main" id="{4ACEB975-BFCD-BCDF-B475-C67E8B06BE59}"/>
              </a:ext>
            </a:extLst>
          </p:cNvPr>
          <p:cNvSpPr txBox="1"/>
          <p:nvPr/>
        </p:nvSpPr>
        <p:spPr>
          <a:xfrm>
            <a:off x="529119" y="1943100"/>
            <a:ext cx="17530281" cy="9233297"/>
          </a:xfrm>
          <a:prstGeom prst="rect">
            <a:avLst/>
          </a:prstGeom>
          <a:noFill/>
        </p:spPr>
        <p:txBody>
          <a:bodyPr wrap="square" rtlCol="0">
            <a:spAutoFit/>
          </a:bodyPr>
          <a:lstStyle/>
          <a:p>
            <a:pPr marL="457200"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Under the Reformed FNCFS Program, FNCFS Agencies will be required to submit a single Child and Community Well-Being Plan (“CCWP”). </a:t>
            </a:r>
          </a:p>
          <a:p>
            <a:endParaRPr lang="en-US" sz="2800" dirty="0">
              <a:highlight>
                <a:srgbClr val="FFFFFF"/>
              </a:highlight>
              <a:latin typeface="Aptos" panose="020B0004020202020204" pitchFamily="34" charset="0"/>
              <a:cs typeface="Arial" panose="020B0604020202020204" pitchFamily="34" charset="0"/>
            </a:endParaRPr>
          </a:p>
          <a:p>
            <a:pPr marL="457200"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The CCWP will be used to plan the FNCFS Agency’s and its affiliated First Nation(s)’ goals and targets with respect to Community Wellness Indicators as defined in para. 113 of the OFA (on which FNCFS Agencies are required to report to its affiliated First Nations) plus any additional wellbeing indicators co-developed by the FNCFS Agency and its affiliated First Nations. </a:t>
            </a:r>
          </a:p>
          <a:p>
            <a:endParaRPr lang="en-US" sz="2800" dirty="0">
              <a:latin typeface="Aptos" panose="020B0004020202020204" pitchFamily="34" charset="0"/>
              <a:cs typeface="Arial" panose="020B0604020202020204" pitchFamily="34" charset="0"/>
            </a:endParaRPr>
          </a:p>
          <a:p>
            <a:pPr marL="457200" indent="-457200">
              <a:buFont typeface="Wingdings" panose="05000000000000000000" pitchFamily="2" charset="2"/>
              <a:buChar char="Ø"/>
            </a:pPr>
            <a:r>
              <a:rPr lang="en-US" sz="2800" dirty="0">
                <a:latin typeface="Aptos" panose="020B0004020202020204" pitchFamily="34" charset="0"/>
                <a:cs typeface="Arial" panose="020B0604020202020204" pitchFamily="34" charset="0"/>
              </a:rPr>
              <a:t>FNCFS Agencies are expected to submit the completed plan to ISC within 6 months of the effective date of the OFA. </a:t>
            </a:r>
          </a:p>
          <a:p>
            <a:pPr marL="457200" indent="-457200">
              <a:buFont typeface="Wingdings" panose="05000000000000000000" pitchFamily="2" charset="2"/>
              <a:buChar char="Ø"/>
            </a:pPr>
            <a:endParaRPr lang="en-US" sz="2800" dirty="0">
              <a:latin typeface="Aptos" panose="020B0004020202020204" pitchFamily="34" charset="0"/>
              <a:cs typeface="Arial" panose="020B0604020202020204" pitchFamily="34" charset="0"/>
            </a:endParaRPr>
          </a:p>
          <a:p>
            <a:pPr marL="457200"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Agencies are required to:</a:t>
            </a:r>
          </a:p>
          <a:p>
            <a:pPr marL="914400" lvl="1"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Co-develop a CCWP with their affiliated First Nation(s)</a:t>
            </a:r>
          </a:p>
          <a:p>
            <a:pPr marL="914400" lvl="1"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Fund the co-development of the CCWP, including opportunities for meaningful participation of its affiliated First Nations in the co-development process. </a:t>
            </a:r>
          </a:p>
          <a:p>
            <a:pPr marL="914400" lvl="1" indent="-457200">
              <a:buFont typeface="Wingdings" panose="05000000000000000000" pitchFamily="2" charset="2"/>
              <a:buChar char="Ø"/>
            </a:pPr>
            <a:endParaRPr lang="en-US" sz="2800" dirty="0">
              <a:highlight>
                <a:srgbClr val="FFFFFF"/>
              </a:highlight>
              <a:latin typeface="Aptos" panose="020B0004020202020204" pitchFamily="34" charset="0"/>
              <a:cs typeface="Arial" panose="020B0604020202020204" pitchFamily="34" charset="0"/>
            </a:endParaRPr>
          </a:p>
          <a:p>
            <a:pPr marL="914400" lvl="1" indent="-457200">
              <a:buFont typeface="Wingdings" panose="05000000000000000000" pitchFamily="2" charset="2"/>
              <a:buChar char="Ø"/>
            </a:pPr>
            <a:r>
              <a:rPr lang="en-US" sz="2800" dirty="0">
                <a:highlight>
                  <a:srgbClr val="FFFFFF"/>
                </a:highlight>
                <a:latin typeface="Aptos" panose="020B0004020202020204" pitchFamily="34" charset="0"/>
                <a:cs typeface="Arial" panose="020B0604020202020204" pitchFamily="34" charset="0"/>
              </a:rPr>
              <a:t>Refer to the Mock CCWP template provided in the package handout.</a:t>
            </a:r>
          </a:p>
          <a:p>
            <a:pPr lvl="1"/>
            <a:endParaRPr lang="en-US" sz="2800" dirty="0">
              <a:highlight>
                <a:srgbClr val="FFFFFF"/>
              </a:highlight>
              <a:latin typeface="Aptos" panose="020B0004020202020204" pitchFamily="34" charset="0"/>
              <a:cs typeface="Arial" panose="020B0604020202020204" pitchFamily="34" charset="0"/>
            </a:endParaRPr>
          </a:p>
          <a:p>
            <a:pPr lvl="1" algn="ctr"/>
            <a:r>
              <a:rPr lang="en-US" sz="2400" b="1" dirty="0">
                <a:highlight>
                  <a:srgbClr val="FFFFFF"/>
                </a:highlight>
                <a:latin typeface="Aptos" panose="020B0004020202020204" pitchFamily="34" charset="0"/>
                <a:cs typeface="Arial" panose="020B0604020202020204" pitchFamily="34" charset="0"/>
              </a:rPr>
              <a:t>Refer to Annex B for guidelines on FNCFS Agencies seeking First Nation consent on their CCWP. </a:t>
            </a:r>
          </a:p>
          <a:p>
            <a:pPr marL="457200" indent="-457200">
              <a:buFont typeface="Wingdings" panose="05000000000000000000" pitchFamily="2" charset="2"/>
              <a:buChar char="Ø"/>
            </a:pPr>
            <a:endParaRPr lang="en-US" sz="2800" b="1" dirty="0">
              <a:latin typeface="Aptos" panose="020B0004020202020204" pitchFamily="34" charset="0"/>
              <a:cs typeface="Arial" panose="020B0604020202020204" pitchFamily="34" charset="0"/>
            </a:endParaRPr>
          </a:p>
          <a:p>
            <a:pPr marL="457200" indent="-457200">
              <a:buFont typeface="Wingdings" panose="05000000000000000000" pitchFamily="2" charset="2"/>
              <a:buChar char="Ø"/>
            </a:pPr>
            <a:endParaRPr lang="en-US" sz="1600" b="1" dirty="0"/>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3269350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17DAF-523E-DA6F-5058-DCED77AF069D}"/>
              </a:ext>
            </a:extLst>
          </p:cNvPr>
          <p:cNvSpPr>
            <a:spLocks noGrp="1"/>
          </p:cNvSpPr>
          <p:nvPr>
            <p:ph idx="1"/>
          </p:nvPr>
        </p:nvSpPr>
        <p:spPr>
          <a:xfrm>
            <a:off x="529121" y="2423966"/>
            <a:ext cx="17229760" cy="6527007"/>
          </a:xfrm>
        </p:spPr>
        <p:txBody>
          <a:bodyPr>
            <a:normAutofit fontScale="92500" lnSpcReduction="10000"/>
          </a:bodyPr>
          <a:lstStyle/>
          <a:p>
            <a:pPr>
              <a:buFont typeface="Wingdings" panose="05000000000000000000" pitchFamily="2" charset="2"/>
              <a:buChar char="Ø"/>
            </a:pPr>
            <a:r>
              <a:rPr lang="en-US" sz="3600" dirty="0"/>
              <a:t>FNCFS Agencies must outline their capital needs in an Agency Infrastructure Investment Plan (“AIIP”), annexed to their CCWP.</a:t>
            </a:r>
          </a:p>
          <a:p>
            <a:pPr>
              <a:buFont typeface="Wingdings" panose="05000000000000000000" pitchFamily="2" charset="2"/>
              <a:buChar char="Ø"/>
            </a:pPr>
            <a:endParaRPr lang="en-US" sz="3600" dirty="0"/>
          </a:p>
          <a:p>
            <a:pPr>
              <a:buFont typeface="Wingdings" panose="05000000000000000000" pitchFamily="2" charset="2"/>
              <a:buChar char="Ø"/>
            </a:pPr>
            <a:r>
              <a:rPr lang="en-US" sz="3600" dirty="0"/>
              <a:t>Fiscal year 2026-27 will serve as a transition into the new process. FNCFS Agencies will be asked to submit their AAIIP </a:t>
            </a:r>
            <a:r>
              <a:rPr lang="en-US" sz="3600" dirty="0">
                <a:highlight>
                  <a:srgbClr val="FFFFFF"/>
                </a:highlight>
                <a:latin typeface="Aptos" panose="020B0004020202020204" pitchFamily="34" charset="0"/>
                <a:cs typeface="Arial" panose="020B0604020202020204" pitchFamily="34" charset="0"/>
              </a:rPr>
              <a:t>(date to be determined and communicated in advance) based on guidance and tools to be shared in the near future. </a:t>
            </a:r>
          </a:p>
          <a:p>
            <a:pPr marL="0" indent="0">
              <a:buNone/>
            </a:pPr>
            <a:endParaRPr lang="en-US" sz="3600" strike="sngStrike" dirty="0">
              <a:highlight>
                <a:srgbClr val="FFFF00"/>
              </a:highlight>
            </a:endParaRPr>
          </a:p>
          <a:p>
            <a:pPr>
              <a:buFont typeface="Wingdings" panose="05000000000000000000" pitchFamily="2" charset="2"/>
              <a:buChar char="Ø"/>
            </a:pPr>
            <a:r>
              <a:rPr lang="en-US" sz="3600" dirty="0"/>
              <a:t>AIIP tools are forthcoming, including: a guidance document on how to complete these; a sample AIIP; templates; and an instructional video. </a:t>
            </a:r>
          </a:p>
          <a:p>
            <a:pPr marL="0" indent="0">
              <a:buNone/>
            </a:pPr>
            <a:endParaRPr lang="en-US" sz="3600" dirty="0"/>
          </a:p>
          <a:p>
            <a:pPr>
              <a:buFont typeface="Wingdings" panose="05000000000000000000" pitchFamily="2" charset="2"/>
              <a:buChar char="Ø"/>
            </a:pPr>
            <a:r>
              <a:rPr lang="en-US" sz="3600" dirty="0"/>
              <a:t>Please note that FNCFS Agencies will be required to collaborate with their affiliated First Nation(s) on the development of the AIIPs.</a:t>
            </a:r>
          </a:p>
          <a:p>
            <a:pPr>
              <a:buFont typeface="Wingdings" panose="05000000000000000000" pitchFamily="2" charset="2"/>
              <a:buChar char="Ø"/>
            </a:pPr>
            <a:endParaRPr lang="en-US" sz="3600" dirty="0"/>
          </a:p>
          <a:p>
            <a:pPr>
              <a:buFont typeface="Wingdings" panose="05000000000000000000" pitchFamily="2" charset="2"/>
              <a:buChar char="Ø"/>
            </a:pPr>
            <a:endParaRPr lang="en-US" sz="3600" dirty="0"/>
          </a:p>
          <a:p>
            <a:pPr>
              <a:buFont typeface="Wingdings" panose="05000000000000000000" pitchFamily="2" charset="2"/>
              <a:buChar char="Ø"/>
            </a:pPr>
            <a:endParaRPr lang="en-US" sz="3600" dirty="0"/>
          </a:p>
        </p:txBody>
      </p:sp>
      <p:sp>
        <p:nvSpPr>
          <p:cNvPr id="4" name="Slide Number Placeholder 3">
            <a:extLst>
              <a:ext uri="{FF2B5EF4-FFF2-40B4-BE49-F238E27FC236}">
                <a16:creationId xmlns:a16="http://schemas.microsoft.com/office/drawing/2014/main" id="{90B4B886-54FE-1CA7-2918-974FCD2C170C}"/>
              </a:ext>
            </a:extLst>
          </p:cNvPr>
          <p:cNvSpPr>
            <a:spLocks noGrp="1"/>
          </p:cNvSpPr>
          <p:nvPr>
            <p:ph type="sldNum" sz="quarter" idx="12"/>
          </p:nvPr>
        </p:nvSpPr>
        <p:spPr/>
        <p:txBody>
          <a:bodyPr/>
          <a:lstStyle/>
          <a:p>
            <a:fld id="{B0C67305-1C3D-459E-AA4E-FB8056F3224E}" type="slidenum">
              <a:rPr lang="en-US" smtClean="0"/>
              <a:t>7</a:t>
            </a:fld>
            <a:endParaRPr lang="en-US"/>
          </a:p>
        </p:txBody>
      </p:sp>
      <p:sp>
        <p:nvSpPr>
          <p:cNvPr id="7" name="Title 1">
            <a:extLst>
              <a:ext uri="{FF2B5EF4-FFF2-40B4-BE49-F238E27FC236}">
                <a16:creationId xmlns:a16="http://schemas.microsoft.com/office/drawing/2014/main" id="{6ED65D3E-11B8-BE0B-0AC9-7F929BF07358}"/>
              </a:ext>
            </a:extLst>
          </p:cNvPr>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base">
              <a:spcAft>
                <a:spcPct val="37000"/>
              </a:spcAft>
            </a:pPr>
            <a:r>
              <a:rPr lang="en-US" sz="4500" b="1" dirty="0">
                <a:solidFill>
                  <a:srgbClr val="E5E5CC"/>
                </a:solidFill>
                <a:latin typeface="Arial"/>
                <a:ea typeface="Gadugi" panose="020B0502040204020203" pitchFamily="34" charset="0"/>
              </a:rPr>
              <a:t>FNCFS Agency Infrastructure Investment Plan</a:t>
            </a:r>
            <a:endParaRPr lang="en-US" sz="4500" b="1" dirty="0">
              <a:solidFill>
                <a:srgbClr val="E5E5CC"/>
              </a:solidFill>
              <a:latin typeface="Arial"/>
            </a:endParaRPr>
          </a:p>
        </p:txBody>
      </p:sp>
    </p:spTree>
    <p:extLst>
      <p:ext uri="{BB962C8B-B14F-4D97-AF65-F5344CB8AC3E}">
        <p14:creationId xmlns:p14="http://schemas.microsoft.com/office/powerpoint/2010/main" val="2153783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414F7-1FB0-81C3-988E-8B85D6A10F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59650C-062D-7354-9842-AB231FBA6311}"/>
              </a:ext>
            </a:extLst>
          </p:cNvPr>
          <p:cNvSpPr>
            <a:spLocks noGrp="1"/>
          </p:cNvSpPr>
          <p:nvPr>
            <p:ph idx="1"/>
          </p:nvPr>
        </p:nvSpPr>
        <p:spPr>
          <a:xfrm>
            <a:off x="228600" y="1943100"/>
            <a:ext cx="18032326" cy="8248603"/>
          </a:xfrm>
        </p:spPr>
        <p:txBody>
          <a:bodyPr>
            <a:normAutofit fontScale="85000" lnSpcReduction="20000"/>
          </a:bodyPr>
          <a:lstStyle/>
          <a:p>
            <a:pPr marL="0" indent="0">
              <a:buNone/>
            </a:pPr>
            <a:r>
              <a:rPr lang="en-US" sz="3800" dirty="0"/>
              <a:t>It is anticipated that First Nations will take on several new or expanded roles and responsibilities under the Reformed FNCFS Program related to:</a:t>
            </a:r>
          </a:p>
          <a:p>
            <a:pPr lvl="1">
              <a:buFont typeface="Wingdings" panose="05000000000000000000" pitchFamily="2" charset="2"/>
              <a:buChar char="Ø"/>
            </a:pPr>
            <a:r>
              <a:rPr lang="en-US" sz="3800" b="1" dirty="0"/>
              <a:t>Prevention;</a:t>
            </a:r>
          </a:p>
          <a:p>
            <a:pPr lvl="1">
              <a:buFont typeface="Wingdings" panose="05000000000000000000" pitchFamily="2" charset="2"/>
              <a:buChar char="Ø"/>
            </a:pPr>
            <a:r>
              <a:rPr lang="en-US" sz="3800" b="1" dirty="0"/>
              <a:t>First Nation Representative Services; and, </a:t>
            </a:r>
          </a:p>
          <a:p>
            <a:pPr lvl="1">
              <a:buFont typeface="Wingdings" panose="05000000000000000000" pitchFamily="2" charset="2"/>
              <a:buChar char="Ø"/>
            </a:pPr>
            <a:r>
              <a:rPr lang="en-US" sz="3800" b="1" dirty="0"/>
              <a:t>Post-Majority Support Services.</a:t>
            </a:r>
          </a:p>
          <a:p>
            <a:pPr marL="685800" lvl="1" indent="0">
              <a:buNone/>
            </a:pPr>
            <a:endParaRPr lang="en-US" sz="1300" b="1" dirty="0"/>
          </a:p>
          <a:p>
            <a:pPr marL="0" indent="0">
              <a:buNone/>
            </a:pPr>
            <a:r>
              <a:rPr lang="en-US" sz="3800" u="sng" dirty="0"/>
              <a:t>Including: </a:t>
            </a:r>
          </a:p>
          <a:p>
            <a:pPr lvl="0"/>
            <a:r>
              <a:rPr lang="en-US" sz="3800" dirty="0"/>
              <a:t>Becoming the default service provider; and, </a:t>
            </a:r>
          </a:p>
          <a:p>
            <a:r>
              <a:rPr lang="en-US" sz="3800" dirty="0"/>
              <a:t>Designing and developing the community’s own service delivery plans.</a:t>
            </a:r>
          </a:p>
          <a:p>
            <a:pPr marL="0" indent="0">
              <a:buNone/>
            </a:pPr>
            <a:endParaRPr lang="en-US" sz="1300" dirty="0"/>
          </a:p>
          <a:p>
            <a:pPr marL="0" indent="0">
              <a:buNone/>
            </a:pPr>
            <a:r>
              <a:rPr lang="en-US" sz="3800" b="1" dirty="0"/>
              <a:t>First Nations and FNCFS Agencies are encouraged to begin:</a:t>
            </a:r>
          </a:p>
          <a:p>
            <a:r>
              <a:rPr lang="en-US" sz="3800" dirty="0">
                <a:solidFill>
                  <a:srgbClr val="000000"/>
                </a:solidFill>
              </a:rPr>
              <a:t>Engaging to discuss service delivery plans under the OFA.</a:t>
            </a:r>
            <a:endParaRPr lang="en-US" sz="3800" dirty="0"/>
          </a:p>
          <a:p>
            <a:r>
              <a:rPr lang="en-US" sz="3800" dirty="0">
                <a:solidFill>
                  <a:srgbClr val="000000"/>
                </a:solidFill>
              </a:rPr>
              <a:t>Understanding</a:t>
            </a:r>
            <a:r>
              <a:rPr lang="en-US" sz="3800" dirty="0"/>
              <a:t> the </a:t>
            </a:r>
            <a:r>
              <a:rPr lang="en-US" sz="3800" dirty="0">
                <a:solidFill>
                  <a:srgbClr val="000000"/>
                </a:solidFill>
              </a:rPr>
              <a:t>FNCFS Agency’s legal service mandate, especially where it is a delegated service provider, to understand its obligations to deliver services in the least disruptive manner.</a:t>
            </a:r>
          </a:p>
          <a:p>
            <a:r>
              <a:rPr lang="en-US" sz="3800" dirty="0">
                <a:solidFill>
                  <a:srgbClr val="000000"/>
                </a:solidFill>
              </a:rPr>
              <a:t>Developing and Defining</a:t>
            </a:r>
            <a:r>
              <a:rPr lang="en-US" sz="3800" dirty="0"/>
              <a:t> </a:t>
            </a:r>
            <a:r>
              <a:rPr lang="en-US" sz="3800" dirty="0">
                <a:solidFill>
                  <a:srgbClr val="000000"/>
                </a:solidFill>
              </a:rPr>
              <a:t>new roles and responsibilities where service delivery is being taken. </a:t>
            </a:r>
            <a:endParaRPr lang="en-US" sz="3800" dirty="0"/>
          </a:p>
          <a:p>
            <a:r>
              <a:rPr lang="en-US" sz="3800" dirty="0">
                <a:solidFill>
                  <a:srgbClr val="000000"/>
                </a:solidFill>
              </a:rPr>
              <a:t>Coordinating</a:t>
            </a:r>
            <a:r>
              <a:rPr lang="en-US" sz="3800" dirty="0"/>
              <a:t> t</a:t>
            </a:r>
            <a:r>
              <a:rPr lang="en-US" sz="3800" dirty="0">
                <a:solidFill>
                  <a:srgbClr val="000000"/>
                </a:solidFill>
              </a:rPr>
              <a:t>hroughout the transition process.</a:t>
            </a:r>
          </a:p>
          <a:p>
            <a:pPr marL="0" indent="0">
              <a:buNone/>
            </a:pPr>
            <a:endParaRPr lang="en-US" sz="3200" dirty="0">
              <a:solidFill>
                <a:srgbClr val="000000"/>
              </a:solidFill>
            </a:endParaRPr>
          </a:p>
          <a:p>
            <a:pPr marL="0" indent="0" algn="ctr">
              <a:buNone/>
            </a:pPr>
            <a:r>
              <a:rPr lang="en-US" sz="3200" b="1" dirty="0"/>
              <a:t>For a full list of considerations, see the corresponding Information Sheet</a:t>
            </a:r>
          </a:p>
          <a:p>
            <a:pPr marL="0" indent="0" algn="ctr">
              <a:buNone/>
            </a:pPr>
            <a:endParaRPr lang="en-US" sz="3200" dirty="0">
              <a:solidFill>
                <a:srgbClr val="000000"/>
              </a:solidFill>
            </a:endParaRPr>
          </a:p>
          <a:p>
            <a:pPr marL="0" indent="0">
              <a:buNone/>
            </a:pPr>
            <a:endParaRPr lang="en-US" sz="3200" b="1" dirty="0"/>
          </a:p>
          <a:p>
            <a:endParaRPr lang="en-US" sz="4400" dirty="0"/>
          </a:p>
          <a:p>
            <a:endParaRPr lang="en-US" sz="4400" dirty="0"/>
          </a:p>
          <a:p>
            <a:pPr marL="0" lvl="0" indent="0">
              <a:buNone/>
            </a:pPr>
            <a:endParaRPr lang="en-US" sz="4400" dirty="0">
              <a:highlight>
                <a:srgbClr val="FFFF00"/>
              </a:highlight>
            </a:endParaRPr>
          </a:p>
          <a:p>
            <a:pPr marL="685800" lvl="1" indent="0">
              <a:buNone/>
            </a:pPr>
            <a:endParaRPr lang="en-US" b="1" dirty="0"/>
          </a:p>
          <a:p>
            <a:pPr marL="685800" lvl="1" indent="0">
              <a:buNone/>
            </a:pPr>
            <a:endParaRPr lang="en-US" sz="2000" i="1"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2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a:p>
            <a:pPr>
              <a:buFont typeface="Wingdings" panose="05000000000000000000" pitchFamily="2" charset="2"/>
              <a:buChar char="Ø"/>
            </a:pPr>
            <a:endParaRPr lang="en-US" sz="4400" dirty="0">
              <a:effectLst/>
              <a:latin typeface="Calibri" panose="020F0502020204030204" pitchFamily="34" charset="0"/>
            </a:endParaRPr>
          </a:p>
        </p:txBody>
      </p:sp>
      <p:sp>
        <p:nvSpPr>
          <p:cNvPr id="4" name="Title 1">
            <a:extLst>
              <a:ext uri="{FF2B5EF4-FFF2-40B4-BE49-F238E27FC236}">
                <a16:creationId xmlns:a16="http://schemas.microsoft.com/office/drawing/2014/main" id="{6A051560-5FB6-B5AB-524F-D91D0A9C7A3D}"/>
              </a:ext>
            </a:extLst>
          </p:cNvPr>
          <p:cNvSpPr txBox="1">
            <a:spLocks/>
          </p:cNvSpPr>
          <p:nvPr/>
        </p:nvSpPr>
        <p:spPr>
          <a:xfrm>
            <a:off x="530352" y="233172"/>
            <a:ext cx="17227296"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6000" b="1" dirty="0">
                <a:solidFill>
                  <a:srgbClr val="E5E5CC"/>
                </a:solidFill>
                <a:latin typeface="Arial"/>
                <a:ea typeface="Gadugi" panose="020B0502040204020203" pitchFamily="34" charset="0"/>
              </a:rPr>
              <a:t>Preparing for Planning and Reporting Under the Reformed FNCFS Funding Approach</a:t>
            </a:r>
            <a:endParaRPr lang="en-US" sz="3600" b="1" dirty="0">
              <a:solidFill>
                <a:srgbClr val="E5E5CC"/>
              </a:solidFill>
              <a:latin typeface="Arial"/>
              <a:ea typeface="Gadugi" panose="020B0502040204020203" pitchFamily="34" charset="0"/>
            </a:endParaRPr>
          </a:p>
        </p:txBody>
      </p:sp>
      <p:sp>
        <p:nvSpPr>
          <p:cNvPr id="6" name="Slide Number Placeholder 5">
            <a:extLst>
              <a:ext uri="{FF2B5EF4-FFF2-40B4-BE49-F238E27FC236}">
                <a16:creationId xmlns:a16="http://schemas.microsoft.com/office/drawing/2014/main" id="{7F5E4BEA-B2F6-E678-BB28-2CDAF2749BCF}"/>
              </a:ext>
            </a:extLst>
          </p:cNvPr>
          <p:cNvSpPr>
            <a:spLocks noGrp="1"/>
          </p:cNvSpPr>
          <p:nvPr>
            <p:ph type="sldNum" sz="quarter" idx="12"/>
          </p:nvPr>
        </p:nvSpPr>
        <p:spPr>
          <a:xfrm>
            <a:off x="13944600" y="9644015"/>
            <a:ext cx="4114800" cy="547688"/>
          </a:xfrm>
        </p:spPr>
        <p:txBody>
          <a:bodyPr/>
          <a:lstStyle/>
          <a:p>
            <a:fld id="{B0C67305-1C3D-459E-AA4E-FB8056F3224E}" type="slidenum">
              <a:rPr lang="en-US" smtClean="0"/>
              <a:t>8</a:t>
            </a:fld>
            <a:endParaRPr lang="en-US" dirty="0"/>
          </a:p>
        </p:txBody>
      </p:sp>
      <p:sp>
        <p:nvSpPr>
          <p:cNvPr id="2" name="Content Placeholder 2">
            <a:extLst>
              <a:ext uri="{FF2B5EF4-FFF2-40B4-BE49-F238E27FC236}">
                <a16:creationId xmlns:a16="http://schemas.microsoft.com/office/drawing/2014/main" id="{D00462E0-A9BC-4B0F-3EC9-CC2A8C9F7279}"/>
              </a:ext>
            </a:extLst>
          </p:cNvPr>
          <p:cNvSpPr txBox="1">
            <a:spLocks/>
          </p:cNvSpPr>
          <p:nvPr/>
        </p:nvSpPr>
        <p:spPr>
          <a:xfrm>
            <a:off x="512243" y="2019300"/>
            <a:ext cx="17748683" cy="8534400"/>
          </a:xfrm>
          <a:prstGeom prst="rect">
            <a:avLst/>
          </a:prstGeom>
        </p:spPr>
        <p:txBody>
          <a:bodyPr vert="horz" lIns="91440" tIns="45720" rIns="91440" bIns="45720" rtlCol="0">
            <a:normAutofit/>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0">
              <a:buFont typeface="Arial" panose="020B0604020202020204" pitchFamily="34" charset="0"/>
              <a:buNone/>
            </a:pPr>
            <a:endParaRPr lang="en-US" sz="500" dirty="0">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780962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56FBD-D828-5CB4-2704-22CB6DCE7C8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FD0815D-130F-1934-0964-A872F4E5290C}"/>
              </a:ext>
            </a:extLst>
          </p:cNvPr>
          <p:cNvSpPr txBox="1">
            <a:spLocks/>
          </p:cNvSpPr>
          <p:nvPr/>
        </p:nvSpPr>
        <p:spPr>
          <a:xfrm>
            <a:off x="529121" y="228600"/>
            <a:ext cx="17229761" cy="1535613"/>
          </a:xfrm>
          <a:prstGeom prst="rect">
            <a:avLst/>
          </a:prstGeom>
          <a:gradFill flip="none" rotWithShape="1">
            <a:gsLst>
              <a:gs pos="0">
                <a:srgbClr val="6A7A9C"/>
              </a:gs>
              <a:gs pos="39000">
                <a:srgbClr val="99888B"/>
              </a:gs>
              <a:gs pos="62000">
                <a:srgbClr val="AE8A74"/>
              </a:gs>
              <a:gs pos="100000">
                <a:srgbClr val="C88E4B"/>
              </a:gs>
            </a:gsLst>
            <a:lin ang="0" scaled="1"/>
            <a:tileRect/>
          </a:gradFill>
        </p:spPr>
        <p:txBody>
          <a:bodyPr vert="horz" lIns="137160" tIns="68580" rIns="137160" bIns="6858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1371600" fontAlgn="base">
              <a:spcAft>
                <a:spcPct val="37000"/>
              </a:spcAft>
            </a:pPr>
            <a:r>
              <a:rPr lang="en-US" sz="5400" b="1" dirty="0">
                <a:solidFill>
                  <a:srgbClr val="E5E5CC"/>
                </a:solidFill>
                <a:latin typeface="Arial"/>
                <a:ea typeface="Gadugi" panose="020B0502040204020203" pitchFamily="34" charset="0"/>
              </a:rPr>
              <a:t>Preparing for Planning and Reporting Under the Reformed FNCFS Funding Approach Cont’d</a:t>
            </a:r>
            <a:endParaRPr lang="en-US" sz="3200" b="1" dirty="0">
              <a:solidFill>
                <a:srgbClr val="E5E5CC"/>
              </a:solidFill>
              <a:latin typeface="Arial"/>
              <a:ea typeface="Gadugi" panose="020B0502040204020203" pitchFamily="34" charset="0"/>
            </a:endParaRPr>
          </a:p>
        </p:txBody>
      </p:sp>
      <p:sp>
        <p:nvSpPr>
          <p:cNvPr id="3" name="TextBox 2">
            <a:extLst>
              <a:ext uri="{FF2B5EF4-FFF2-40B4-BE49-F238E27FC236}">
                <a16:creationId xmlns:a16="http://schemas.microsoft.com/office/drawing/2014/main" id="{C249AB9D-3F00-6174-33FB-E07BDD7ED88E}"/>
              </a:ext>
            </a:extLst>
          </p:cNvPr>
          <p:cNvSpPr txBox="1"/>
          <p:nvPr/>
        </p:nvSpPr>
        <p:spPr>
          <a:xfrm>
            <a:off x="304800" y="2019300"/>
            <a:ext cx="17983199" cy="11141512"/>
          </a:xfrm>
          <a:prstGeom prst="rect">
            <a:avLst/>
          </a:prstGeom>
          <a:noFill/>
        </p:spPr>
        <p:txBody>
          <a:bodyPr wrap="square" rtlCol="0">
            <a:spAutoFit/>
          </a:bodyPr>
          <a:lstStyle/>
          <a:p>
            <a:r>
              <a:rPr lang="en-US" sz="3000" dirty="0"/>
              <a:t>Funding for </a:t>
            </a:r>
            <a:r>
              <a:rPr lang="en-US" sz="3000" b="1" dirty="0"/>
              <a:t>capital </a:t>
            </a:r>
            <a:r>
              <a:rPr lang="en-US" sz="3000" dirty="0"/>
              <a:t>assets that support the implementation of the Reformed FNCFS Program under the new planning approach which will require that:</a:t>
            </a:r>
          </a:p>
          <a:p>
            <a:endParaRPr lang="en-US" sz="3000" dirty="0"/>
          </a:p>
          <a:p>
            <a:pPr marL="285750" indent="-285750">
              <a:buFont typeface="Wingdings" panose="05000000000000000000" pitchFamily="2" charset="2"/>
              <a:buChar char="Ø"/>
            </a:pPr>
            <a:r>
              <a:rPr lang="en-US" sz="3000" dirty="0"/>
              <a:t>All capital needs be outlined in First Nations’ and FNCFS Agencies’ respective FNIIPs and AIIPs</a:t>
            </a:r>
          </a:p>
          <a:p>
            <a:pPr marL="285750" indent="-285750">
              <a:buFont typeface="Wingdings" panose="05000000000000000000" pitchFamily="2" charset="2"/>
              <a:buChar char="Ø"/>
            </a:pPr>
            <a:r>
              <a:rPr lang="en-US" sz="3000" dirty="0"/>
              <a:t>ISC will evaluate all eligible FNCFS capital requests identified in the FNIIPs and AIIPs using a co-developed OFA Priority Ranking Framework (PRF) – a tool that helps ensure OFA FNCFS capital funding is directed to the highest priorities using a consistent process. </a:t>
            </a:r>
          </a:p>
          <a:p>
            <a:pPr marL="285750" indent="-285750">
              <a:buFont typeface="Wingdings" panose="05000000000000000000" pitchFamily="2" charset="2"/>
              <a:buChar char="Ø"/>
            </a:pPr>
            <a:r>
              <a:rPr lang="en-US" sz="3000" dirty="0"/>
              <a:t>Each Infrastructure Plan needs to align with the services outlined in the corresponding service delivery plans.</a:t>
            </a:r>
          </a:p>
          <a:p>
            <a:endParaRPr lang="en-US" sz="3000" dirty="0"/>
          </a:p>
          <a:p>
            <a:r>
              <a:rPr lang="en-US" sz="3000" b="1" dirty="0"/>
              <a:t>First Nations and FNCFS Agencies are encouraged to identify:</a:t>
            </a:r>
          </a:p>
          <a:p>
            <a:pPr marL="457200" indent="-457200">
              <a:buFont typeface="Arial" panose="020B0604020202020204" pitchFamily="34" charset="0"/>
              <a:buChar char="•"/>
            </a:pPr>
            <a:r>
              <a:rPr lang="en-US" sz="3000" dirty="0"/>
              <a:t>immediate capital needs in line with their service delivery plan </a:t>
            </a:r>
          </a:p>
          <a:p>
            <a:pPr marL="457200" indent="-457200">
              <a:buFont typeface="Arial" panose="020B0604020202020204" pitchFamily="34" charset="0"/>
              <a:buChar char="•"/>
            </a:pPr>
            <a:r>
              <a:rPr lang="en-US" sz="3000" dirty="0"/>
              <a:t>community preparedness to operate and manage a potential new asset</a:t>
            </a:r>
          </a:p>
          <a:p>
            <a:pPr marL="457200" indent="-457200">
              <a:buFont typeface="Arial" panose="020B0604020202020204" pitchFamily="34" charset="0"/>
              <a:buChar char="•"/>
            </a:pPr>
            <a:r>
              <a:rPr lang="en-US" sz="3000" dirty="0"/>
              <a:t>capital assets that are currently available to the First Nation or Agency for FNCFS service delivery </a:t>
            </a:r>
          </a:p>
          <a:p>
            <a:endParaRPr lang="en-US" sz="3000" dirty="0"/>
          </a:p>
          <a:p>
            <a:pPr marL="457200" indent="-457200">
              <a:buFont typeface="Wingdings" panose="05000000000000000000" pitchFamily="2" charset="2"/>
              <a:buChar char="Ø"/>
            </a:pPr>
            <a:r>
              <a:rPr lang="en-US" sz="3000" b="1" dirty="0"/>
              <a:t>An OFA Capital Implementation Guide is currently being developed and will be shared once completed</a:t>
            </a:r>
            <a:r>
              <a:rPr lang="en-US" sz="3000" b="1" i="1" dirty="0"/>
              <a:t>.</a:t>
            </a:r>
            <a:r>
              <a:rPr lang="en-US" sz="3000" b="1" dirty="0"/>
              <a:t> </a:t>
            </a:r>
          </a:p>
          <a:p>
            <a:pPr algn="ctr"/>
            <a:r>
              <a:rPr lang="en-US" sz="3000" b="1" dirty="0"/>
              <a:t>For a full list of considerations, see the Capital Information Sheet</a:t>
            </a:r>
          </a:p>
          <a:p>
            <a:endParaRPr lang="en-US" sz="3200" b="1" dirty="0"/>
          </a:p>
          <a:p>
            <a:endParaRPr lang="en-US" sz="3200" b="1" dirty="0"/>
          </a:p>
          <a:p>
            <a:endParaRPr lang="en-US" sz="3200" b="1" dirty="0"/>
          </a:p>
          <a:p>
            <a:endParaRPr lang="en-US" sz="3200" b="1" dirty="0"/>
          </a:p>
          <a:p>
            <a:endParaRPr lang="en-US" sz="3200" b="1" dirty="0"/>
          </a:p>
          <a:p>
            <a:pPr marL="571500" indent="-571500">
              <a:buFont typeface="Wingdings" panose="05000000000000000000" pitchFamily="2" charset="2"/>
              <a:buChar char="Ø"/>
            </a:pPr>
            <a:endParaRPr lang="en-US" dirty="0"/>
          </a:p>
        </p:txBody>
      </p:sp>
      <p:sp>
        <p:nvSpPr>
          <p:cNvPr id="2" name="Footer Placeholder 1">
            <a:extLst>
              <a:ext uri="{FF2B5EF4-FFF2-40B4-BE49-F238E27FC236}">
                <a16:creationId xmlns:a16="http://schemas.microsoft.com/office/drawing/2014/main" id="{8F6838BA-172A-4EC4-1425-35AE0D0F8032}"/>
              </a:ext>
            </a:extLst>
          </p:cNvPr>
          <p:cNvSpPr>
            <a:spLocks noGrp="1"/>
          </p:cNvSpPr>
          <p:nvPr>
            <p:ph type="ftr" sz="quarter" idx="11"/>
          </p:nvPr>
        </p:nvSpPr>
        <p:spPr>
          <a:xfrm>
            <a:off x="14859000" y="9784556"/>
            <a:ext cx="6172200" cy="547688"/>
          </a:xfrm>
        </p:spPr>
        <p:txBody>
          <a:bodyPr/>
          <a:lstStyle/>
          <a:p>
            <a:fld id="{9BB4D276-9924-4D58-BA18-37548F7836B4}" type="slidenum">
              <a:rPr lang="en-US" smtClean="0"/>
              <a:t>9</a:t>
            </a:fld>
            <a:endParaRPr lang="en-US" dirty="0"/>
          </a:p>
        </p:txBody>
      </p:sp>
    </p:spTree>
    <p:extLst>
      <p:ext uri="{BB962C8B-B14F-4D97-AF65-F5344CB8AC3E}">
        <p14:creationId xmlns:p14="http://schemas.microsoft.com/office/powerpoint/2010/main" val="11528874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77216|-12797|-2154457|-12624723|-9328986|CIRNAC&quot;,&quot;Id&quot;:&quot;659ffb894644306328767c01&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8"/>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89AEDF28BEEF4E8FEFFD736919B46D" ma:contentTypeVersion="18" ma:contentTypeDescription="Create a new document." ma:contentTypeScope="" ma:versionID="f3eb2a92a8edbae80bba14190512f264">
  <xsd:schema xmlns:xsd="http://www.w3.org/2001/XMLSchema" xmlns:xs="http://www.w3.org/2001/XMLSchema" xmlns:p="http://schemas.microsoft.com/office/2006/metadata/properties" xmlns:ns2="9687311b-1209-47a0-9647-d7f2b133007a" xmlns:ns3="677979e9-8239-49ce-a42e-261ac33db5cf" xmlns:ns4="d2b13d5d-1319-4632-8e89-217ffbdfc8dd" targetNamespace="http://schemas.microsoft.com/office/2006/metadata/properties" ma:root="true" ma:fieldsID="aba9f44d131555482c136afebedae18c" ns2:_="" ns3:_="" ns4:_="">
    <xsd:import namespace="9687311b-1209-47a0-9647-d7f2b133007a"/>
    <xsd:import namespace="677979e9-8239-49ce-a42e-261ac33db5cf"/>
    <xsd:import namespace="d2b13d5d-1319-4632-8e89-217ffbdfc8d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7311b-1209-47a0-9647-d7f2b13300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7979e9-8239-49ce-a42e-261ac33db5c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5db13c-35ec-4a07-b942-ee681420a57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b13d5d-1319-4632-8e89-217ffbdfc8dd"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def164a-84b0-40ca-a6cd-c4b928de326d}" ma:internalName="TaxCatchAll" ma:showField="CatchAllData" ma:web="d2b13d5d-1319-4632-8e89-217ffbdfc8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2b13d5d-1319-4632-8e89-217ffbdfc8dd" xsi:nil="true"/>
    <lcf76f155ced4ddcb4097134ff3c332f xmlns="677979e9-8239-49ce-a42e-261ac33db5c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25F399D-8E72-446F-A5C1-48BC38E1920F}"/>
</file>

<file path=customXml/itemProps2.xml><?xml version="1.0" encoding="utf-8"?>
<ds:datastoreItem xmlns:ds="http://schemas.openxmlformats.org/officeDocument/2006/customXml" ds:itemID="{4C7E1E5D-2289-4879-B142-64396E4EEE71}">
  <ds:schemaRefs>
    <ds:schemaRef ds:uri="http://schemas.microsoft.com/sharepoint/v3/contenttype/forms"/>
  </ds:schemaRefs>
</ds:datastoreItem>
</file>

<file path=customXml/itemProps3.xml><?xml version="1.0" encoding="utf-8"?>
<ds:datastoreItem xmlns:ds="http://schemas.openxmlformats.org/officeDocument/2006/customXml" ds:itemID="{D5A688BA-00AE-4100-9487-7CF3503F15CE}">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9e662455-bd6b-4583-82c9-51d629d5765a"/>
    <ds:schemaRef ds:uri="http://purl.org/dc/terms/"/>
    <ds:schemaRef ds:uri="http://schemas.openxmlformats.org/package/2006/metadata/core-properties"/>
    <ds:schemaRef ds:uri="e7dc1ae5-258d-4e68-8a7d-c385888103d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59125</TotalTime>
  <Words>3240</Words>
  <Application>Microsoft Office PowerPoint</Application>
  <PresentationFormat>Custom</PresentationFormat>
  <Paragraphs>320</Paragraphs>
  <Slides>15</Slides>
  <Notes>15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Aptos</vt:lpstr>
      <vt:lpstr>Aptos Display</vt:lpstr>
      <vt:lpstr>Arial</vt:lpstr>
      <vt:lpstr>Calibri</vt:lpstr>
      <vt:lpstr>Calibri Light</vt:lpstr>
      <vt:lpstr>Times New Roman</vt:lpstr>
      <vt:lpstr>Wingdings</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Reporting</dc:title>
  <dc:creator>Lecompte, Emily (she-elle)</dc:creator>
  <cp:lastModifiedBy>Hastings, Josee</cp:lastModifiedBy>
  <cp:revision>262</cp:revision>
  <dcterms:created xsi:type="dcterms:W3CDTF">2006-08-16T00:00:00Z</dcterms:created>
  <dcterms:modified xsi:type="dcterms:W3CDTF">2025-11-26T17:10:50Z</dcterms:modified>
  <dc:identifier>DAF5hTwevTQ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0x010100D089AEDF28BEEF4E8FEFFD736919B46D</vt:lpwstr>
  </property>
</Properties>
</file>