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mo" panose="020B0604020202020204" charset="0"/>
      <p:regular r:id="rId14"/>
    </p:embeddedFont>
    <p:embeddedFont>
      <p:font typeface="Canva Sans" panose="020B0604020202020204" charset="0"/>
      <p:regular r:id="rId15"/>
    </p:embeddedFont>
    <p:embeddedFont>
      <p:font typeface="Canva Sans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525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09.01.2026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close up of a logo  Description automatically generated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" r="-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74290" y="7165886"/>
            <a:ext cx="160480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Updated Procedures for Birth Certificate Applications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74290" y="8340852"/>
            <a:ext cx="11379584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Presented by: Lorraine Mashongoane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Date: January 2026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528D3C3-04F8-933D-2157-771A752F7954}"/>
              </a:ext>
            </a:extLst>
          </p:cNvPr>
          <p:cNvSpPr txBox="1"/>
          <p:nvPr/>
        </p:nvSpPr>
        <p:spPr>
          <a:xfrm>
            <a:off x="12244349" y="2483440"/>
            <a:ext cx="3657600" cy="2409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4000" i="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Scan to download this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B16067-B5F6-05F9-0FE3-AD8E7DDE0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77793"/>
            <a:ext cx="6210300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close up of a logo  Description automatically generated"/>
          <p:cNvSpPr/>
          <p:nvPr/>
        </p:nvSpPr>
        <p:spPr>
          <a:xfrm>
            <a:off x="0" y="0"/>
            <a:ext cx="18288000" cy="2499217"/>
          </a:xfrm>
          <a:custGeom>
            <a:avLst/>
            <a:gdLst/>
            <a:ahLst/>
            <a:cxnLst/>
            <a:rect l="l" t="t" r="r" b="b"/>
            <a:pathLst>
              <a:path w="18288000" h="2499217">
                <a:moveTo>
                  <a:pt x="0" y="0"/>
                </a:moveTo>
                <a:lnTo>
                  <a:pt x="18288000" y="0"/>
                </a:lnTo>
                <a:lnTo>
                  <a:pt x="18288000" y="2499217"/>
                </a:lnTo>
                <a:lnTo>
                  <a:pt x="0" y="24992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" b="-3116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49575" y="3421426"/>
            <a:ext cx="15788849" cy="6836999"/>
          </a:xfrm>
          <a:custGeom>
            <a:avLst/>
            <a:gdLst/>
            <a:ahLst/>
            <a:cxnLst/>
            <a:rect l="l" t="t" r="r" b="b"/>
            <a:pathLst>
              <a:path w="14612481" h="7233178">
                <a:moveTo>
                  <a:pt x="0" y="0"/>
                </a:moveTo>
                <a:lnTo>
                  <a:pt x="14612480" y="0"/>
                </a:lnTo>
                <a:lnTo>
                  <a:pt x="14612480" y="7233178"/>
                </a:lnTo>
                <a:lnTo>
                  <a:pt x="0" y="72331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82542" y="2441108"/>
            <a:ext cx="16566293" cy="76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45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Appendix B: Caregiver Arrangement Application Checklists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close up of a logo  Description automatically generated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" r="-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62000" y="7685642"/>
            <a:ext cx="16087845" cy="74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4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Or request a copy of this presentation via email please contact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" y="8669110"/>
            <a:ext cx="5692755" cy="634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0"/>
              </a:lnSpc>
            </a:pPr>
            <a:r>
              <a:rPr lang="en-US" sz="4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lmashongoane</a:t>
            </a:r>
            <a:r>
              <a:rPr lang="en-US" sz="3975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@nan.ca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8E34B-722F-395B-7FBB-67FE65257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83468"/>
            <a:ext cx="6210300" cy="621030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78D3A0C-4263-9E2D-C76B-5698FA26E4D7}"/>
              </a:ext>
            </a:extLst>
          </p:cNvPr>
          <p:cNvSpPr txBox="1"/>
          <p:nvPr/>
        </p:nvSpPr>
        <p:spPr>
          <a:xfrm>
            <a:off x="1162050" y="2479182"/>
            <a:ext cx="3657600" cy="3242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40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Scan to download a copy of this presentation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close up of a logo  Description automatically generated"/>
          <p:cNvSpPr/>
          <p:nvPr/>
        </p:nvSpPr>
        <p:spPr>
          <a:xfrm>
            <a:off x="0" y="0"/>
            <a:ext cx="18288000" cy="2499217"/>
          </a:xfrm>
          <a:custGeom>
            <a:avLst/>
            <a:gdLst/>
            <a:ahLst/>
            <a:cxnLst/>
            <a:rect l="l" t="t" r="r" b="b"/>
            <a:pathLst>
              <a:path w="18288000" h="2499217">
                <a:moveTo>
                  <a:pt x="0" y="0"/>
                </a:moveTo>
                <a:lnTo>
                  <a:pt x="18288000" y="0"/>
                </a:lnTo>
                <a:lnTo>
                  <a:pt x="18288000" y="2499217"/>
                </a:lnTo>
                <a:lnTo>
                  <a:pt x="0" y="24992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" r="-2" b="-311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3195425" y="5179406"/>
            <a:ext cx="1309834" cy="1078687"/>
            <a:chOff x="0" y="0"/>
            <a:chExt cx="6477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8D1B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57659" y="5042068"/>
            <a:ext cx="2809112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Birth certificate</a:t>
            </a:r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7377987" y="5179406"/>
            <a:ext cx="1309834" cy="1078687"/>
            <a:chOff x="0" y="0"/>
            <a:chExt cx="647700" cy="533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8D1B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12589245" y="5250298"/>
            <a:ext cx="1309834" cy="1078687"/>
            <a:chOff x="0" y="0"/>
            <a:chExt cx="647700" cy="533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8D1B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4413670" y="4305300"/>
            <a:ext cx="3135114" cy="3011048"/>
          </a:xfrm>
          <a:custGeom>
            <a:avLst/>
            <a:gdLst/>
            <a:ahLst/>
            <a:cxnLst/>
            <a:rect l="l" t="t" r="r" b="b"/>
            <a:pathLst>
              <a:path w="3307058" h="3199579">
                <a:moveTo>
                  <a:pt x="0" y="0"/>
                </a:moveTo>
                <a:lnTo>
                  <a:pt x="3307058" y="0"/>
                </a:lnTo>
                <a:lnTo>
                  <a:pt x="3307058" y="3199578"/>
                </a:lnTo>
                <a:lnTo>
                  <a:pt x="0" y="3199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41637" y="5042068"/>
            <a:ext cx="2693577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Birth registration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40221" y="4625583"/>
            <a:ext cx="3596624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Status card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Health card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Photo card or license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051480" y="3089275"/>
            <a:ext cx="3632529" cy="616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Access to services (ex. Canada Child Benefit, Canada Pension, NIHB after age 2, OHIP, education, banking, employment, housing etc.)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83731" y="5351660"/>
            <a:ext cx="853533" cy="813524"/>
            <a:chOff x="0" y="0"/>
            <a:chExt cx="812800" cy="774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166583"/>
            <a:ext cx="3086100" cy="3945642"/>
            <a:chOff x="0" y="0"/>
            <a:chExt cx="812800" cy="10391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039182"/>
            </a:xfrm>
            <a:custGeom>
              <a:avLst/>
              <a:gdLst/>
              <a:ahLst/>
              <a:cxnLst/>
              <a:rect l="l" t="t" r="r" b="b"/>
              <a:pathLst>
                <a:path w="812800" h="1039182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911241"/>
                  </a:lnTo>
                  <a:cubicBezTo>
                    <a:pt x="812800" y="945173"/>
                    <a:pt x="799321" y="977715"/>
                    <a:pt x="775327" y="1001709"/>
                  </a:cubicBezTo>
                  <a:cubicBezTo>
                    <a:pt x="751333" y="1025702"/>
                    <a:pt x="718791" y="1039182"/>
                    <a:pt x="684859" y="1039182"/>
                  </a:cubicBezTo>
                  <a:lnTo>
                    <a:pt x="127941" y="1039182"/>
                  </a:lnTo>
                  <a:cubicBezTo>
                    <a:pt x="94009" y="1039182"/>
                    <a:pt x="61467" y="1025702"/>
                    <a:pt x="37473" y="1001709"/>
                  </a:cubicBezTo>
                  <a:cubicBezTo>
                    <a:pt x="13479" y="977715"/>
                    <a:pt x="0" y="945173"/>
                    <a:pt x="0" y="911241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CCCF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1077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33255" y="4120532"/>
            <a:ext cx="3086100" cy="5938639"/>
            <a:chOff x="0" y="0"/>
            <a:chExt cx="812800" cy="15640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564086"/>
            </a:xfrm>
            <a:custGeom>
              <a:avLst/>
              <a:gdLst/>
              <a:ahLst/>
              <a:cxnLst/>
              <a:rect l="l" t="t" r="r" b="b"/>
              <a:pathLst>
                <a:path w="812800" h="1564086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36145"/>
                  </a:lnTo>
                  <a:cubicBezTo>
                    <a:pt x="812800" y="1470077"/>
                    <a:pt x="799321" y="1502620"/>
                    <a:pt x="775327" y="1526613"/>
                  </a:cubicBezTo>
                  <a:cubicBezTo>
                    <a:pt x="751333" y="1550607"/>
                    <a:pt x="718791" y="1564086"/>
                    <a:pt x="684859" y="1564086"/>
                  </a:cubicBezTo>
                  <a:lnTo>
                    <a:pt x="127941" y="1564086"/>
                  </a:lnTo>
                  <a:cubicBezTo>
                    <a:pt x="94009" y="1564086"/>
                    <a:pt x="61467" y="1550607"/>
                    <a:pt x="37473" y="1526613"/>
                  </a:cubicBezTo>
                  <a:cubicBezTo>
                    <a:pt x="13479" y="1502620"/>
                    <a:pt x="0" y="1470077"/>
                    <a:pt x="0" y="1436145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CCCF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16021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86168" y="3992316"/>
            <a:ext cx="3086100" cy="4119910"/>
            <a:chOff x="0" y="0"/>
            <a:chExt cx="812800" cy="10850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085079"/>
            </a:xfrm>
            <a:custGeom>
              <a:avLst/>
              <a:gdLst/>
              <a:ahLst/>
              <a:cxnLst/>
              <a:rect l="l" t="t" r="r" b="b"/>
              <a:pathLst>
                <a:path w="812800" h="1085079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957138"/>
                  </a:lnTo>
                  <a:cubicBezTo>
                    <a:pt x="812800" y="991070"/>
                    <a:pt x="799321" y="1023613"/>
                    <a:pt x="775327" y="1047606"/>
                  </a:cubicBezTo>
                  <a:cubicBezTo>
                    <a:pt x="751333" y="1071600"/>
                    <a:pt x="718791" y="1085079"/>
                    <a:pt x="684859" y="1085079"/>
                  </a:cubicBezTo>
                  <a:lnTo>
                    <a:pt x="127941" y="1085079"/>
                  </a:lnTo>
                  <a:cubicBezTo>
                    <a:pt x="94009" y="1085079"/>
                    <a:pt x="61467" y="1071600"/>
                    <a:pt x="37473" y="1047606"/>
                  </a:cubicBezTo>
                  <a:cubicBezTo>
                    <a:pt x="13479" y="1023613"/>
                    <a:pt x="0" y="991070"/>
                    <a:pt x="0" y="957138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CCCF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1123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639080" y="3961738"/>
            <a:ext cx="3086100" cy="4455634"/>
            <a:chOff x="0" y="0"/>
            <a:chExt cx="812800" cy="1173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173500"/>
            </a:xfrm>
            <a:custGeom>
              <a:avLst/>
              <a:gdLst/>
              <a:ahLst/>
              <a:cxnLst/>
              <a:rect l="l" t="t" r="r" b="b"/>
              <a:pathLst>
                <a:path w="812800" h="11735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045560"/>
                  </a:lnTo>
                  <a:cubicBezTo>
                    <a:pt x="812800" y="1079492"/>
                    <a:pt x="799321" y="1112034"/>
                    <a:pt x="775327" y="1136027"/>
                  </a:cubicBezTo>
                  <a:cubicBezTo>
                    <a:pt x="751333" y="1160021"/>
                    <a:pt x="718791" y="1173500"/>
                    <a:pt x="684859" y="1173500"/>
                  </a:cubicBezTo>
                  <a:lnTo>
                    <a:pt x="127941" y="1173500"/>
                  </a:lnTo>
                  <a:cubicBezTo>
                    <a:pt x="94009" y="1173500"/>
                    <a:pt x="61467" y="1160021"/>
                    <a:pt x="37473" y="1136027"/>
                  </a:cubicBezTo>
                  <a:cubicBezTo>
                    <a:pt x="13479" y="1112034"/>
                    <a:pt x="0" y="1079492"/>
                    <a:pt x="0" y="1045560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CCCF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1211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81098" y="5576824"/>
            <a:ext cx="1318660" cy="396976"/>
            <a:chOff x="0" y="0"/>
            <a:chExt cx="812800" cy="24468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244689"/>
            </a:xfrm>
            <a:custGeom>
              <a:avLst/>
              <a:gdLst/>
              <a:ahLst/>
              <a:cxnLst/>
              <a:rect l="l" t="t" r="r" b="b"/>
              <a:pathLst>
                <a:path w="812800" h="244689">
                  <a:moveTo>
                    <a:pt x="609600" y="0"/>
                  </a:moveTo>
                  <a:lnTo>
                    <a:pt x="0" y="0"/>
                  </a:lnTo>
                  <a:lnTo>
                    <a:pt x="0" y="244689"/>
                  </a:lnTo>
                  <a:lnTo>
                    <a:pt x="609600" y="244689"/>
                  </a:lnTo>
                  <a:lnTo>
                    <a:pt x="812800" y="122345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D1B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98500" cy="282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69190" y="4838700"/>
            <a:ext cx="2423755" cy="302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NAN urged former Minister –MGCS to act on systemic barriers resulting in a high # of NAN children without ID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Commitment from Minister to work with NAN to find long term and sustainable solutions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42633" y="4928785"/>
            <a:ext cx="2692167" cy="495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Multi-table was formed w leads from KOSS, MECC, MGCS, IAO, MCCSS, MTO, MOH, Service Canada, ISC, NAN depts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Information Sharing and Review of successful service models in FN’s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Jurisdictional scan on processes across Canada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Data analysis to better determine population data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Work began on draft Priorities and Action Plan for Ministerial review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66121" y="4805651"/>
            <a:ext cx="2555200" cy="302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IAO committed funding to support ID clinics as part of a First Nation led process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Vital Statistic provided training and support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KOBE, Matawa and NAN hosted clinics in 7 NAN communities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883566" y="4805651"/>
            <a:ext cx="2566751" cy="330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Finalized NAN Barriers to ID: Priorities and Proposed Action Plan and Pilot ID Clinics Report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Meeting with IAO and MPBSD DM’s to present action plan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 year funding provided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Ontario Ombudsman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6239" y="2773584"/>
            <a:ext cx="11932292" cy="71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2"/>
              </a:lnSpc>
            </a:pPr>
            <a:r>
              <a:rPr lang="en-US" sz="420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Timeline of Commitments and Work to Date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176011" y="5576824"/>
            <a:ext cx="1318660" cy="396976"/>
            <a:chOff x="0" y="0"/>
            <a:chExt cx="812800" cy="24468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244689"/>
            </a:xfrm>
            <a:custGeom>
              <a:avLst/>
              <a:gdLst/>
              <a:ahLst/>
              <a:cxnLst/>
              <a:rect l="l" t="t" r="r" b="b"/>
              <a:pathLst>
                <a:path w="812800" h="244689">
                  <a:moveTo>
                    <a:pt x="609600" y="0"/>
                  </a:moveTo>
                  <a:lnTo>
                    <a:pt x="0" y="0"/>
                  </a:lnTo>
                  <a:lnTo>
                    <a:pt x="0" y="244689"/>
                  </a:lnTo>
                  <a:lnTo>
                    <a:pt x="609600" y="244689"/>
                  </a:lnTo>
                  <a:lnTo>
                    <a:pt x="812800" y="122345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D1B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698500" cy="282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393114" y="5576824"/>
            <a:ext cx="1318660" cy="396976"/>
            <a:chOff x="0" y="0"/>
            <a:chExt cx="812800" cy="24468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244689"/>
            </a:xfrm>
            <a:custGeom>
              <a:avLst/>
              <a:gdLst/>
              <a:ahLst/>
              <a:cxnLst/>
              <a:rect l="l" t="t" r="r" b="b"/>
              <a:pathLst>
                <a:path w="812800" h="244689">
                  <a:moveTo>
                    <a:pt x="609600" y="0"/>
                  </a:moveTo>
                  <a:lnTo>
                    <a:pt x="0" y="0"/>
                  </a:lnTo>
                  <a:lnTo>
                    <a:pt x="0" y="244689"/>
                  </a:lnTo>
                  <a:lnTo>
                    <a:pt x="609600" y="244689"/>
                  </a:lnTo>
                  <a:lnTo>
                    <a:pt x="812800" y="122345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D1B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698500" cy="282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316815" y="4237326"/>
            <a:ext cx="1361570" cy="596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10315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2019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325892" y="4237326"/>
            <a:ext cx="1532107" cy="596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10315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659335" y="4099908"/>
            <a:ext cx="1161065" cy="596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10315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883566" y="4053857"/>
            <a:ext cx="2042234" cy="596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10315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2023-24</a:t>
            </a:r>
          </a:p>
        </p:txBody>
      </p:sp>
      <p:sp>
        <p:nvSpPr>
          <p:cNvPr id="32" name="Freeform 32" descr="A close up of a logo  Description automatically generated"/>
          <p:cNvSpPr/>
          <p:nvPr/>
        </p:nvSpPr>
        <p:spPr>
          <a:xfrm>
            <a:off x="0" y="0"/>
            <a:ext cx="18288000" cy="2499217"/>
          </a:xfrm>
          <a:custGeom>
            <a:avLst/>
            <a:gdLst/>
            <a:ahLst/>
            <a:cxnLst/>
            <a:rect l="l" t="t" r="r" b="b"/>
            <a:pathLst>
              <a:path w="18288000" h="2499217">
                <a:moveTo>
                  <a:pt x="0" y="0"/>
                </a:moveTo>
                <a:lnTo>
                  <a:pt x="18288000" y="0"/>
                </a:lnTo>
                <a:lnTo>
                  <a:pt x="18288000" y="2499217"/>
                </a:lnTo>
                <a:lnTo>
                  <a:pt x="0" y="24992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" r="-2" b="-3116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close up of a logo  Description automatically generated"/>
          <p:cNvSpPr/>
          <p:nvPr/>
        </p:nvSpPr>
        <p:spPr>
          <a:xfrm>
            <a:off x="0" y="0"/>
            <a:ext cx="18288000" cy="2499217"/>
          </a:xfrm>
          <a:custGeom>
            <a:avLst/>
            <a:gdLst/>
            <a:ahLst/>
            <a:cxnLst/>
            <a:rect l="l" t="t" r="r" b="b"/>
            <a:pathLst>
              <a:path w="18288000" h="2499217">
                <a:moveTo>
                  <a:pt x="0" y="0"/>
                </a:moveTo>
                <a:lnTo>
                  <a:pt x="18288000" y="0"/>
                </a:lnTo>
                <a:lnTo>
                  <a:pt x="18288000" y="2499217"/>
                </a:lnTo>
                <a:lnTo>
                  <a:pt x="0" y="24992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" b="-3116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495800" y="5829300"/>
            <a:ext cx="1254950" cy="1635115"/>
          </a:xfrm>
          <a:custGeom>
            <a:avLst/>
            <a:gdLst/>
            <a:ahLst/>
            <a:cxnLst/>
            <a:rect l="l" t="t" r="r" b="b"/>
            <a:pathLst>
              <a:path w="1254950" h="1635115">
                <a:moveTo>
                  <a:pt x="0" y="0"/>
                </a:moveTo>
                <a:lnTo>
                  <a:pt x="1254950" y="0"/>
                </a:lnTo>
                <a:lnTo>
                  <a:pt x="1254950" y="1635115"/>
                </a:lnTo>
                <a:lnTo>
                  <a:pt x="0" y="16351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078525" y="5907463"/>
            <a:ext cx="1763465" cy="1501150"/>
          </a:xfrm>
          <a:custGeom>
            <a:avLst/>
            <a:gdLst/>
            <a:ahLst/>
            <a:cxnLst/>
            <a:rect l="l" t="t" r="r" b="b"/>
            <a:pathLst>
              <a:path w="1763465" h="1501150">
                <a:moveTo>
                  <a:pt x="0" y="0"/>
                </a:moveTo>
                <a:lnTo>
                  <a:pt x="1763466" y="0"/>
                </a:lnTo>
                <a:lnTo>
                  <a:pt x="1763466" y="1501150"/>
                </a:lnTo>
                <a:lnTo>
                  <a:pt x="0" y="1501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039600" y="5543118"/>
            <a:ext cx="1841871" cy="1717963"/>
          </a:xfrm>
          <a:custGeom>
            <a:avLst/>
            <a:gdLst/>
            <a:ahLst/>
            <a:cxnLst/>
            <a:rect l="l" t="t" r="r" b="b"/>
            <a:pathLst>
              <a:path w="1841871" h="1717963">
                <a:moveTo>
                  <a:pt x="0" y="0"/>
                </a:moveTo>
                <a:lnTo>
                  <a:pt x="1841871" y="0"/>
                </a:lnTo>
                <a:lnTo>
                  <a:pt x="1841871" y="1717964"/>
                </a:lnTo>
                <a:lnTo>
                  <a:pt x="0" y="1717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994456" y="3082273"/>
            <a:ext cx="11468915" cy="1690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6"/>
              </a:lnSpc>
            </a:pPr>
            <a:r>
              <a:rPr lang="en-US" sz="2454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Service Ontario’s Office of the Registrar General (ORG) is responsible for registering vital events (births, deaths, marriages, still-births, changes of name, adoptions) that occur in Ontario and issues certificates and certified copies of registered vital events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69884" y="7658100"/>
            <a:ext cx="4217282" cy="1389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265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Register vital events &amp; validate birth registration information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51894" y="7658100"/>
            <a:ext cx="4217282" cy="1389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265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Process applications, print, and distribute certificates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close up of a logo  Description automatically generated"/>
          <p:cNvSpPr/>
          <p:nvPr/>
        </p:nvSpPr>
        <p:spPr>
          <a:xfrm>
            <a:off x="0" y="0"/>
            <a:ext cx="18288000" cy="2499217"/>
          </a:xfrm>
          <a:custGeom>
            <a:avLst/>
            <a:gdLst/>
            <a:ahLst/>
            <a:cxnLst/>
            <a:rect l="l" t="t" r="r" b="b"/>
            <a:pathLst>
              <a:path w="18288000" h="2499217">
                <a:moveTo>
                  <a:pt x="0" y="0"/>
                </a:moveTo>
                <a:lnTo>
                  <a:pt x="18288000" y="0"/>
                </a:lnTo>
                <a:lnTo>
                  <a:pt x="18288000" y="2499217"/>
                </a:lnTo>
                <a:lnTo>
                  <a:pt x="0" y="24992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" r="-2" b="-3116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570753" y="5174137"/>
            <a:ext cx="3524476" cy="3088322"/>
          </a:xfrm>
          <a:custGeom>
            <a:avLst/>
            <a:gdLst/>
            <a:ahLst/>
            <a:cxnLst/>
            <a:rect l="l" t="t" r="r" b="b"/>
            <a:pathLst>
              <a:path w="3524476" h="3088322">
                <a:moveTo>
                  <a:pt x="0" y="0"/>
                </a:moveTo>
                <a:lnTo>
                  <a:pt x="3524476" y="0"/>
                </a:lnTo>
                <a:lnTo>
                  <a:pt x="3524476" y="3088322"/>
                </a:lnTo>
                <a:lnTo>
                  <a:pt x="0" y="30883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418641" y="2703253"/>
            <a:ext cx="12676921" cy="82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6"/>
              </a:lnSpc>
            </a:pPr>
            <a:r>
              <a:rPr lang="en-US" sz="4904" b="1">
                <a:solidFill>
                  <a:srgbClr val="10315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ORG Amendments to Operation Policy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18641" y="3642651"/>
            <a:ext cx="12847939" cy="7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1"/>
              </a:lnSpc>
            </a:pPr>
            <a:r>
              <a:rPr lang="en-US" sz="227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amendments apply only when the parent(s) or person(s) with lawful custody or decision-making responsibility of the child is/are not available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61151" y="5031700"/>
            <a:ext cx="4171784" cy="525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</a:pPr>
            <a:r>
              <a:rPr lang="en-US" sz="307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amendments will: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43701" y="5734639"/>
            <a:ext cx="8759335" cy="306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Remove</a:t>
            </a:r>
            <a:r>
              <a:rPr lang="en-US" sz="2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the need for a third-party authorization form signed by the parent(s) or person(s) with lawful custody/decision-making responsibility, and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Add </a:t>
            </a:r>
            <a:r>
              <a:rPr lang="en-US" sz="2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ability for custom adoptive parents and First Nation Child and Family Services to apply for birth certificates for children in their care.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26838" y="5151754"/>
            <a:ext cx="45017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10315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44090" y="6880223"/>
            <a:ext cx="61567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10315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close up of a logo  Description automatically generated"/>
          <p:cNvSpPr/>
          <p:nvPr/>
        </p:nvSpPr>
        <p:spPr>
          <a:xfrm>
            <a:off x="0" y="0"/>
            <a:ext cx="18288000" cy="2499217"/>
          </a:xfrm>
          <a:custGeom>
            <a:avLst/>
            <a:gdLst/>
            <a:ahLst/>
            <a:cxnLst/>
            <a:rect l="l" t="t" r="r" b="b"/>
            <a:pathLst>
              <a:path w="18288000" h="2499217">
                <a:moveTo>
                  <a:pt x="0" y="0"/>
                </a:moveTo>
                <a:lnTo>
                  <a:pt x="18288000" y="0"/>
                </a:lnTo>
                <a:lnTo>
                  <a:pt x="18288000" y="2499217"/>
                </a:lnTo>
                <a:lnTo>
                  <a:pt x="0" y="24992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0" b="-3116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96348" y="3295581"/>
            <a:ext cx="16095305" cy="6679551"/>
          </a:xfrm>
          <a:custGeom>
            <a:avLst/>
            <a:gdLst/>
            <a:ahLst/>
            <a:cxnLst/>
            <a:rect l="l" t="t" r="r" b="b"/>
            <a:pathLst>
              <a:path w="16095305" h="6679551">
                <a:moveTo>
                  <a:pt x="0" y="0"/>
                </a:moveTo>
                <a:lnTo>
                  <a:pt x="16095304" y="0"/>
                </a:lnTo>
                <a:lnTo>
                  <a:pt x="16095304" y="6679552"/>
                </a:lnTo>
                <a:lnTo>
                  <a:pt x="0" y="667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9691" y="3296287"/>
            <a:ext cx="14369509" cy="6990714"/>
          </a:xfrm>
          <a:custGeom>
            <a:avLst/>
            <a:gdLst/>
            <a:ahLst/>
            <a:cxnLst/>
            <a:rect l="l" t="t" r="r" b="b"/>
            <a:pathLst>
              <a:path w="14835159" h="7558711">
                <a:moveTo>
                  <a:pt x="0" y="0"/>
                </a:moveTo>
                <a:lnTo>
                  <a:pt x="14835159" y="0"/>
                </a:lnTo>
                <a:lnTo>
                  <a:pt x="14835159" y="7558710"/>
                </a:lnTo>
                <a:lnTo>
                  <a:pt x="0" y="7558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0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596350" y="2399684"/>
            <a:ext cx="16566293" cy="76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45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Appendix A: Caregiver Arrangement Definitions</a:t>
            </a:r>
          </a:p>
        </p:txBody>
      </p:sp>
      <p:sp>
        <p:nvSpPr>
          <p:cNvPr id="4" name="Freeform 4" descr="A close up of a logo  Description automatically generated"/>
          <p:cNvSpPr/>
          <p:nvPr/>
        </p:nvSpPr>
        <p:spPr>
          <a:xfrm>
            <a:off x="0" y="0"/>
            <a:ext cx="18288000" cy="2499217"/>
          </a:xfrm>
          <a:custGeom>
            <a:avLst/>
            <a:gdLst/>
            <a:ahLst/>
            <a:cxnLst/>
            <a:rect l="l" t="t" r="r" b="b"/>
            <a:pathLst>
              <a:path w="18288000" h="2499217">
                <a:moveTo>
                  <a:pt x="0" y="0"/>
                </a:moveTo>
                <a:lnTo>
                  <a:pt x="18288000" y="0"/>
                </a:lnTo>
                <a:lnTo>
                  <a:pt x="18288000" y="2499217"/>
                </a:lnTo>
                <a:lnTo>
                  <a:pt x="0" y="24992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0" b="-31164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43100" y="3467100"/>
            <a:ext cx="14401800" cy="6819900"/>
          </a:xfrm>
          <a:custGeom>
            <a:avLst/>
            <a:gdLst/>
            <a:ahLst/>
            <a:cxnLst/>
            <a:rect l="l" t="t" r="r" b="b"/>
            <a:pathLst>
              <a:path w="14798336" h="7056565">
                <a:moveTo>
                  <a:pt x="0" y="0"/>
                </a:moveTo>
                <a:lnTo>
                  <a:pt x="14798336" y="0"/>
                </a:lnTo>
                <a:lnTo>
                  <a:pt x="14798336" y="7056564"/>
                </a:lnTo>
                <a:lnTo>
                  <a:pt x="0" y="70565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4" r="-5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82542" y="2441108"/>
            <a:ext cx="16566293" cy="76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45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Appendix B: Caregiver Arrangement Application Checklists</a:t>
            </a:r>
          </a:p>
        </p:txBody>
      </p:sp>
      <p:sp>
        <p:nvSpPr>
          <p:cNvPr id="4" name="Freeform 4" descr="A close up of a logo  Description automatically generated"/>
          <p:cNvSpPr/>
          <p:nvPr/>
        </p:nvSpPr>
        <p:spPr>
          <a:xfrm>
            <a:off x="0" y="0"/>
            <a:ext cx="18288000" cy="2485409"/>
          </a:xfrm>
          <a:custGeom>
            <a:avLst/>
            <a:gdLst/>
            <a:ahLst/>
            <a:cxnLst/>
            <a:rect l="l" t="t" r="r" b="b"/>
            <a:pathLst>
              <a:path w="18288000" h="2485409">
                <a:moveTo>
                  <a:pt x="0" y="0"/>
                </a:moveTo>
                <a:lnTo>
                  <a:pt x="18288000" y="0"/>
                </a:lnTo>
                <a:lnTo>
                  <a:pt x="18288000" y="2485409"/>
                </a:lnTo>
                <a:lnTo>
                  <a:pt x="0" y="24854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" r="-2" b="-31389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89AEDF28BEEF4E8FEFFD736919B46D" ma:contentTypeVersion="18" ma:contentTypeDescription="Create a new document." ma:contentTypeScope="" ma:versionID="f3eb2a92a8edbae80bba14190512f264">
  <xsd:schema xmlns:xsd="http://www.w3.org/2001/XMLSchema" xmlns:xs="http://www.w3.org/2001/XMLSchema" xmlns:p="http://schemas.microsoft.com/office/2006/metadata/properties" xmlns:ns2="9687311b-1209-47a0-9647-d7f2b133007a" xmlns:ns3="677979e9-8239-49ce-a42e-261ac33db5cf" xmlns:ns4="d2b13d5d-1319-4632-8e89-217ffbdfc8dd" targetNamespace="http://schemas.microsoft.com/office/2006/metadata/properties" ma:root="true" ma:fieldsID="aba9f44d131555482c136afebedae18c" ns2:_="" ns3:_="" ns4:_="">
    <xsd:import namespace="9687311b-1209-47a0-9647-d7f2b133007a"/>
    <xsd:import namespace="677979e9-8239-49ce-a42e-261ac33db5cf"/>
    <xsd:import namespace="d2b13d5d-1319-4632-8e89-217ffbdfc8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7311b-1209-47a0-9647-d7f2b13300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979e9-8239-49ce-a42e-261ac33db5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5db13c-35ec-4a07-b942-ee681420a5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13d5d-1319-4632-8e89-217ffbdfc8d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def164a-84b0-40ca-a6cd-c4b928de326d}" ma:internalName="TaxCatchAll" ma:showField="CatchAllData" ma:web="d2b13d5d-1319-4632-8e89-217ffbdfc8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b13d5d-1319-4632-8e89-217ffbdfc8dd" xsi:nil="true"/>
    <lcf76f155ced4ddcb4097134ff3c332f xmlns="677979e9-8239-49ce-a42e-261ac33db5c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26F381-1523-40BC-960B-6E137E02194A}"/>
</file>

<file path=customXml/itemProps2.xml><?xml version="1.0" encoding="utf-8"?>
<ds:datastoreItem xmlns:ds="http://schemas.openxmlformats.org/officeDocument/2006/customXml" ds:itemID="{A1F8A972-DB84-48CB-BDCC-6942ADBC7769}"/>
</file>

<file path=customXml/itemProps3.xml><?xml version="1.0" encoding="utf-8"?>
<ds:datastoreItem xmlns:ds="http://schemas.openxmlformats.org/officeDocument/2006/customXml" ds:itemID="{6CC6AEBE-57E0-4D2B-BA93-322FDEFF0827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436</Words>
  <Application>Microsoft Office PowerPoint</Application>
  <PresentationFormat>Custom</PresentationFormat>
  <Paragraphs>61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Canva Sans Bold</vt:lpstr>
      <vt:lpstr>Arimo</vt:lpstr>
      <vt:lpstr>Calibri</vt:lpstr>
      <vt:lpstr>Arial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 Changes</dc:title>
  <cp:lastModifiedBy>Lorraine Mashongoane</cp:lastModifiedBy>
  <cp:revision>2</cp:revision>
  <dcterms:created xsi:type="dcterms:W3CDTF">2006-08-16T00:00:00Z</dcterms:created>
  <dcterms:modified xsi:type="dcterms:W3CDTF">2026-01-09T16:25:21Z</dcterms:modified>
  <dc:identifier>DAG9vmc0st8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0x010100D089AEDF28BEEF4E8FEFFD736919B46D</vt:lpwstr>
  </property>
</Properties>
</file>