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62" r:id="rId5"/>
    <p:sldId id="261" r:id="rId6"/>
    <p:sldId id="258" r:id="rId7"/>
    <p:sldId id="259"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8" autoAdjust="0"/>
    <p:restoredTop sz="94643"/>
  </p:normalViewPr>
  <p:slideViewPr>
    <p:cSldViewPr snapToGrid="0" snapToObjects="1">
      <p:cViewPr varScale="1">
        <p:scale>
          <a:sx n="95" d="100"/>
          <a:sy n="95" d="100"/>
        </p:scale>
        <p:origin x="29" y="4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Nadjiwon" userId="d6b03b80-e63c-40c2-a370-f535fe42db2c" providerId="ADAL" clId="{8679025D-A5F3-4BB9-92C0-0E46BB0AA1F4}"/>
    <pc:docChg chg="custSel addSld modSld">
      <pc:chgData name="Jessica Nadjiwon" userId="d6b03b80-e63c-40c2-a370-f535fe42db2c" providerId="ADAL" clId="{8679025D-A5F3-4BB9-92C0-0E46BB0AA1F4}" dt="2026-01-12T19:54:09.326" v="15" actId="1076"/>
      <pc:docMkLst>
        <pc:docMk/>
      </pc:docMkLst>
      <pc:sldChg chg="delSp modSp new mod">
        <pc:chgData name="Jessica Nadjiwon" userId="d6b03b80-e63c-40c2-a370-f535fe42db2c" providerId="ADAL" clId="{8679025D-A5F3-4BB9-92C0-0E46BB0AA1F4}" dt="2026-01-12T19:54:09.326" v="15" actId="1076"/>
        <pc:sldMkLst>
          <pc:docMk/>
          <pc:sldMk cId="1642527108" sldId="263"/>
        </pc:sldMkLst>
        <pc:spChg chg="mod">
          <ac:chgData name="Jessica Nadjiwon" userId="d6b03b80-e63c-40c2-a370-f535fe42db2c" providerId="ADAL" clId="{8679025D-A5F3-4BB9-92C0-0E46BB0AA1F4}" dt="2026-01-12T19:54:09.326" v="15" actId="1076"/>
          <ac:spMkLst>
            <pc:docMk/>
            <pc:sldMk cId="1642527108" sldId="263"/>
            <ac:spMk id="2" creationId="{A25B78E0-2953-AC11-4BE4-71B52A9E015E}"/>
          </ac:spMkLst>
        </pc:spChg>
        <pc:spChg chg="del mod">
          <ac:chgData name="Jessica Nadjiwon" userId="d6b03b80-e63c-40c2-a370-f535fe42db2c" providerId="ADAL" clId="{8679025D-A5F3-4BB9-92C0-0E46BB0AA1F4}" dt="2026-01-12T19:54:02.472" v="12" actId="478"/>
          <ac:spMkLst>
            <pc:docMk/>
            <pc:sldMk cId="1642527108" sldId="263"/>
            <ac:spMk id="3" creationId="{9844935D-F7AD-E523-3636-DA21719DB2E5}"/>
          </ac:spMkLst>
        </pc:spChg>
        <pc:spChg chg="del mod">
          <ac:chgData name="Jessica Nadjiwon" userId="d6b03b80-e63c-40c2-a370-f535fe42db2c" providerId="ADAL" clId="{8679025D-A5F3-4BB9-92C0-0E46BB0AA1F4}" dt="2026-01-12T19:54:05.631" v="14" actId="478"/>
          <ac:spMkLst>
            <pc:docMk/>
            <pc:sldMk cId="1642527108" sldId="263"/>
            <ac:spMk id="4" creationId="{52F728D8-C652-BD3F-8E90-724FDB77B65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ECE3D-D89C-CF46-9AD2-3537145A6F10}"/>
              </a:ext>
            </a:extLst>
          </p:cNvPr>
          <p:cNvSpPr>
            <a:spLocks noGrp="1"/>
          </p:cNvSpPr>
          <p:nvPr>
            <p:ph type="ctrTitle" hasCustomPrompt="1"/>
          </p:nvPr>
        </p:nvSpPr>
        <p:spPr>
          <a:xfrm>
            <a:off x="2209799" y="1214438"/>
            <a:ext cx="9144000" cy="2387600"/>
          </a:xfrm>
        </p:spPr>
        <p:txBody>
          <a:bodyPr anchor="b"/>
          <a:lstStyle>
            <a:lvl1pPr algn="ctr">
              <a:defRPr sz="6000"/>
            </a:lvl1pPr>
          </a:lstStyle>
          <a:p>
            <a:r>
              <a:rPr lang="en-US" dirty="0"/>
              <a:t>Hello</a:t>
            </a:r>
          </a:p>
        </p:txBody>
      </p:sp>
      <p:sp>
        <p:nvSpPr>
          <p:cNvPr id="3" name="Subtitle 2">
            <a:extLst>
              <a:ext uri="{FF2B5EF4-FFF2-40B4-BE49-F238E27FC236}">
                <a16:creationId xmlns:a16="http://schemas.microsoft.com/office/drawing/2014/main" id="{D6E5DCC1-EFDE-6B4D-9C91-105283EA2177}"/>
              </a:ext>
            </a:extLst>
          </p:cNvPr>
          <p:cNvSpPr>
            <a:spLocks noGrp="1"/>
          </p:cNvSpPr>
          <p:nvPr>
            <p:ph type="subTitle" idx="1" hasCustomPrompt="1"/>
          </p:nvPr>
        </p:nvSpPr>
        <p:spPr>
          <a:xfrm>
            <a:off x="2209799" y="384408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Subline and stuff</a:t>
            </a:r>
          </a:p>
        </p:txBody>
      </p:sp>
    </p:spTree>
    <p:extLst>
      <p:ext uri="{BB962C8B-B14F-4D97-AF65-F5344CB8AC3E}">
        <p14:creationId xmlns:p14="http://schemas.microsoft.com/office/powerpoint/2010/main" val="384898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E2D93-2614-0449-9D72-A24A7D3C0B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C064D0-A581-BC46-AF55-044C9C7F1B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85638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E64C42-755E-DB4E-8AD5-772940C61A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219BAA-1331-624B-9975-D7BD96D090D5}"/>
              </a:ext>
            </a:extLst>
          </p:cNvPr>
          <p:cNvSpPr>
            <a:spLocks noGrp="1"/>
          </p:cNvSpPr>
          <p:nvPr>
            <p:ph type="body" orient="vert" idx="1"/>
          </p:nvPr>
        </p:nvSpPr>
        <p:spPr>
          <a:xfrm>
            <a:off x="2366682" y="365125"/>
            <a:ext cx="620581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27062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891BF-8D25-5041-8DD9-DA90241131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D3DAFA-0CCF-F24E-89E5-D38929115B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1800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8DAB5-FCC9-1B45-A821-D38A640701A5}"/>
              </a:ext>
            </a:extLst>
          </p:cNvPr>
          <p:cNvSpPr>
            <a:spLocks noGrp="1"/>
          </p:cNvSpPr>
          <p:nvPr>
            <p:ph type="title"/>
          </p:nvPr>
        </p:nvSpPr>
        <p:spPr>
          <a:xfrm>
            <a:off x="2366682" y="1709738"/>
            <a:ext cx="8980768"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2B9E15-3F06-D242-AEA4-075B926B505F}"/>
              </a:ext>
            </a:extLst>
          </p:cNvPr>
          <p:cNvSpPr>
            <a:spLocks noGrp="1"/>
          </p:cNvSpPr>
          <p:nvPr>
            <p:ph type="body" idx="1"/>
          </p:nvPr>
        </p:nvSpPr>
        <p:spPr>
          <a:xfrm>
            <a:off x="2366682" y="4589463"/>
            <a:ext cx="898076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756824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BCBFD-E127-1247-AFE5-8F16059B65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DA8CFB-DFAC-504E-B7D9-122A58A69DF9}"/>
              </a:ext>
            </a:extLst>
          </p:cNvPr>
          <p:cNvSpPr>
            <a:spLocks noGrp="1"/>
          </p:cNvSpPr>
          <p:nvPr>
            <p:ph sz="half" idx="1"/>
          </p:nvPr>
        </p:nvSpPr>
        <p:spPr>
          <a:xfrm>
            <a:off x="2366681" y="1825625"/>
            <a:ext cx="427616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01EAFF-83BC-FD4E-9AF4-97CA3DB9FE27}"/>
              </a:ext>
            </a:extLst>
          </p:cNvPr>
          <p:cNvSpPr>
            <a:spLocks noGrp="1"/>
          </p:cNvSpPr>
          <p:nvPr>
            <p:ph sz="half" idx="2"/>
          </p:nvPr>
        </p:nvSpPr>
        <p:spPr>
          <a:xfrm>
            <a:off x="6763871" y="1825625"/>
            <a:ext cx="458992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9306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92CAB-BE21-4943-83A0-E292A18DCBA0}"/>
              </a:ext>
            </a:extLst>
          </p:cNvPr>
          <p:cNvSpPr>
            <a:spLocks noGrp="1"/>
          </p:cNvSpPr>
          <p:nvPr>
            <p:ph type="title"/>
          </p:nvPr>
        </p:nvSpPr>
        <p:spPr>
          <a:xfrm>
            <a:off x="2301042" y="365125"/>
            <a:ext cx="9054346"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56A1DB-AA96-6F41-86AC-A77033E5384E}"/>
              </a:ext>
            </a:extLst>
          </p:cNvPr>
          <p:cNvSpPr>
            <a:spLocks noGrp="1"/>
          </p:cNvSpPr>
          <p:nvPr>
            <p:ph type="body" idx="1"/>
          </p:nvPr>
        </p:nvSpPr>
        <p:spPr>
          <a:xfrm>
            <a:off x="2301042" y="1681163"/>
            <a:ext cx="369653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05164D-123A-E345-91F7-9E5E431D1D47}"/>
              </a:ext>
            </a:extLst>
          </p:cNvPr>
          <p:cNvSpPr>
            <a:spLocks noGrp="1"/>
          </p:cNvSpPr>
          <p:nvPr>
            <p:ph sz="half" idx="2"/>
          </p:nvPr>
        </p:nvSpPr>
        <p:spPr>
          <a:xfrm>
            <a:off x="2301042" y="2505075"/>
            <a:ext cx="369653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614158-5081-164A-BFF9-25C92954BC54}"/>
              </a:ext>
            </a:extLst>
          </p:cNvPr>
          <p:cNvSpPr>
            <a:spLocks noGrp="1"/>
          </p:cNvSpPr>
          <p:nvPr>
            <p:ph type="body" sz="quarter" idx="3"/>
          </p:nvPr>
        </p:nvSpPr>
        <p:spPr>
          <a:xfrm>
            <a:off x="7640651" y="1681163"/>
            <a:ext cx="3714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9F6F48-3D5E-E94D-B385-449FD6B4D8A3}"/>
              </a:ext>
            </a:extLst>
          </p:cNvPr>
          <p:cNvSpPr>
            <a:spLocks noGrp="1"/>
          </p:cNvSpPr>
          <p:nvPr>
            <p:ph sz="quarter" idx="4"/>
          </p:nvPr>
        </p:nvSpPr>
        <p:spPr>
          <a:xfrm>
            <a:off x="7640651" y="2505075"/>
            <a:ext cx="3714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46132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60DC-D3C4-6540-9D2D-41EB7B51A05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21601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8743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97E56-A866-DB4E-8958-E120930247F8}"/>
              </a:ext>
            </a:extLst>
          </p:cNvPr>
          <p:cNvSpPr>
            <a:spLocks noGrp="1"/>
          </p:cNvSpPr>
          <p:nvPr>
            <p:ph type="title"/>
          </p:nvPr>
        </p:nvSpPr>
        <p:spPr>
          <a:xfrm>
            <a:off x="2366682" y="457200"/>
            <a:ext cx="4034118"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3766149-DFB2-6349-9E3A-FF86090F1AD8}"/>
              </a:ext>
            </a:extLst>
          </p:cNvPr>
          <p:cNvSpPr>
            <a:spLocks noGrp="1"/>
          </p:cNvSpPr>
          <p:nvPr>
            <p:ph idx="1"/>
          </p:nvPr>
        </p:nvSpPr>
        <p:spPr>
          <a:xfrm>
            <a:off x="6656293" y="457201"/>
            <a:ext cx="4697505" cy="54117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0216E294-8295-994F-9C36-6E2C35A7A03C}"/>
              </a:ext>
            </a:extLst>
          </p:cNvPr>
          <p:cNvSpPr>
            <a:spLocks noGrp="1"/>
          </p:cNvSpPr>
          <p:nvPr>
            <p:ph type="body" sz="half" idx="2"/>
          </p:nvPr>
        </p:nvSpPr>
        <p:spPr>
          <a:xfrm>
            <a:off x="2366682" y="2057400"/>
            <a:ext cx="403411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060411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EA36C-95E8-7447-BD80-C35ABAD8D684}"/>
              </a:ext>
            </a:extLst>
          </p:cNvPr>
          <p:cNvSpPr>
            <a:spLocks noGrp="1"/>
          </p:cNvSpPr>
          <p:nvPr>
            <p:ph type="title"/>
          </p:nvPr>
        </p:nvSpPr>
        <p:spPr>
          <a:xfrm>
            <a:off x="2366682" y="457200"/>
            <a:ext cx="3576918"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DF4C84-EB36-F44E-A89F-70F311BF0D2E}"/>
              </a:ext>
            </a:extLst>
          </p:cNvPr>
          <p:cNvSpPr>
            <a:spLocks noGrp="1"/>
          </p:cNvSpPr>
          <p:nvPr>
            <p:ph type="pic" idx="1"/>
          </p:nvPr>
        </p:nvSpPr>
        <p:spPr>
          <a:xfrm>
            <a:off x="6091518" y="457201"/>
            <a:ext cx="526387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574AFE2-CBFE-8D4B-B04C-07342B56F8BF}"/>
              </a:ext>
            </a:extLst>
          </p:cNvPr>
          <p:cNvSpPr>
            <a:spLocks noGrp="1"/>
          </p:cNvSpPr>
          <p:nvPr>
            <p:ph type="body" sz="half" idx="2"/>
          </p:nvPr>
        </p:nvSpPr>
        <p:spPr>
          <a:xfrm>
            <a:off x="2366682" y="2057400"/>
            <a:ext cx="357691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640276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C455EF-52C2-FD4B-8B1F-FEB15D356E90}"/>
              </a:ext>
            </a:extLst>
          </p:cNvPr>
          <p:cNvSpPr>
            <a:spLocks noGrp="1"/>
          </p:cNvSpPr>
          <p:nvPr>
            <p:ph type="title"/>
          </p:nvPr>
        </p:nvSpPr>
        <p:spPr>
          <a:xfrm>
            <a:off x="2366682" y="320675"/>
            <a:ext cx="8987117" cy="1325563"/>
          </a:xfrm>
          <a:prstGeom prst="rect">
            <a:avLst/>
          </a:prstGeom>
        </p:spPr>
        <p:txBody>
          <a:bodyPr vert="horz" lIns="91440" tIns="45720" rIns="91440" bIns="45720" rtlCol="0" anchor="ctr">
            <a:normAutofit/>
          </a:bodyPr>
          <a:lstStyle/>
          <a:p>
            <a:r>
              <a:rPr lang="en-US" dirty="0"/>
              <a:t>This is the title</a:t>
            </a:r>
          </a:p>
        </p:txBody>
      </p:sp>
      <p:sp>
        <p:nvSpPr>
          <p:cNvPr id="3" name="Text Placeholder 2">
            <a:extLst>
              <a:ext uri="{FF2B5EF4-FFF2-40B4-BE49-F238E27FC236}">
                <a16:creationId xmlns:a16="http://schemas.microsoft.com/office/drawing/2014/main" id="{7BF483D8-1239-BE43-9621-D24D3B14166F}"/>
              </a:ext>
            </a:extLst>
          </p:cNvPr>
          <p:cNvSpPr>
            <a:spLocks noGrp="1"/>
          </p:cNvSpPr>
          <p:nvPr>
            <p:ph type="body" idx="1"/>
          </p:nvPr>
        </p:nvSpPr>
        <p:spPr>
          <a:xfrm>
            <a:off x="2366682" y="1825625"/>
            <a:ext cx="8987116"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153AA4F-DBC4-9441-A1CC-BAF6FEA26B62}"/>
              </a:ext>
            </a:extLst>
          </p:cNvPr>
          <p:cNvSpPr>
            <a:spLocks noGrp="1"/>
          </p:cNvSpPr>
          <p:nvPr>
            <p:ph type="dt" sz="half" idx="2"/>
          </p:nvPr>
        </p:nvSpPr>
        <p:spPr>
          <a:xfrm>
            <a:off x="2366682" y="6356350"/>
            <a:ext cx="1214718" cy="365125"/>
          </a:xfrm>
          <a:prstGeom prst="rect">
            <a:avLst/>
          </a:prstGeom>
        </p:spPr>
        <p:txBody>
          <a:bodyPr vert="horz" lIns="91440" tIns="45720" rIns="91440" bIns="45720" rtlCol="0" anchor="ctr"/>
          <a:lstStyle>
            <a:lvl1pPr algn="l">
              <a:defRPr sz="1200">
                <a:solidFill>
                  <a:schemeClr val="tx1">
                    <a:tint val="75000"/>
                  </a:schemeClr>
                </a:solidFill>
                <a:latin typeface="SF Pro Display" pitchFamily="2" charset="0"/>
                <a:ea typeface="SF Pro Display" pitchFamily="2" charset="0"/>
              </a:defRPr>
            </a:lvl1pPr>
          </a:lstStyle>
          <a:p>
            <a:fld id="{B59B7B5E-B7D0-8E47-AA3B-CA91DF211D91}" type="datetimeFigureOut">
              <a:rPr lang="en-US" smtClean="0"/>
              <a:pPr/>
              <a:t>1/12/2026</a:t>
            </a:fld>
            <a:endParaRPr lang="en-US" dirty="0"/>
          </a:p>
        </p:txBody>
      </p:sp>
      <p:sp>
        <p:nvSpPr>
          <p:cNvPr id="5" name="Footer Placeholder 4">
            <a:extLst>
              <a:ext uri="{FF2B5EF4-FFF2-40B4-BE49-F238E27FC236}">
                <a16:creationId xmlns:a16="http://schemas.microsoft.com/office/drawing/2014/main" id="{4FF95043-7FE0-D346-8373-BFE2F930715E}"/>
              </a:ext>
            </a:extLst>
          </p:cNvPr>
          <p:cNvSpPr>
            <a:spLocks noGrp="1"/>
          </p:cNvSpPr>
          <p:nvPr>
            <p:ph type="ftr" sz="quarter" idx="3"/>
          </p:nvPr>
        </p:nvSpPr>
        <p:spPr>
          <a:xfrm>
            <a:off x="3818965" y="6356350"/>
            <a:ext cx="5298141" cy="365125"/>
          </a:xfrm>
          <a:prstGeom prst="rect">
            <a:avLst/>
          </a:prstGeom>
        </p:spPr>
        <p:txBody>
          <a:bodyPr vert="horz" lIns="91440" tIns="45720" rIns="91440" bIns="45720" rtlCol="0" anchor="ctr"/>
          <a:lstStyle>
            <a:lvl1pPr algn="ctr">
              <a:defRPr sz="1200">
                <a:solidFill>
                  <a:schemeClr val="tx1">
                    <a:tint val="75000"/>
                  </a:schemeClr>
                </a:solidFill>
                <a:latin typeface="SF Pro Display" pitchFamily="2" charset="0"/>
                <a:ea typeface="SF Pro Display" pitchFamily="2" charset="0"/>
              </a:defRPr>
            </a:lvl1pPr>
          </a:lstStyle>
          <a:p>
            <a:endParaRPr lang="en-US" dirty="0"/>
          </a:p>
        </p:txBody>
      </p:sp>
      <p:sp>
        <p:nvSpPr>
          <p:cNvPr id="6" name="Slide Number Placeholder 5">
            <a:extLst>
              <a:ext uri="{FF2B5EF4-FFF2-40B4-BE49-F238E27FC236}">
                <a16:creationId xmlns:a16="http://schemas.microsoft.com/office/drawing/2014/main" id="{07CC119C-1DB5-B641-B89D-40C9F3AEDF47}"/>
              </a:ext>
            </a:extLst>
          </p:cNvPr>
          <p:cNvSpPr>
            <a:spLocks noGrp="1"/>
          </p:cNvSpPr>
          <p:nvPr>
            <p:ph type="sldNum" sz="quarter" idx="4"/>
          </p:nvPr>
        </p:nvSpPr>
        <p:spPr>
          <a:xfrm>
            <a:off x="9439834" y="6356350"/>
            <a:ext cx="191396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41CBE-D998-B74A-9C4D-545183B1EDB4}" type="slidenum">
              <a:rPr lang="en-US" smtClean="0"/>
              <a:t>‹#›</a:t>
            </a:fld>
            <a:endParaRPr lang="en-US"/>
          </a:p>
        </p:txBody>
      </p:sp>
      <p:pic>
        <p:nvPicPr>
          <p:cNvPr id="7" name="Picture 6">
            <a:extLst>
              <a:ext uri="{FF2B5EF4-FFF2-40B4-BE49-F238E27FC236}">
                <a16:creationId xmlns:a16="http://schemas.microsoft.com/office/drawing/2014/main" id="{A63711DF-96DC-C64F-B5B7-9FB897646547}"/>
              </a:ext>
            </a:extLst>
          </p:cNvPr>
          <p:cNvPicPr>
            <a:picLocks noChangeAspect="1"/>
          </p:cNvPicPr>
          <p:nvPr userDrawn="1"/>
        </p:nvPicPr>
        <p:blipFill>
          <a:blip r:embed="rId13"/>
          <a:stretch>
            <a:fillRect/>
          </a:stretch>
        </p:blipFill>
        <p:spPr>
          <a:xfrm>
            <a:off x="559920" y="320675"/>
            <a:ext cx="825500" cy="1689100"/>
          </a:xfrm>
          <a:prstGeom prst="rect">
            <a:avLst/>
          </a:prstGeom>
        </p:spPr>
      </p:pic>
      <p:sp>
        <p:nvSpPr>
          <p:cNvPr id="8" name="Rectangle 7">
            <a:extLst>
              <a:ext uri="{FF2B5EF4-FFF2-40B4-BE49-F238E27FC236}">
                <a16:creationId xmlns:a16="http://schemas.microsoft.com/office/drawing/2014/main" id="{7D97A922-3593-8E41-BA00-3F9155746010}"/>
              </a:ext>
            </a:extLst>
          </p:cNvPr>
          <p:cNvSpPr/>
          <p:nvPr userDrawn="1"/>
        </p:nvSpPr>
        <p:spPr>
          <a:xfrm>
            <a:off x="2366682" y="6356350"/>
            <a:ext cx="8987116"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ate Placeholder 3">
            <a:extLst>
              <a:ext uri="{FF2B5EF4-FFF2-40B4-BE49-F238E27FC236}">
                <a16:creationId xmlns:a16="http://schemas.microsoft.com/office/drawing/2014/main" id="{60CE3C84-3859-8443-998E-3AD23048EE4D}"/>
              </a:ext>
            </a:extLst>
          </p:cNvPr>
          <p:cNvSpPr txBox="1">
            <a:spLocks/>
          </p:cNvSpPr>
          <p:nvPr userDrawn="1"/>
        </p:nvSpPr>
        <p:spPr>
          <a:xfrm>
            <a:off x="2514600" y="6356350"/>
            <a:ext cx="1223682"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9B7B5E-B7D0-8E47-AA3B-CA91DF211D91}" type="datetimeFigureOut">
              <a:rPr lang="en-US" smtClean="0">
                <a:latin typeface="SF Pro Display" pitchFamily="2" charset="0"/>
                <a:ea typeface="SF Pro Display" pitchFamily="2" charset="0"/>
              </a:rPr>
              <a:pPr/>
              <a:t>1/12/2026</a:t>
            </a:fld>
            <a:endParaRPr lang="en-US" dirty="0">
              <a:latin typeface="SF Pro Display" pitchFamily="2" charset="0"/>
              <a:ea typeface="SF Pro Display" pitchFamily="2" charset="0"/>
            </a:endParaRPr>
          </a:p>
        </p:txBody>
      </p:sp>
      <p:sp>
        <p:nvSpPr>
          <p:cNvPr id="10" name="Footer Placeholder 4">
            <a:extLst>
              <a:ext uri="{FF2B5EF4-FFF2-40B4-BE49-F238E27FC236}">
                <a16:creationId xmlns:a16="http://schemas.microsoft.com/office/drawing/2014/main" id="{6AF5BF3E-8FD9-6644-AF76-FDDDEF9CA871}"/>
              </a:ext>
            </a:extLst>
          </p:cNvPr>
          <p:cNvSpPr txBox="1">
            <a:spLocks/>
          </p:cNvSpPr>
          <p:nvPr userDrawn="1"/>
        </p:nvSpPr>
        <p:spPr>
          <a:xfrm>
            <a:off x="3975847" y="6356350"/>
            <a:ext cx="5298141"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latin typeface="SF Pro Display" pitchFamily="2" charset="0"/>
                <a:ea typeface="SF Pro Display" pitchFamily="2" charset="0"/>
              </a:rPr>
              <a:t>ONWAA</a:t>
            </a:r>
          </a:p>
        </p:txBody>
      </p:sp>
      <p:sp>
        <p:nvSpPr>
          <p:cNvPr id="11" name="Slide Number Placeholder 5">
            <a:extLst>
              <a:ext uri="{FF2B5EF4-FFF2-40B4-BE49-F238E27FC236}">
                <a16:creationId xmlns:a16="http://schemas.microsoft.com/office/drawing/2014/main" id="{E1AA24C5-4A0B-6247-905D-CA64B77582CA}"/>
              </a:ext>
            </a:extLst>
          </p:cNvPr>
          <p:cNvSpPr txBox="1">
            <a:spLocks/>
          </p:cNvSpPr>
          <p:nvPr userDrawn="1"/>
        </p:nvSpPr>
        <p:spPr>
          <a:xfrm>
            <a:off x="9596717" y="6356350"/>
            <a:ext cx="1550896"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6741CBE-D998-B74A-9C4D-545183B1EDB4}" type="slidenum">
              <a:rPr lang="en-US" smtClean="0"/>
              <a:pPr algn="r"/>
              <a:t>‹#›</a:t>
            </a:fld>
            <a:endParaRPr lang="en-US" dirty="0"/>
          </a:p>
        </p:txBody>
      </p:sp>
    </p:spTree>
    <p:extLst>
      <p:ext uri="{BB962C8B-B14F-4D97-AF65-F5344CB8AC3E}">
        <p14:creationId xmlns:p14="http://schemas.microsoft.com/office/powerpoint/2010/main" val="2905768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accent1"/>
          </a:solidFill>
          <a:latin typeface="Playfair Display"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SF Pro Display" pitchFamily="2" charset="0"/>
          <a:ea typeface="SF Pro Display"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SF Pro Display" pitchFamily="2" charset="0"/>
          <a:ea typeface="SF Pro Display"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SF Pro Display" pitchFamily="2" charset="0"/>
          <a:ea typeface="SF Pro Display"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SF Pro Display" pitchFamily="2" charset="0"/>
          <a:ea typeface="SF Pro Display"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SF Pro Display" pitchFamily="2" charset="0"/>
          <a:ea typeface="SF Pro Display"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94771-99A0-EB4E-99AA-685A5B551CA5}"/>
              </a:ext>
            </a:extLst>
          </p:cNvPr>
          <p:cNvSpPr>
            <a:spLocks noGrp="1"/>
          </p:cNvSpPr>
          <p:nvPr>
            <p:ph type="ctrTitle"/>
          </p:nvPr>
        </p:nvSpPr>
        <p:spPr/>
        <p:txBody>
          <a:bodyPr/>
          <a:lstStyle/>
          <a:p>
            <a:r>
              <a:rPr lang="en-US" dirty="0"/>
              <a:t>Ontario Works, ODSP and ACSD Overview</a:t>
            </a:r>
          </a:p>
        </p:txBody>
      </p:sp>
      <p:sp>
        <p:nvSpPr>
          <p:cNvPr id="3" name="Subtitle 2">
            <a:extLst>
              <a:ext uri="{FF2B5EF4-FFF2-40B4-BE49-F238E27FC236}">
                <a16:creationId xmlns:a16="http://schemas.microsoft.com/office/drawing/2014/main" id="{CFE520F4-AA75-D143-A218-1B7E6745B7C8}"/>
              </a:ext>
            </a:extLst>
          </p:cNvPr>
          <p:cNvSpPr>
            <a:spLocks noGrp="1"/>
          </p:cNvSpPr>
          <p:nvPr>
            <p:ph type="subTitle" idx="1"/>
          </p:nvPr>
        </p:nvSpPr>
        <p:spPr/>
        <p:txBody>
          <a:bodyPr/>
          <a:lstStyle/>
          <a:p>
            <a:r>
              <a:rPr lang="en-US" dirty="0"/>
              <a:t>Presentation for NAN</a:t>
            </a:r>
          </a:p>
        </p:txBody>
      </p:sp>
    </p:spTree>
    <p:extLst>
      <p:ext uri="{BB962C8B-B14F-4D97-AF65-F5344CB8AC3E}">
        <p14:creationId xmlns:p14="http://schemas.microsoft.com/office/powerpoint/2010/main" val="276705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8CF8B-6BA8-BB36-31A0-BEE2D1EC4DC6}"/>
              </a:ext>
            </a:extLst>
          </p:cNvPr>
          <p:cNvSpPr>
            <a:spLocks noGrp="1"/>
          </p:cNvSpPr>
          <p:nvPr>
            <p:ph type="title"/>
          </p:nvPr>
        </p:nvSpPr>
        <p:spPr>
          <a:xfrm>
            <a:off x="2366682" y="1491749"/>
            <a:ext cx="8987117" cy="1325563"/>
          </a:xfrm>
        </p:spPr>
        <p:txBody>
          <a:bodyPr/>
          <a:lstStyle/>
          <a:p>
            <a:r>
              <a:rPr lang="en-US" dirty="0"/>
              <a:t>Who is ONWAA?</a:t>
            </a:r>
            <a:endParaRPr lang="en-CA" dirty="0"/>
          </a:p>
        </p:txBody>
      </p:sp>
      <p:sp>
        <p:nvSpPr>
          <p:cNvPr id="3" name="Content Placeholder 2">
            <a:extLst>
              <a:ext uri="{FF2B5EF4-FFF2-40B4-BE49-F238E27FC236}">
                <a16:creationId xmlns:a16="http://schemas.microsoft.com/office/drawing/2014/main" id="{FF9045F0-B2B0-AC98-1D24-0068F6280CFC}"/>
              </a:ext>
            </a:extLst>
          </p:cNvPr>
          <p:cNvSpPr>
            <a:spLocks noGrp="1"/>
          </p:cNvSpPr>
          <p:nvPr>
            <p:ph idx="1"/>
          </p:nvPr>
        </p:nvSpPr>
        <p:spPr>
          <a:xfrm>
            <a:off x="2366682" y="3015915"/>
            <a:ext cx="8987116" cy="3161047"/>
          </a:xfrm>
        </p:spPr>
        <p:txBody>
          <a:bodyPr/>
          <a:lstStyle/>
          <a:p>
            <a:r>
              <a:rPr lang="en-US" dirty="0"/>
              <a:t>We have been supporting Ontario Works Administrators and Homemakers Coordinators and their offices since 1972.  We provide culturally appropriate training and tools to these offices.</a:t>
            </a:r>
            <a:endParaRPr lang="en-CA" dirty="0"/>
          </a:p>
        </p:txBody>
      </p:sp>
    </p:spTree>
    <p:extLst>
      <p:ext uri="{BB962C8B-B14F-4D97-AF65-F5344CB8AC3E}">
        <p14:creationId xmlns:p14="http://schemas.microsoft.com/office/powerpoint/2010/main" val="1237981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70CBE-A213-50DE-B5EF-228922BDA7AE}"/>
              </a:ext>
            </a:extLst>
          </p:cNvPr>
          <p:cNvSpPr>
            <a:spLocks noGrp="1"/>
          </p:cNvSpPr>
          <p:nvPr>
            <p:ph type="title"/>
          </p:nvPr>
        </p:nvSpPr>
        <p:spPr/>
        <p:txBody>
          <a:bodyPr/>
          <a:lstStyle/>
          <a:p>
            <a:r>
              <a:rPr lang="en-US" dirty="0"/>
              <a:t>Ontario Works Application and Process</a:t>
            </a:r>
            <a:endParaRPr lang="en-CA" dirty="0"/>
          </a:p>
        </p:txBody>
      </p:sp>
      <p:sp>
        <p:nvSpPr>
          <p:cNvPr id="3" name="Content Placeholder 2">
            <a:extLst>
              <a:ext uri="{FF2B5EF4-FFF2-40B4-BE49-F238E27FC236}">
                <a16:creationId xmlns:a16="http://schemas.microsoft.com/office/drawing/2014/main" id="{A8FE17BD-55DA-1054-A689-3D887FC66536}"/>
              </a:ext>
            </a:extLst>
          </p:cNvPr>
          <p:cNvSpPr>
            <a:spLocks noGrp="1"/>
          </p:cNvSpPr>
          <p:nvPr>
            <p:ph idx="1"/>
          </p:nvPr>
        </p:nvSpPr>
        <p:spPr/>
        <p:txBody>
          <a:bodyPr>
            <a:normAutofit fontScale="77500" lnSpcReduction="20000"/>
          </a:bodyPr>
          <a:lstStyle/>
          <a:p>
            <a:pPr marL="0" indent="0">
              <a:buNone/>
            </a:pPr>
            <a:r>
              <a:rPr lang="en-US" dirty="0"/>
              <a:t>You will be requested to set up an appointment if living on-reserve, off-reserve the client can start the process online.</a:t>
            </a:r>
          </a:p>
          <a:p>
            <a:pPr marL="0" indent="0">
              <a:buNone/>
            </a:pPr>
            <a:r>
              <a:rPr lang="en-US" dirty="0"/>
              <a:t>They will be required to bring in the following pieces of information:</a:t>
            </a:r>
          </a:p>
          <a:p>
            <a:r>
              <a:rPr lang="en-US" dirty="0"/>
              <a:t>*Birth certificate, *status card, *social insurance number, health card; </a:t>
            </a:r>
          </a:p>
          <a:p>
            <a:r>
              <a:rPr lang="en-US" dirty="0"/>
              <a:t>verifications of shelter expenses (rental agreement, mortgage, hydro/utility bills, fire insurance policy); </a:t>
            </a:r>
          </a:p>
          <a:p>
            <a:r>
              <a:rPr lang="en-US" dirty="0"/>
              <a:t>income tax return; </a:t>
            </a:r>
          </a:p>
          <a:p>
            <a:r>
              <a:rPr lang="en-US" dirty="0"/>
              <a:t>verification of income from any source for self, spouse and dependents.  (Included but not limited to: EI/OAS/WSIB/Pension/rental income/Income from Roomers/Boarders/Income from Employment)</a:t>
            </a:r>
          </a:p>
          <a:p>
            <a:r>
              <a:rPr lang="en-US" dirty="0"/>
              <a:t>Verification of assets owned; (vehicles, inheritance, life insurance policy, etc.)</a:t>
            </a:r>
          </a:p>
          <a:p>
            <a:r>
              <a:rPr lang="en-US" dirty="0"/>
              <a:t>copy of up-to-date bank book or a statement</a:t>
            </a:r>
          </a:p>
          <a:p>
            <a:pPr marL="0" indent="0">
              <a:buNone/>
            </a:pPr>
            <a:endParaRPr lang="en-CA" dirty="0"/>
          </a:p>
        </p:txBody>
      </p:sp>
    </p:spTree>
    <p:extLst>
      <p:ext uri="{BB962C8B-B14F-4D97-AF65-F5344CB8AC3E}">
        <p14:creationId xmlns:p14="http://schemas.microsoft.com/office/powerpoint/2010/main" val="3951131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C5196-28FF-C9A2-C7C9-5F4041249D69}"/>
              </a:ext>
            </a:extLst>
          </p:cNvPr>
          <p:cNvSpPr>
            <a:spLocks noGrp="1"/>
          </p:cNvSpPr>
          <p:nvPr>
            <p:ph type="title"/>
          </p:nvPr>
        </p:nvSpPr>
        <p:spPr/>
        <p:txBody>
          <a:bodyPr/>
          <a:lstStyle/>
          <a:p>
            <a:r>
              <a:rPr lang="en-US" dirty="0"/>
              <a:t>ODSP Application and Process</a:t>
            </a:r>
            <a:endParaRPr lang="en-CA" dirty="0"/>
          </a:p>
        </p:txBody>
      </p:sp>
      <p:sp>
        <p:nvSpPr>
          <p:cNvPr id="3" name="Content Placeholder 2">
            <a:extLst>
              <a:ext uri="{FF2B5EF4-FFF2-40B4-BE49-F238E27FC236}">
                <a16:creationId xmlns:a16="http://schemas.microsoft.com/office/drawing/2014/main" id="{4F911A86-B879-D61A-746F-D4F1A20988A4}"/>
              </a:ext>
            </a:extLst>
          </p:cNvPr>
          <p:cNvSpPr>
            <a:spLocks noGrp="1"/>
          </p:cNvSpPr>
          <p:nvPr>
            <p:ph idx="1"/>
          </p:nvPr>
        </p:nvSpPr>
        <p:spPr/>
        <p:txBody>
          <a:bodyPr>
            <a:normAutofit/>
          </a:bodyPr>
          <a:lstStyle/>
          <a:p>
            <a:pPr marL="0" indent="0">
              <a:buNone/>
            </a:pPr>
            <a:r>
              <a:rPr lang="en-US" dirty="0"/>
              <a:t>Applying to ODSP thru the Ontario Works Office, if a client is a person with a disability or becomes a person with a disability while on Ontario Works they can apply to ODSP thru the Ontario Works office, a package will be given to them and then it will go to the Disability Adjudication Unit and they will review (this process takes a long time for adjudication.)  You will have to supply medical information for the DAU to review, and you may have to appeal if denied.</a:t>
            </a:r>
          </a:p>
          <a:p>
            <a:pPr marL="0" indent="0">
              <a:buNone/>
            </a:pPr>
            <a:endParaRPr lang="en-US" b="1" dirty="0"/>
          </a:p>
          <a:p>
            <a:pPr marL="0" indent="0">
              <a:buNone/>
            </a:pPr>
            <a:r>
              <a:rPr lang="en-US" b="1" dirty="0"/>
              <a:t>You can also apply to this program online.</a:t>
            </a:r>
          </a:p>
          <a:p>
            <a:pPr marL="0" indent="0">
              <a:buNone/>
            </a:pPr>
            <a:endParaRPr lang="en-CA" dirty="0"/>
          </a:p>
        </p:txBody>
      </p:sp>
    </p:spTree>
    <p:extLst>
      <p:ext uri="{BB962C8B-B14F-4D97-AF65-F5344CB8AC3E}">
        <p14:creationId xmlns:p14="http://schemas.microsoft.com/office/powerpoint/2010/main" val="68245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2010E-2F08-46D6-30D6-E607A17268F1}"/>
              </a:ext>
            </a:extLst>
          </p:cNvPr>
          <p:cNvSpPr>
            <a:spLocks noGrp="1"/>
          </p:cNvSpPr>
          <p:nvPr>
            <p:ph type="title"/>
          </p:nvPr>
        </p:nvSpPr>
        <p:spPr/>
        <p:txBody>
          <a:bodyPr/>
          <a:lstStyle/>
          <a:p>
            <a:r>
              <a:rPr lang="en-US" dirty="0"/>
              <a:t>OW and ODSP rates</a:t>
            </a:r>
            <a:endParaRPr lang="en-CA" dirty="0"/>
          </a:p>
        </p:txBody>
      </p:sp>
      <p:pic>
        <p:nvPicPr>
          <p:cNvPr id="5" name="Content Placeholder 4">
            <a:extLst>
              <a:ext uri="{FF2B5EF4-FFF2-40B4-BE49-F238E27FC236}">
                <a16:creationId xmlns:a16="http://schemas.microsoft.com/office/drawing/2014/main" id="{A949E197-EE95-C127-CFC6-D3B95E6684EF}"/>
              </a:ext>
            </a:extLst>
          </p:cNvPr>
          <p:cNvPicPr>
            <a:picLocks noGrp="1" noChangeAspect="1"/>
          </p:cNvPicPr>
          <p:nvPr>
            <p:ph idx="1"/>
          </p:nvPr>
        </p:nvPicPr>
        <p:blipFill>
          <a:blip r:embed="rId2"/>
          <a:stretch>
            <a:fillRect/>
          </a:stretch>
        </p:blipFill>
        <p:spPr>
          <a:xfrm>
            <a:off x="3400926" y="1285033"/>
            <a:ext cx="6230407" cy="4891930"/>
          </a:xfrm>
        </p:spPr>
      </p:pic>
    </p:spTree>
    <p:extLst>
      <p:ext uri="{BB962C8B-B14F-4D97-AF65-F5344CB8AC3E}">
        <p14:creationId xmlns:p14="http://schemas.microsoft.com/office/powerpoint/2010/main" val="1115591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54AE9-91FD-A0BE-6EED-869F8BA7247D}"/>
              </a:ext>
            </a:extLst>
          </p:cNvPr>
          <p:cNvSpPr>
            <a:spLocks noGrp="1"/>
          </p:cNvSpPr>
          <p:nvPr>
            <p:ph type="title"/>
          </p:nvPr>
        </p:nvSpPr>
        <p:spPr/>
        <p:txBody>
          <a:bodyPr/>
          <a:lstStyle/>
          <a:p>
            <a:r>
              <a:rPr lang="en-US" dirty="0"/>
              <a:t>ACSD – Assistance for Children with Severe Disabilities</a:t>
            </a:r>
            <a:endParaRPr lang="en-CA" dirty="0"/>
          </a:p>
        </p:txBody>
      </p:sp>
      <p:sp>
        <p:nvSpPr>
          <p:cNvPr id="3" name="Content Placeholder 2">
            <a:extLst>
              <a:ext uri="{FF2B5EF4-FFF2-40B4-BE49-F238E27FC236}">
                <a16:creationId xmlns:a16="http://schemas.microsoft.com/office/drawing/2014/main" id="{1FF61E34-702B-F1C1-DF7E-38CEAB8DBF47}"/>
              </a:ext>
            </a:extLst>
          </p:cNvPr>
          <p:cNvSpPr>
            <a:spLocks noGrp="1"/>
          </p:cNvSpPr>
          <p:nvPr>
            <p:ph idx="1"/>
          </p:nvPr>
        </p:nvSpPr>
        <p:spPr/>
        <p:txBody>
          <a:bodyPr/>
          <a:lstStyle/>
          <a:p>
            <a:r>
              <a:rPr lang="en-US" dirty="0"/>
              <a:t>If you are a person who is caring for </a:t>
            </a:r>
            <a:r>
              <a:rPr lang="en-US" dirty="0" err="1"/>
              <a:t>for</a:t>
            </a:r>
            <a:r>
              <a:rPr lang="en-US" dirty="0"/>
              <a:t> a child with a severe disability you may be eligible for financial support thru ACSD.  Eligible parents and guardians can receive between $25 and $655 a month to help with disability related costs.  If the child qualifies for ACSD, they may also qualify for other programs such as Special Services at Home or the Enhanced Respite Program</a:t>
            </a:r>
          </a:p>
          <a:p>
            <a:r>
              <a:rPr lang="en-US" dirty="0"/>
              <a:t>The application process is available online thru Ontario or you can download a paper copy and mail it to MCCSS.</a:t>
            </a:r>
          </a:p>
          <a:p>
            <a:r>
              <a:rPr lang="en-US" dirty="0"/>
              <a:t>Annual increases to the program are tied to inflation.</a:t>
            </a:r>
            <a:endParaRPr lang="en-CA" dirty="0"/>
          </a:p>
        </p:txBody>
      </p:sp>
    </p:spTree>
    <p:extLst>
      <p:ext uri="{BB962C8B-B14F-4D97-AF65-F5344CB8AC3E}">
        <p14:creationId xmlns:p14="http://schemas.microsoft.com/office/powerpoint/2010/main" val="2277984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4D6E9-09B4-9375-EB52-AC8BA352C8DE}"/>
              </a:ext>
            </a:extLst>
          </p:cNvPr>
          <p:cNvSpPr>
            <a:spLocks noGrp="1"/>
          </p:cNvSpPr>
          <p:nvPr>
            <p:ph type="title"/>
          </p:nvPr>
        </p:nvSpPr>
        <p:spPr/>
        <p:txBody>
          <a:bodyPr/>
          <a:lstStyle/>
          <a:p>
            <a:r>
              <a:rPr lang="en-US" dirty="0"/>
              <a:t>ACSD Continued</a:t>
            </a:r>
            <a:endParaRPr lang="en-CA" dirty="0"/>
          </a:p>
        </p:txBody>
      </p:sp>
      <p:sp>
        <p:nvSpPr>
          <p:cNvPr id="3" name="Content Placeholder 2">
            <a:extLst>
              <a:ext uri="{FF2B5EF4-FFF2-40B4-BE49-F238E27FC236}">
                <a16:creationId xmlns:a16="http://schemas.microsoft.com/office/drawing/2014/main" id="{0365C3A2-4B8D-C81B-AA18-ED6E5A4170F8}"/>
              </a:ext>
            </a:extLst>
          </p:cNvPr>
          <p:cNvSpPr>
            <a:spLocks noGrp="1"/>
          </p:cNvSpPr>
          <p:nvPr>
            <p:ph sz="half" idx="1"/>
          </p:nvPr>
        </p:nvSpPr>
        <p:spPr/>
        <p:txBody>
          <a:bodyPr>
            <a:normAutofit fontScale="55000" lnSpcReduction="20000"/>
          </a:bodyPr>
          <a:lstStyle/>
          <a:p>
            <a:pPr marL="0" indent="0">
              <a:buNone/>
            </a:pPr>
            <a:r>
              <a:rPr lang="en-US" b="1" dirty="0"/>
              <a:t>Income eligibility</a:t>
            </a:r>
          </a:p>
          <a:p>
            <a:r>
              <a:rPr lang="en-US" dirty="0"/>
              <a:t>You may be eligible if your total household income is $76,920 or less. You must also meet other factors of eligibility.</a:t>
            </a:r>
          </a:p>
          <a:p>
            <a:pPr marL="0" indent="0">
              <a:buNone/>
            </a:pPr>
            <a:r>
              <a:rPr lang="en-US" b="1" dirty="0"/>
              <a:t>Other factors for eligibility</a:t>
            </a:r>
          </a:p>
          <a:p>
            <a:r>
              <a:rPr lang="en-US" dirty="0"/>
              <a:t>Along with your household income, your eligibility and the amount you receive from the program is based on the:</a:t>
            </a:r>
          </a:p>
          <a:p>
            <a:r>
              <a:rPr lang="en-US" dirty="0"/>
              <a:t>size of your family</a:t>
            </a:r>
          </a:p>
          <a:p>
            <a:r>
              <a:rPr lang="en-US" dirty="0"/>
              <a:t>severity of your child’s disability</a:t>
            </a:r>
          </a:p>
          <a:p>
            <a:r>
              <a:rPr lang="en-US" dirty="0"/>
              <a:t>extraordinary costs related to your child’s disability</a:t>
            </a:r>
          </a:p>
          <a:p>
            <a:pPr marL="0" indent="0">
              <a:buNone/>
            </a:pPr>
            <a:r>
              <a:rPr lang="en-US" b="1" dirty="0"/>
              <a:t>What does the ACSD program provide for?</a:t>
            </a:r>
          </a:p>
          <a:p>
            <a:r>
              <a:rPr lang="en-US" dirty="0"/>
              <a:t>travel to doctors’ appointments, hospitals and other appointments related to the child’s disability</a:t>
            </a:r>
          </a:p>
          <a:p>
            <a:r>
              <a:rPr lang="en-US" dirty="0"/>
              <a:t>special shoes and clothes</a:t>
            </a:r>
          </a:p>
          <a:p>
            <a:r>
              <a:rPr lang="en-US" dirty="0"/>
              <a:t>parental relief such as respite</a:t>
            </a:r>
          </a:p>
          <a:p>
            <a:pPr marL="0" indent="0">
              <a:buNone/>
            </a:pPr>
            <a:endParaRPr lang="en-US" b="1" dirty="0"/>
          </a:p>
          <a:p>
            <a:endParaRPr lang="en-CA" dirty="0"/>
          </a:p>
        </p:txBody>
      </p:sp>
      <p:sp>
        <p:nvSpPr>
          <p:cNvPr id="4" name="Content Placeholder 3">
            <a:extLst>
              <a:ext uri="{FF2B5EF4-FFF2-40B4-BE49-F238E27FC236}">
                <a16:creationId xmlns:a16="http://schemas.microsoft.com/office/drawing/2014/main" id="{4C5190E7-BCF3-3B96-9558-60F1D05E97F4}"/>
              </a:ext>
            </a:extLst>
          </p:cNvPr>
          <p:cNvSpPr>
            <a:spLocks noGrp="1"/>
          </p:cNvSpPr>
          <p:nvPr>
            <p:ph sz="half" idx="2"/>
          </p:nvPr>
        </p:nvSpPr>
        <p:spPr/>
        <p:txBody>
          <a:bodyPr>
            <a:normAutofit fontScale="55000" lnSpcReduction="20000"/>
          </a:bodyPr>
          <a:lstStyle/>
          <a:p>
            <a:pPr marL="0" indent="0">
              <a:buNone/>
            </a:pPr>
            <a:r>
              <a:rPr lang="en-US" b="1" dirty="0"/>
              <a:t>In addition to getting monthly financial support the ACSD program, children may also receive coverage for:</a:t>
            </a:r>
          </a:p>
          <a:p>
            <a:r>
              <a:rPr lang="en-US" dirty="0"/>
              <a:t>Assistive Devices</a:t>
            </a:r>
          </a:p>
          <a:p>
            <a:r>
              <a:rPr lang="en-US" dirty="0"/>
              <a:t>Batteries and repairs for mobility devices</a:t>
            </a:r>
          </a:p>
          <a:p>
            <a:r>
              <a:rPr lang="en-US" dirty="0"/>
              <a:t>Prescription drugs through OHIP +</a:t>
            </a:r>
          </a:p>
          <a:p>
            <a:r>
              <a:rPr lang="en-US" dirty="0"/>
              <a:t>Dental care thru healthy smiles</a:t>
            </a:r>
          </a:p>
          <a:p>
            <a:r>
              <a:rPr lang="en-US" dirty="0"/>
              <a:t>Hearing aids and vision care, including eyeglasses</a:t>
            </a:r>
          </a:p>
          <a:p>
            <a:endParaRPr lang="en-US" dirty="0"/>
          </a:p>
          <a:p>
            <a:pPr marL="0" indent="0">
              <a:buNone/>
            </a:pPr>
            <a:r>
              <a:rPr lang="en-US" dirty="0"/>
              <a:t>Once granted for ACSD as a child, when you age out of the program, if the youth is still disabled the application process for ODSP is fast tracked.</a:t>
            </a:r>
          </a:p>
          <a:p>
            <a:pPr marL="0" indent="0">
              <a:buNone/>
            </a:pPr>
            <a:r>
              <a:rPr lang="en-US" dirty="0"/>
              <a:t>ODSP has rapid reinstatement where the client on ODSP wants to work or their illness is episodic.  So instead of having to apply for ODSP thru OW all of the time and waiting the client can become eligible again for ODSP</a:t>
            </a:r>
            <a:endParaRPr lang="en-CA" dirty="0"/>
          </a:p>
        </p:txBody>
      </p:sp>
    </p:spTree>
    <p:extLst>
      <p:ext uri="{BB962C8B-B14F-4D97-AF65-F5344CB8AC3E}">
        <p14:creationId xmlns:p14="http://schemas.microsoft.com/office/powerpoint/2010/main" val="1778735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B78E0-2953-AC11-4BE4-71B52A9E015E}"/>
              </a:ext>
            </a:extLst>
          </p:cNvPr>
          <p:cNvSpPr>
            <a:spLocks noGrp="1"/>
          </p:cNvSpPr>
          <p:nvPr>
            <p:ph type="title"/>
          </p:nvPr>
        </p:nvSpPr>
        <p:spPr>
          <a:xfrm>
            <a:off x="2410798" y="2462296"/>
            <a:ext cx="8987117" cy="1325563"/>
          </a:xfrm>
        </p:spPr>
        <p:txBody>
          <a:bodyPr/>
          <a:lstStyle/>
          <a:p>
            <a:r>
              <a:rPr lang="en-US" dirty="0"/>
              <a:t>Questions?</a:t>
            </a:r>
            <a:endParaRPr lang="en-CA" dirty="0"/>
          </a:p>
        </p:txBody>
      </p:sp>
    </p:spTree>
    <p:extLst>
      <p:ext uri="{BB962C8B-B14F-4D97-AF65-F5344CB8AC3E}">
        <p14:creationId xmlns:p14="http://schemas.microsoft.com/office/powerpoint/2010/main" val="1642527108"/>
      </p:ext>
    </p:extLst>
  </p:cSld>
  <p:clrMapOvr>
    <a:masterClrMapping/>
  </p:clrMapOvr>
</p:sld>
</file>

<file path=ppt/theme/theme1.xml><?xml version="1.0" encoding="utf-8"?>
<a:theme xmlns:a="http://schemas.openxmlformats.org/drawingml/2006/main" name="Office Theme">
  <a:themeElements>
    <a:clrScheme name="Custom 1">
      <a:dk1>
        <a:srgbClr val="83635C"/>
      </a:dk1>
      <a:lt1>
        <a:srgbClr val="FFFFFF"/>
      </a:lt1>
      <a:dk2>
        <a:srgbClr val="372E2C"/>
      </a:dk2>
      <a:lt2>
        <a:srgbClr val="FFFFFF"/>
      </a:lt2>
      <a:accent1>
        <a:srgbClr val="BC2F2C"/>
      </a:accent1>
      <a:accent2>
        <a:srgbClr val="125789"/>
      </a:accent2>
      <a:accent3>
        <a:srgbClr val="6F110F"/>
      </a:accent3>
      <a:accent4>
        <a:srgbClr val="15496F"/>
      </a:accent4>
      <a:accent5>
        <a:srgbClr val="2C3733"/>
      </a:accent5>
      <a:accent6>
        <a:srgbClr val="855D5D"/>
      </a:accent6>
      <a:hlink>
        <a:srgbClr val="BC2F2C"/>
      </a:hlink>
      <a:folHlink>
        <a:srgbClr val="FFB6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WAA-Light-Final-2" id="{3F59B356-5C35-A141-92A2-982A2853F499}" vid="{A55D520A-8ECC-A84A-9019-03657409D64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89AEDF28BEEF4E8FEFFD736919B46D" ma:contentTypeVersion="18" ma:contentTypeDescription="Create a new document." ma:contentTypeScope="" ma:versionID="f3eb2a92a8edbae80bba14190512f264">
  <xsd:schema xmlns:xsd="http://www.w3.org/2001/XMLSchema" xmlns:xs="http://www.w3.org/2001/XMLSchema" xmlns:p="http://schemas.microsoft.com/office/2006/metadata/properties" xmlns:ns2="9687311b-1209-47a0-9647-d7f2b133007a" xmlns:ns3="677979e9-8239-49ce-a42e-261ac33db5cf" xmlns:ns4="d2b13d5d-1319-4632-8e89-217ffbdfc8dd" targetNamespace="http://schemas.microsoft.com/office/2006/metadata/properties" ma:root="true" ma:fieldsID="aba9f44d131555482c136afebedae18c" ns2:_="" ns3:_="" ns4:_="">
    <xsd:import namespace="9687311b-1209-47a0-9647-d7f2b133007a"/>
    <xsd:import namespace="677979e9-8239-49ce-a42e-261ac33db5cf"/>
    <xsd:import namespace="d2b13d5d-1319-4632-8e89-217ffbdfc8d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87311b-1209-47a0-9647-d7f2b133007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7979e9-8239-49ce-a42e-261ac33db5c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15db13c-35ec-4a07-b942-ee681420a57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b13d5d-1319-4632-8e89-217ffbdfc8dd"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5def164a-84b0-40ca-a6cd-c4b928de326d}" ma:internalName="TaxCatchAll" ma:showField="CatchAllData" ma:web="d2b13d5d-1319-4632-8e89-217ffbdfc8d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2b13d5d-1319-4632-8e89-217ffbdfc8dd" xsi:nil="true"/>
    <lcf76f155ced4ddcb4097134ff3c332f xmlns="677979e9-8239-49ce-a42e-261ac33db5c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72B00B5-14E8-471E-A5A1-4519CBC2546C}"/>
</file>

<file path=customXml/itemProps2.xml><?xml version="1.0" encoding="utf-8"?>
<ds:datastoreItem xmlns:ds="http://schemas.openxmlformats.org/officeDocument/2006/customXml" ds:itemID="{BAD109CC-EDBC-49EC-9F72-5E15A6FB6711}"/>
</file>

<file path=customXml/itemProps3.xml><?xml version="1.0" encoding="utf-8"?>
<ds:datastoreItem xmlns:ds="http://schemas.openxmlformats.org/officeDocument/2006/customXml" ds:itemID="{157E06F0-8F3B-465A-86FC-FC3D33133D7B}"/>
</file>

<file path=docProps/app.xml><?xml version="1.0" encoding="utf-8"?>
<Properties xmlns="http://schemas.openxmlformats.org/officeDocument/2006/extended-properties" xmlns:vt="http://schemas.openxmlformats.org/officeDocument/2006/docPropsVTypes">
  <Template>ONWAA-Light-Final-2</Template>
  <TotalTime>392</TotalTime>
  <Words>626</Words>
  <Application>Microsoft Office PowerPoint</Application>
  <PresentationFormat>Widescreen</PresentationFormat>
  <Paragraphs>44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Playfair Display</vt:lpstr>
      <vt:lpstr>SF Pro Display</vt:lpstr>
      <vt:lpstr>Office Theme</vt:lpstr>
      <vt:lpstr>Ontario Works, ODSP and ACSD Overview</vt:lpstr>
      <vt:lpstr>Who is ONWAA?</vt:lpstr>
      <vt:lpstr>Ontario Works Application and Process</vt:lpstr>
      <vt:lpstr>ODSP Application and Process</vt:lpstr>
      <vt:lpstr>OW and ODSP rates</vt:lpstr>
      <vt:lpstr>ACSD – Assistance for Children with Severe Disabilities</vt:lpstr>
      <vt:lpstr>ACSD Continued</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Jessica Nadjiwon</dc:creator>
  <cp:lastModifiedBy>Jessica Nadjiwon</cp:lastModifiedBy>
  <cp:revision>1</cp:revision>
  <dcterms:created xsi:type="dcterms:W3CDTF">2026-01-12T13:21:42Z</dcterms:created>
  <dcterms:modified xsi:type="dcterms:W3CDTF">2026-01-12T19:54:11Z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0x010100D089AEDF28BEEF4E8FEFFD736919B46D</vt:lpwstr>
  </property>
</Properties>
</file>