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2" r:id="rId9"/>
    <p:sldId id="263" r:id="rId10"/>
    <p:sldId id="273" r:id="rId11"/>
    <p:sldId id="261" r:id="rId12"/>
    <p:sldId id="274" r:id="rId13"/>
    <p:sldId id="275"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295C7-62DE-4075-8E2E-5DBD9A9A4E47}" v="4" dt="2026-01-13T03:50:30.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94660"/>
  </p:normalViewPr>
  <p:slideViewPr>
    <p:cSldViewPr snapToGrid="0">
      <p:cViewPr varScale="1">
        <p:scale>
          <a:sx n="94" d="100"/>
          <a:sy n="94" d="100"/>
        </p:scale>
        <p:origin x="44"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e Kinzel" userId="21b524f5-c4aa-4d10-b266-ce387fa69cfe" providerId="ADAL" clId="{A84B1935-F232-4B01-9E0C-479294C80DB4}"/>
    <pc:docChg chg="undo custSel modSld">
      <pc:chgData name="Nichole Kinzel" userId="21b524f5-c4aa-4d10-b266-ce387fa69cfe" providerId="ADAL" clId="{A84B1935-F232-4B01-9E0C-479294C80DB4}" dt="2026-01-13T03:52:11.980" v="104" actId="20577"/>
      <pc:docMkLst>
        <pc:docMk/>
      </pc:docMkLst>
      <pc:sldChg chg="modSp mod">
        <pc:chgData name="Nichole Kinzel" userId="21b524f5-c4aa-4d10-b266-ce387fa69cfe" providerId="ADAL" clId="{A84B1935-F232-4B01-9E0C-479294C80DB4}" dt="2026-01-13T03:52:11.980" v="104" actId="20577"/>
        <pc:sldMkLst>
          <pc:docMk/>
          <pc:sldMk cId="1897195332" sldId="272"/>
        </pc:sldMkLst>
        <pc:spChg chg="mod">
          <ac:chgData name="Nichole Kinzel" userId="21b524f5-c4aa-4d10-b266-ce387fa69cfe" providerId="ADAL" clId="{A84B1935-F232-4B01-9E0C-479294C80DB4}" dt="2026-01-13T03:52:11.980" v="104" actId="20577"/>
          <ac:spMkLst>
            <pc:docMk/>
            <pc:sldMk cId="1897195332" sldId="272"/>
            <ac:spMk id="13" creationId="{20CFE246-0359-99DC-35F1-CEAEFD3A52F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2926-C300-F92F-427C-9C270E266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FBF2E31-BC88-133E-E488-930B481EE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FB7BC15-10DC-E1A7-452A-4F7ABE308BFE}"/>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5" name="Footer Placeholder 4">
            <a:extLst>
              <a:ext uri="{FF2B5EF4-FFF2-40B4-BE49-F238E27FC236}">
                <a16:creationId xmlns:a16="http://schemas.microsoft.com/office/drawing/2014/main" id="{F5B5DB60-2CFF-336D-3856-68DDECDD54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0984A9-76B4-9A8C-3C43-3962AF6E6E58}"/>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274844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4701-3E44-0CC1-1D8E-8C2BB6F30F2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EBD6ED3-17EE-66BB-A852-37DBC3827B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1F73D5-2EAD-1AC1-2D44-88FE521C4EAB}"/>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5" name="Footer Placeholder 4">
            <a:extLst>
              <a:ext uri="{FF2B5EF4-FFF2-40B4-BE49-F238E27FC236}">
                <a16:creationId xmlns:a16="http://schemas.microsoft.com/office/drawing/2014/main" id="{C1C14796-0B07-44C9-9F10-29EF29D4D75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F21E76-7690-B8B5-A4F5-D89EBE412C54}"/>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282388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75D16-4EBF-B396-941F-56662401A4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4E21E31-AD03-E500-0153-0A29D91EAC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DFD705-1C5B-55B6-A858-094AF4E049F3}"/>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5" name="Footer Placeholder 4">
            <a:extLst>
              <a:ext uri="{FF2B5EF4-FFF2-40B4-BE49-F238E27FC236}">
                <a16:creationId xmlns:a16="http://schemas.microsoft.com/office/drawing/2014/main" id="{E8FEB48D-DE03-227B-5A7A-03CD0BFFCF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6400B2-3F25-2AC8-F273-46EAEF5CAE24}"/>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118772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B0FD-0997-1A81-F34A-9276A9BBC5F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5C2580-7C66-BBC2-42F1-F77E51D22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0517AC-1568-F53C-86DC-1FE6E4BCB3ED}"/>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5" name="Footer Placeholder 4">
            <a:extLst>
              <a:ext uri="{FF2B5EF4-FFF2-40B4-BE49-F238E27FC236}">
                <a16:creationId xmlns:a16="http://schemas.microsoft.com/office/drawing/2014/main" id="{575E7B61-00D4-73E6-2064-F262B4D4E9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893FC7F-20C5-A595-7799-BAB2C39B9675}"/>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44745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DDE6-1F00-E939-12F4-8C6C35B79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36E7C71-53E7-635E-23C2-B7BF93DD0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25AF15-2927-5589-2020-B49C7602F4F1}"/>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5" name="Footer Placeholder 4">
            <a:extLst>
              <a:ext uri="{FF2B5EF4-FFF2-40B4-BE49-F238E27FC236}">
                <a16:creationId xmlns:a16="http://schemas.microsoft.com/office/drawing/2014/main" id="{4D089B14-3684-FD75-4D51-5344ABF970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363D62-EED6-777E-0C16-7B135784A052}"/>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56935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5A4A-19BF-8FB2-4626-BECD2E245B8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0F63E8-0853-99CF-4DBC-375BB74317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20616E9-B6A3-DD4D-54A9-CE33AFBF7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38D6884-5B32-5BC0-2175-DF8EC7838DB1}"/>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6" name="Footer Placeholder 5">
            <a:extLst>
              <a:ext uri="{FF2B5EF4-FFF2-40B4-BE49-F238E27FC236}">
                <a16:creationId xmlns:a16="http://schemas.microsoft.com/office/drawing/2014/main" id="{44540E84-0D36-7D71-87D4-043480C798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64FF7D0-FB7E-25F6-13E4-04B5846C8324}"/>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363663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4B82-F52D-237F-0FDE-3F5858880F1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CE2C5EA-DAE0-B8D9-7C9A-292446700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E9DE7-9683-2381-27C4-829ABF9827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2ADECEE-0146-EB78-1C70-0979B8EF4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8005A4-71A2-CB83-6C7D-D489D25EDD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60DE198-3D97-FCB2-5B6F-9D4218CAD0E5}"/>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8" name="Footer Placeholder 7">
            <a:extLst>
              <a:ext uri="{FF2B5EF4-FFF2-40B4-BE49-F238E27FC236}">
                <a16:creationId xmlns:a16="http://schemas.microsoft.com/office/drawing/2014/main" id="{B41FF759-A778-4FF1-0EF4-1F2946A533D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8C21844-33CB-6742-9F3B-30ACF949F1D1}"/>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132466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CBB2-7D84-EDC6-90B2-663BF9822BE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2A5E44C-1857-1933-6EE6-F107F7975239}"/>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4" name="Footer Placeholder 3">
            <a:extLst>
              <a:ext uri="{FF2B5EF4-FFF2-40B4-BE49-F238E27FC236}">
                <a16:creationId xmlns:a16="http://schemas.microsoft.com/office/drawing/2014/main" id="{EB9E827C-F53C-7A63-D615-6C526CD22B1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958A082-2E24-1D38-E15B-EDA2F9E6A1B6}"/>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128798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07BF9-5BE4-3BCD-AE63-84910C9638C3}"/>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3" name="Footer Placeholder 2">
            <a:extLst>
              <a:ext uri="{FF2B5EF4-FFF2-40B4-BE49-F238E27FC236}">
                <a16:creationId xmlns:a16="http://schemas.microsoft.com/office/drawing/2014/main" id="{CB59BB2C-CEB7-0DAC-0A7C-F867B641F5D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539F78D-3518-7586-EF54-0973608F3872}"/>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150147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92FE-7985-0760-3CC9-5025C4FC4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267881D-3DB8-38D4-BF91-7EF4A6DB2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99972C3-72D0-34E5-5977-EEC2C30F3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9844D-68DC-F593-528A-1316D0CD7309}"/>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6" name="Footer Placeholder 5">
            <a:extLst>
              <a:ext uri="{FF2B5EF4-FFF2-40B4-BE49-F238E27FC236}">
                <a16:creationId xmlns:a16="http://schemas.microsoft.com/office/drawing/2014/main" id="{623B8376-52D7-D3BB-9138-CBE0EFE7DC2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F6153F4-9C03-BB47-4A9E-B273967C85A6}"/>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209598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538F-54E9-A642-C8BD-84FA4BFE2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2CEF9C3-F5A1-5C01-397F-538362156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30DF9D6-6211-9EA6-1621-B9B72C7AB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546D3-33B1-F018-D446-6CADA1A5E233}"/>
              </a:ext>
            </a:extLst>
          </p:cNvPr>
          <p:cNvSpPr>
            <a:spLocks noGrp="1"/>
          </p:cNvSpPr>
          <p:nvPr>
            <p:ph type="dt" sz="half" idx="10"/>
          </p:nvPr>
        </p:nvSpPr>
        <p:spPr/>
        <p:txBody>
          <a:bodyPr/>
          <a:lstStyle/>
          <a:p>
            <a:fld id="{0A9611A3-4655-43CD-864E-88470E4DF865}" type="datetimeFigureOut">
              <a:rPr lang="en-CA" smtClean="0"/>
              <a:t>2026-01-12</a:t>
            </a:fld>
            <a:endParaRPr lang="en-CA"/>
          </a:p>
        </p:txBody>
      </p:sp>
      <p:sp>
        <p:nvSpPr>
          <p:cNvPr id="6" name="Footer Placeholder 5">
            <a:extLst>
              <a:ext uri="{FF2B5EF4-FFF2-40B4-BE49-F238E27FC236}">
                <a16:creationId xmlns:a16="http://schemas.microsoft.com/office/drawing/2014/main" id="{8EC83A15-B5AA-D2F2-9621-3F6644AF5F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17DB4D4-1BC3-1F18-73A6-50BE6F75C769}"/>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216023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04BFA-EEC6-C55E-69F7-2802CEB25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2E163B5-2333-EB14-A9F5-543A82D62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1325CD-BBCC-0E05-3952-981EC9AF1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9611A3-4655-43CD-864E-88470E4DF865}" type="datetimeFigureOut">
              <a:rPr lang="en-CA" smtClean="0"/>
              <a:t>2026-01-12</a:t>
            </a:fld>
            <a:endParaRPr lang="en-CA"/>
          </a:p>
        </p:txBody>
      </p:sp>
      <p:sp>
        <p:nvSpPr>
          <p:cNvPr id="5" name="Footer Placeholder 4">
            <a:extLst>
              <a:ext uri="{FF2B5EF4-FFF2-40B4-BE49-F238E27FC236}">
                <a16:creationId xmlns:a16="http://schemas.microsoft.com/office/drawing/2014/main" id="{41D0813B-592F-8B00-6E47-9D9C052160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D75B9620-5FE6-103B-E97D-3C231A6DA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2B8C8-A8E5-4E9C-BE72-1DADF548ABC7}" type="slidenum">
              <a:rPr lang="en-CA" smtClean="0"/>
              <a:t>‹#›</a:t>
            </a:fld>
            <a:endParaRPr lang="en-CA"/>
          </a:p>
        </p:txBody>
      </p:sp>
    </p:spTree>
    <p:extLst>
      <p:ext uri="{BB962C8B-B14F-4D97-AF65-F5344CB8AC3E}">
        <p14:creationId xmlns:p14="http://schemas.microsoft.com/office/powerpoint/2010/main" val="1469936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mailto:ofainfo@nan.ca"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0DD682-F13A-C865-94D6-99372C209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75D49E-352A-7353-9BDA-3E3C9439160C}"/>
              </a:ext>
            </a:extLst>
          </p:cNvPr>
          <p:cNvSpPr>
            <a:spLocks noGrp="1"/>
          </p:cNvSpPr>
          <p:nvPr>
            <p:ph type="ctrTitle"/>
          </p:nvPr>
        </p:nvSpPr>
        <p:spPr>
          <a:xfrm>
            <a:off x="1240643" y="206478"/>
            <a:ext cx="9710714" cy="2935584"/>
          </a:xfrm>
        </p:spPr>
        <p:txBody>
          <a:bodyPr>
            <a:noAutofit/>
          </a:bodyPr>
          <a:lstStyle/>
          <a:p>
            <a:r>
              <a:rPr lang="en-US" sz="2800" b="1" dirty="0">
                <a:solidFill>
                  <a:srgbClr val="003E54"/>
                </a:solidFill>
                <a:latin typeface="Adelle Sans" panose="00000500000000000000" pitchFamily="50" charset="0"/>
                <a:ea typeface="Calibri"/>
                <a:cs typeface="Calibri"/>
              </a:rPr>
              <a:t>Ontario Final Agreement on the Long-Term Reform of First Nations Child and Family Services Program in Ontario</a:t>
            </a:r>
            <a:br>
              <a:rPr lang="en-US" sz="2800" b="1" dirty="0">
                <a:solidFill>
                  <a:srgbClr val="003E54"/>
                </a:solidFill>
                <a:latin typeface="Adelle Sans" panose="00000500000000000000" pitchFamily="50" charset="0"/>
                <a:ea typeface="Calibri"/>
                <a:cs typeface="Calibri"/>
              </a:rPr>
            </a:br>
            <a:br>
              <a:rPr lang="en-US" sz="2800" b="1" dirty="0">
                <a:solidFill>
                  <a:srgbClr val="003E54"/>
                </a:solidFill>
                <a:latin typeface="Adelle Sans" panose="00000500000000000000" pitchFamily="50" charset="0"/>
                <a:ea typeface="Calibri"/>
                <a:cs typeface="Calibri"/>
              </a:rPr>
            </a:br>
            <a:r>
              <a:rPr lang="en-US" sz="2800" b="1" dirty="0">
                <a:solidFill>
                  <a:srgbClr val="003E54"/>
                </a:solidFill>
                <a:latin typeface="Adelle Sans" panose="00000500000000000000" pitchFamily="50" charset="0"/>
                <a:ea typeface="Calibri"/>
                <a:cs typeface="Calibri"/>
              </a:rPr>
              <a:t>Final Agreement Timeline and Legal Update</a:t>
            </a:r>
            <a:endParaRPr lang="en-CA" sz="2800" b="1" dirty="0">
              <a:solidFill>
                <a:srgbClr val="003E54"/>
              </a:solidFill>
              <a:latin typeface="Adelle Sans" panose="00000500000000000000" pitchFamily="50" charset="0"/>
            </a:endParaRPr>
          </a:p>
        </p:txBody>
      </p:sp>
      <p:sp>
        <p:nvSpPr>
          <p:cNvPr id="3" name="Subtitle 2">
            <a:extLst>
              <a:ext uri="{FF2B5EF4-FFF2-40B4-BE49-F238E27FC236}">
                <a16:creationId xmlns:a16="http://schemas.microsoft.com/office/drawing/2014/main" id="{01EFB313-4DD8-EEC6-CB8F-2ADD26422932}"/>
              </a:ext>
            </a:extLst>
          </p:cNvPr>
          <p:cNvSpPr>
            <a:spLocks noGrp="1"/>
          </p:cNvSpPr>
          <p:nvPr>
            <p:ph type="subTitle" idx="1"/>
          </p:nvPr>
        </p:nvSpPr>
        <p:spPr>
          <a:xfrm>
            <a:off x="1524000" y="3642011"/>
            <a:ext cx="9144000" cy="1655762"/>
          </a:xfrm>
        </p:spPr>
        <p:txBody>
          <a:bodyPr/>
          <a:lstStyle/>
          <a:p>
            <a:r>
              <a:rPr lang="en-US" dirty="0">
                <a:solidFill>
                  <a:schemeClr val="accent1">
                    <a:lumMod val="75000"/>
                  </a:schemeClr>
                </a:solidFill>
                <a:latin typeface="Adelle Sans" panose="00000500000000000000" pitchFamily="50" charset="0"/>
                <a:ea typeface="Calibri"/>
                <a:cs typeface="Calibri"/>
              </a:rPr>
              <a:t>Presented by: Falconers LLP</a:t>
            </a:r>
          </a:p>
          <a:p>
            <a:r>
              <a:rPr lang="en-US" dirty="0">
                <a:solidFill>
                  <a:schemeClr val="accent1">
                    <a:lumMod val="75000"/>
                  </a:schemeClr>
                </a:solidFill>
                <a:latin typeface="Adelle Sans" panose="00000500000000000000" pitchFamily="50" charset="0"/>
                <a:ea typeface="Calibri"/>
                <a:cs typeface="Calibri"/>
              </a:rPr>
              <a:t>January 13, 2026</a:t>
            </a:r>
            <a:endParaRPr lang="en-CA" dirty="0"/>
          </a:p>
        </p:txBody>
      </p:sp>
      <p:pic>
        <p:nvPicPr>
          <p:cNvPr id="7" name="Picture 6">
            <a:extLst>
              <a:ext uri="{FF2B5EF4-FFF2-40B4-BE49-F238E27FC236}">
                <a16:creationId xmlns:a16="http://schemas.microsoft.com/office/drawing/2014/main" id="{84A586F8-693A-8BD8-6571-84129DDDD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6747" y="4871048"/>
            <a:ext cx="977573" cy="1498120"/>
          </a:xfrm>
          <a:prstGeom prst="rect">
            <a:avLst/>
          </a:prstGeom>
        </p:spPr>
      </p:pic>
    </p:spTree>
    <p:extLst>
      <p:ext uri="{BB962C8B-B14F-4D97-AF65-F5344CB8AC3E}">
        <p14:creationId xmlns:p14="http://schemas.microsoft.com/office/powerpoint/2010/main" val="286465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1DDB2-30CC-A0EA-F7DF-6FF0268A6EBA}"/>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277CB7-3885-734C-E49E-5CB31C7FD9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59AE487F-3D72-873A-3775-59D79046CB63}"/>
              </a:ext>
            </a:extLst>
          </p:cNvPr>
          <p:cNvSpPr txBox="1"/>
          <p:nvPr/>
        </p:nvSpPr>
        <p:spPr>
          <a:xfrm>
            <a:off x="578967" y="1594456"/>
            <a:ext cx="9552953" cy="584775"/>
          </a:xfrm>
          <a:prstGeom prst="rect">
            <a:avLst/>
          </a:prstGeom>
          <a:noFill/>
        </p:spPr>
        <p:txBody>
          <a:bodyPr wrap="square" rtlCol="0">
            <a:spAutoFit/>
          </a:bodyPr>
          <a:lstStyle/>
          <a:p>
            <a:r>
              <a:rPr lang="en-US" sz="3200" b="1" dirty="0">
                <a:solidFill>
                  <a:srgbClr val="003E54"/>
                </a:solidFill>
                <a:latin typeface="Adelle Sans" panose="00000500000000000000" pitchFamily="50" charset="0"/>
              </a:rPr>
              <a:t>Part III – The Road to Approval</a:t>
            </a:r>
          </a:p>
        </p:txBody>
      </p:sp>
      <p:sp>
        <p:nvSpPr>
          <p:cNvPr id="7" name="TextBox 6">
            <a:extLst>
              <a:ext uri="{FF2B5EF4-FFF2-40B4-BE49-F238E27FC236}">
                <a16:creationId xmlns:a16="http://schemas.microsoft.com/office/drawing/2014/main" id="{A362C737-9ECD-0730-B68F-0D9383AEEA5B}"/>
              </a:ext>
            </a:extLst>
          </p:cNvPr>
          <p:cNvSpPr txBox="1"/>
          <p:nvPr/>
        </p:nvSpPr>
        <p:spPr>
          <a:xfrm>
            <a:off x="615727" y="2239860"/>
            <a:ext cx="8386688" cy="2862322"/>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v"/>
            </a:pPr>
            <a:r>
              <a:rPr lang="en-US" spc="-10" dirty="0">
                <a:solidFill>
                  <a:srgbClr val="081B31"/>
                </a:solidFill>
                <a:latin typeface="Adelle Sans" panose="00000500000000000000"/>
                <a:cs typeface="Times New Roman" panose="02020603050405020304" pitchFamily="18" charset="0"/>
              </a:rPr>
              <a:t>If an appeal is filed within that 60-day window, the OFA cannot take effect until the appeal process is fully completed.</a:t>
            </a:r>
          </a:p>
          <a:p>
            <a:pPr marL="285750" indent="-285750">
              <a:buFont typeface="Wingdings" panose="05000000000000000000" pitchFamily="2" charset="2"/>
              <a:buChar char="v"/>
            </a:pPr>
            <a:endParaRPr lang="en-US" spc="-10" dirty="0">
              <a:solidFill>
                <a:srgbClr val="081B31"/>
              </a:solidFill>
              <a:latin typeface="Adelle Sans" panose="00000500000000000000"/>
              <a:cs typeface="Times New Roman" panose="02020603050405020304" pitchFamily="18" charset="0"/>
            </a:endParaRPr>
          </a:p>
          <a:p>
            <a:pPr marL="285750" indent="-285750">
              <a:buFont typeface="Wingdings" panose="05000000000000000000" pitchFamily="2" charset="2"/>
              <a:buChar char="v"/>
            </a:pPr>
            <a:r>
              <a:rPr lang="en-US" spc="-10" dirty="0">
                <a:solidFill>
                  <a:srgbClr val="081B31"/>
                </a:solidFill>
                <a:latin typeface="Adelle Sans" panose="00000500000000000000"/>
                <a:cs typeface="Times New Roman" panose="02020603050405020304" pitchFamily="18" charset="0"/>
              </a:rPr>
              <a:t>Together, the provisions in p</a:t>
            </a:r>
            <a:r>
              <a:rPr lang="en-US" dirty="0">
                <a:latin typeface="Adelle Sans" panose="00000500000000000000"/>
                <a:ea typeface="Verdana" panose="020B0604030504040204" pitchFamily="34" charset="0"/>
                <a:cs typeface="Times New Roman" panose="02020603050405020304" pitchFamily="18" charset="0"/>
              </a:rPr>
              <a:t>aragraphs 294 to 296 of the OFA </a:t>
            </a:r>
            <a:r>
              <a:rPr lang="en-US" spc="-10" dirty="0">
                <a:solidFill>
                  <a:srgbClr val="081B31"/>
                </a:solidFill>
                <a:latin typeface="Adelle Sans" panose="00000500000000000000"/>
                <a:cs typeface="Times New Roman" panose="02020603050405020304" pitchFamily="18" charset="0"/>
              </a:rPr>
              <a:t>ensure that the OFA does not come into effect until all legal challenges are resolved and the Tribunal’s approval is final.</a:t>
            </a:r>
          </a:p>
          <a:p>
            <a:pPr marL="285750" indent="-285750">
              <a:buFont typeface="Wingdings" panose="05000000000000000000" pitchFamily="2" charset="2"/>
              <a:buChar char="v"/>
            </a:pPr>
            <a:endParaRPr lang="en-US" spc="-10" dirty="0">
              <a:solidFill>
                <a:srgbClr val="081B31"/>
              </a:solidFill>
              <a:latin typeface="Adelle Sans" panose="00000500000000000000"/>
              <a:cs typeface="Times New Roman" panose="02020603050405020304" pitchFamily="18" charset="0"/>
            </a:endParaRPr>
          </a:p>
          <a:p>
            <a:pPr marL="285750" indent="-285750">
              <a:buFont typeface="Wingdings" panose="05000000000000000000" pitchFamily="2" charset="2"/>
              <a:buChar char="v"/>
            </a:pPr>
            <a:r>
              <a:rPr lang="en-US" spc="-10" dirty="0">
                <a:solidFill>
                  <a:srgbClr val="081B31"/>
                </a:solidFill>
                <a:latin typeface="Adelle Sans" panose="00000500000000000000"/>
                <a:cs typeface="Times New Roman" panose="02020603050405020304" pitchFamily="18" charset="0"/>
              </a:rPr>
              <a:t>Appendix 12 states that if this Effective Date falls </a:t>
            </a:r>
            <a:r>
              <a:rPr lang="en-US" u="sng" spc="-10" dirty="0">
                <a:solidFill>
                  <a:srgbClr val="081B31"/>
                </a:solidFill>
                <a:latin typeface="Adelle Sans" panose="00000500000000000000"/>
                <a:cs typeface="Times New Roman" panose="02020603050405020304" pitchFamily="18" charset="0"/>
              </a:rPr>
              <a:t>after</a:t>
            </a:r>
            <a:r>
              <a:rPr lang="en-US" spc="-10" dirty="0">
                <a:solidFill>
                  <a:srgbClr val="081B31"/>
                </a:solidFill>
                <a:latin typeface="Adelle Sans" panose="00000500000000000000"/>
                <a:cs typeface="Times New Roman" panose="02020603050405020304" pitchFamily="18" charset="0"/>
              </a:rPr>
              <a:t> March 31, 2026, some early-year funding will be reduced or removed entirely.</a:t>
            </a: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F3032CE0-BEA9-6948-1861-CB338F6CF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028" y="3886279"/>
            <a:ext cx="2927783" cy="2927783"/>
          </a:xfrm>
          <a:prstGeom prst="rect">
            <a:avLst/>
          </a:prstGeom>
        </p:spPr>
      </p:pic>
      <p:pic>
        <p:nvPicPr>
          <p:cNvPr id="8" name="Picture 7">
            <a:extLst>
              <a:ext uri="{FF2B5EF4-FFF2-40B4-BE49-F238E27FC236}">
                <a16:creationId xmlns:a16="http://schemas.microsoft.com/office/drawing/2014/main" id="{55C1FE4F-7838-9560-985E-DFA8DDB9E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6348" y="1745213"/>
            <a:ext cx="2097128" cy="2097128"/>
          </a:xfrm>
          <a:prstGeom prst="rect">
            <a:avLst/>
          </a:prstGeom>
        </p:spPr>
      </p:pic>
      <p:sp>
        <p:nvSpPr>
          <p:cNvPr id="2" name="TextBox 1">
            <a:extLst>
              <a:ext uri="{FF2B5EF4-FFF2-40B4-BE49-F238E27FC236}">
                <a16:creationId xmlns:a16="http://schemas.microsoft.com/office/drawing/2014/main" id="{0C104BCF-17D9-6DD6-51D3-008E913D64BC}"/>
              </a:ext>
            </a:extLst>
          </p:cNvPr>
          <p:cNvSpPr txBox="1"/>
          <p:nvPr/>
        </p:nvSpPr>
        <p:spPr>
          <a:xfrm>
            <a:off x="10706582" y="6157732"/>
            <a:ext cx="1238491" cy="430887"/>
          </a:xfrm>
          <a:prstGeom prst="rect">
            <a:avLst/>
          </a:prstGeom>
          <a:noFill/>
        </p:spPr>
        <p:txBody>
          <a:bodyPr wrap="square" rtlCol="0">
            <a:spAutoFit/>
          </a:bodyPr>
          <a:lstStyle/>
          <a:p>
            <a:r>
              <a:rPr lang="en-CA" sz="2200" b="1" dirty="0"/>
              <a:t>P. 10</a:t>
            </a:r>
            <a:endParaRPr lang="en-US" sz="2200" b="1" dirty="0"/>
          </a:p>
        </p:txBody>
      </p:sp>
    </p:spTree>
    <p:extLst>
      <p:ext uri="{BB962C8B-B14F-4D97-AF65-F5344CB8AC3E}">
        <p14:creationId xmlns:p14="http://schemas.microsoft.com/office/powerpoint/2010/main" val="312554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1C7FB-797C-4AC6-AA0D-1929D1D793E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FCBD0377-2701-4679-0106-19F7D8A0D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20CFE246-0359-99DC-35F1-CEAEFD3A52F4}"/>
              </a:ext>
            </a:extLst>
          </p:cNvPr>
          <p:cNvSpPr txBox="1"/>
          <p:nvPr/>
        </p:nvSpPr>
        <p:spPr>
          <a:xfrm>
            <a:off x="278003" y="3141228"/>
            <a:ext cx="8246639" cy="2031325"/>
          </a:xfrm>
          <a:prstGeom prst="rect">
            <a:avLst/>
          </a:prstGeom>
          <a:noFill/>
        </p:spPr>
        <p:txBody>
          <a:bodyPr wrap="square" rtlCol="0">
            <a:spAutoFit/>
          </a:bodyPr>
          <a:lstStyle/>
          <a:p>
            <a:pPr algn="ctr" fontAlgn="t"/>
            <a:r>
              <a:rPr lang="en-CA" sz="3600" b="1" dirty="0">
                <a:solidFill>
                  <a:srgbClr val="003E54"/>
                </a:solidFill>
                <a:latin typeface="Adelle Sans" panose="00000500000000000000" pitchFamily="50" charset="0"/>
              </a:rPr>
              <a:t>Contact Information</a:t>
            </a:r>
          </a:p>
          <a:p>
            <a:pPr algn="ctr" fontAlgn="t"/>
            <a:endParaRPr lang="en-CA" sz="3600" b="1" dirty="0">
              <a:solidFill>
                <a:srgbClr val="003E54"/>
              </a:solidFill>
              <a:latin typeface="Adelle Sans" panose="00000500000000000000" pitchFamily="50" charset="0"/>
            </a:endParaRPr>
          </a:p>
          <a:p>
            <a:pPr algn="ctr" fontAlgn="t"/>
            <a:r>
              <a:rPr lang="en-CA" sz="3600" b="1" dirty="0">
                <a:solidFill>
                  <a:srgbClr val="003E54"/>
                </a:solidFill>
                <a:latin typeface="Adelle Sans" panose="00000500000000000000" pitchFamily="50" charset="0"/>
                <a:hlinkClick r:id="rId3"/>
              </a:rPr>
              <a:t>ofainfo@nan.ca</a:t>
            </a:r>
            <a:r>
              <a:rPr lang="en-CA" sz="3600" b="1" dirty="0">
                <a:solidFill>
                  <a:srgbClr val="003E54"/>
                </a:solidFill>
                <a:latin typeface="Adelle Sans" panose="00000500000000000000" pitchFamily="50" charset="0"/>
              </a:rPr>
              <a:t> 	</a:t>
            </a:r>
            <a:endParaRPr lang="en-CA" sz="3600" dirty="0">
              <a:solidFill>
                <a:srgbClr val="003E54"/>
              </a:solidFill>
              <a:latin typeface="Adelle Sans" panose="00000500000000000000" pitchFamily="50" charset="0"/>
            </a:endParaRPr>
          </a:p>
          <a:p>
            <a:endParaRPr lang="en-CA" dirty="0"/>
          </a:p>
        </p:txBody>
      </p:sp>
      <p:pic>
        <p:nvPicPr>
          <p:cNvPr id="15" name="Picture 14">
            <a:extLst>
              <a:ext uri="{FF2B5EF4-FFF2-40B4-BE49-F238E27FC236}">
                <a16:creationId xmlns:a16="http://schemas.microsoft.com/office/drawing/2014/main" id="{84FF6F86-C76A-4C27-E54F-65171B848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7680" y="1612979"/>
            <a:ext cx="4733393" cy="4733393"/>
          </a:xfrm>
          <a:prstGeom prst="rect">
            <a:avLst/>
          </a:prstGeom>
        </p:spPr>
      </p:pic>
      <p:sp>
        <p:nvSpPr>
          <p:cNvPr id="2" name="TextBox 1">
            <a:extLst>
              <a:ext uri="{FF2B5EF4-FFF2-40B4-BE49-F238E27FC236}">
                <a16:creationId xmlns:a16="http://schemas.microsoft.com/office/drawing/2014/main" id="{AF5426F3-7700-6825-7647-BEEFC683E216}"/>
              </a:ext>
            </a:extLst>
          </p:cNvPr>
          <p:cNvSpPr txBox="1"/>
          <p:nvPr/>
        </p:nvSpPr>
        <p:spPr>
          <a:xfrm>
            <a:off x="10706582" y="6157732"/>
            <a:ext cx="1238491" cy="430887"/>
          </a:xfrm>
          <a:prstGeom prst="rect">
            <a:avLst/>
          </a:prstGeom>
          <a:noFill/>
        </p:spPr>
        <p:txBody>
          <a:bodyPr wrap="square" rtlCol="0">
            <a:spAutoFit/>
          </a:bodyPr>
          <a:lstStyle/>
          <a:p>
            <a:r>
              <a:rPr lang="en-CA" sz="2200" b="1" dirty="0"/>
              <a:t>P. </a:t>
            </a:r>
            <a:r>
              <a:rPr lang="en-CA" sz="2200" b="1"/>
              <a:t>11</a:t>
            </a:r>
            <a:endParaRPr lang="en-US" sz="2200" b="1" dirty="0"/>
          </a:p>
        </p:txBody>
      </p:sp>
    </p:spTree>
    <p:extLst>
      <p:ext uri="{BB962C8B-B14F-4D97-AF65-F5344CB8AC3E}">
        <p14:creationId xmlns:p14="http://schemas.microsoft.com/office/powerpoint/2010/main" val="189719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840A0B-7948-D5D6-D376-05FF90E9D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E059895-054D-C0F3-FDCE-7EB4778F79DB}"/>
              </a:ext>
            </a:extLst>
          </p:cNvPr>
          <p:cNvSpPr txBox="1"/>
          <p:nvPr/>
        </p:nvSpPr>
        <p:spPr>
          <a:xfrm>
            <a:off x="661675" y="2431602"/>
            <a:ext cx="6846513" cy="2289538"/>
          </a:xfrm>
          <a:prstGeom prst="rect">
            <a:avLst/>
          </a:prstGeom>
          <a:noFill/>
        </p:spPr>
        <p:txBody>
          <a:bodyPr wrap="square" rtlCol="0">
            <a:spAutoFit/>
          </a:bodyPr>
          <a:lstStyle/>
          <a:p>
            <a:pPr lvl="0" defTabSz="457200">
              <a:defRPr/>
            </a:pPr>
            <a:r>
              <a:rPr lang="en-CA" sz="2800" b="1" dirty="0">
                <a:solidFill>
                  <a:srgbClr val="091B32"/>
                </a:solidFill>
                <a:latin typeface="Adelle Sans" panose="00000500000000000000" pitchFamily="50" charset="0"/>
              </a:rPr>
              <a:t>Overview of Presentation </a:t>
            </a:r>
            <a:endParaRPr lang="en-US" sz="2800" b="1" dirty="0">
              <a:solidFill>
                <a:srgbClr val="091B32"/>
              </a:solidFill>
              <a:latin typeface="Adelle Sans" panose="00000500000000000000" pitchFamily="50" charset="0"/>
            </a:endParaRPr>
          </a:p>
          <a:p>
            <a:pPr>
              <a:defRPr/>
            </a:pPr>
            <a:endParaRPr lang="en-CA" sz="1050" dirty="0">
              <a:solidFill>
                <a:srgbClr val="091B32"/>
              </a:solidFill>
              <a:latin typeface="Adelle Sans" panose="00000500000000000000" pitchFamily="50" charset="0"/>
            </a:endParaRPr>
          </a:p>
          <a:p>
            <a:pPr marL="342900" indent="-342900">
              <a:lnSpc>
                <a:spcPct val="150000"/>
              </a:lnSpc>
              <a:buFont typeface="Wingdings" panose="05000000000000000000" pitchFamily="2" charset="2"/>
              <a:buChar char="v"/>
            </a:pPr>
            <a:r>
              <a:rPr lang="en-CA" sz="2400" b="1" dirty="0">
                <a:solidFill>
                  <a:srgbClr val="003E54"/>
                </a:solidFill>
                <a:latin typeface="Adelle Sans" panose="00000500000000000000"/>
                <a:ea typeface="Verdana" panose="020B0604030504040204" pitchFamily="34" charset="0"/>
                <a:cs typeface="Times New Roman" panose="02020603050405020304" pitchFamily="18" charset="0"/>
              </a:rPr>
              <a:t>Part I – Timeline (July 2024 to February 2026)</a:t>
            </a:r>
          </a:p>
          <a:p>
            <a:pPr marL="342900" indent="-342900">
              <a:lnSpc>
                <a:spcPct val="150000"/>
              </a:lnSpc>
              <a:buFont typeface="Wingdings" panose="05000000000000000000" pitchFamily="2" charset="2"/>
              <a:buChar char="v"/>
            </a:pPr>
            <a:r>
              <a:rPr lang="en-CA" sz="2400" b="1" dirty="0">
                <a:solidFill>
                  <a:srgbClr val="003E54"/>
                </a:solidFill>
                <a:latin typeface="Adelle Sans" panose="00000500000000000000"/>
                <a:ea typeface="Verdana" panose="020B0604030504040204" pitchFamily="34" charset="0"/>
                <a:cs typeface="Times New Roman" panose="02020603050405020304" pitchFamily="18" charset="0"/>
              </a:rPr>
              <a:t>Part II – Update on December 2025 Hearing</a:t>
            </a:r>
          </a:p>
          <a:p>
            <a:pPr marL="342900" indent="-342900">
              <a:lnSpc>
                <a:spcPct val="150000"/>
              </a:lnSpc>
              <a:buFont typeface="Wingdings" panose="05000000000000000000" pitchFamily="2" charset="2"/>
              <a:buChar char="v"/>
            </a:pPr>
            <a:r>
              <a:rPr lang="en-CA" sz="2400" b="1" dirty="0">
                <a:solidFill>
                  <a:srgbClr val="003E54"/>
                </a:solidFill>
                <a:latin typeface="Adelle Sans" panose="00000500000000000000"/>
                <a:ea typeface="Verdana" panose="020B0604030504040204" pitchFamily="34" charset="0"/>
                <a:cs typeface="Times New Roman" panose="02020603050405020304" pitchFamily="18" charset="0"/>
              </a:rPr>
              <a:t>Part III – The Road to Approval</a:t>
            </a:r>
            <a:endParaRPr lang="en-CA" b="1" dirty="0">
              <a:solidFill>
                <a:srgbClr val="003E54"/>
              </a:solidFill>
              <a:latin typeface="Adelle Sans" panose="00000500000000000000"/>
              <a:ea typeface="Verdana" panose="020B060403050404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86D9A9F-B0FC-73E1-C8C3-4B7C5D5C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894" y="1318001"/>
            <a:ext cx="5477881" cy="5477881"/>
          </a:xfrm>
          <a:prstGeom prst="rect">
            <a:avLst/>
          </a:prstGeom>
        </p:spPr>
      </p:pic>
      <p:sp>
        <p:nvSpPr>
          <p:cNvPr id="2" name="TextBox 1">
            <a:extLst>
              <a:ext uri="{FF2B5EF4-FFF2-40B4-BE49-F238E27FC236}">
                <a16:creationId xmlns:a16="http://schemas.microsoft.com/office/drawing/2014/main" id="{BBCC99E6-CBA6-AA0E-616D-6BC023923754}"/>
              </a:ext>
            </a:extLst>
          </p:cNvPr>
          <p:cNvSpPr txBox="1"/>
          <p:nvPr/>
        </p:nvSpPr>
        <p:spPr>
          <a:xfrm>
            <a:off x="10706582" y="6157732"/>
            <a:ext cx="1238491" cy="430887"/>
          </a:xfrm>
          <a:prstGeom prst="rect">
            <a:avLst/>
          </a:prstGeom>
          <a:noFill/>
        </p:spPr>
        <p:txBody>
          <a:bodyPr wrap="square" rtlCol="0">
            <a:spAutoFit/>
          </a:bodyPr>
          <a:lstStyle/>
          <a:p>
            <a:r>
              <a:rPr lang="en-CA" sz="2200" b="1" dirty="0"/>
              <a:t>P. 2</a:t>
            </a:r>
            <a:endParaRPr lang="en-US" sz="2200" b="1" dirty="0"/>
          </a:p>
        </p:txBody>
      </p:sp>
    </p:spTree>
    <p:extLst>
      <p:ext uri="{BB962C8B-B14F-4D97-AF65-F5344CB8AC3E}">
        <p14:creationId xmlns:p14="http://schemas.microsoft.com/office/powerpoint/2010/main" val="267833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753663-78AE-B906-2037-19FF20D690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6053C5FE-FA3C-8A15-6AE8-85FA76CCB23D}"/>
              </a:ext>
            </a:extLst>
          </p:cNvPr>
          <p:cNvSpPr txBox="1"/>
          <p:nvPr/>
        </p:nvSpPr>
        <p:spPr>
          <a:xfrm>
            <a:off x="578967" y="1594456"/>
            <a:ext cx="9552953" cy="584775"/>
          </a:xfrm>
          <a:prstGeom prst="rect">
            <a:avLst/>
          </a:prstGeom>
          <a:noFill/>
        </p:spPr>
        <p:txBody>
          <a:bodyPr wrap="square" rtlCol="0">
            <a:spAutoFit/>
          </a:bodyPr>
          <a:lstStyle/>
          <a:p>
            <a:r>
              <a:rPr lang="en-US" sz="3200" b="1" dirty="0">
                <a:solidFill>
                  <a:srgbClr val="003E54"/>
                </a:solidFill>
                <a:latin typeface="Adelle Sans" panose="00000500000000000000" pitchFamily="50" charset="0"/>
              </a:rPr>
              <a:t>Part III - Timeline</a:t>
            </a:r>
          </a:p>
        </p:txBody>
      </p:sp>
      <p:sp>
        <p:nvSpPr>
          <p:cNvPr id="7" name="TextBox 6">
            <a:extLst>
              <a:ext uri="{FF2B5EF4-FFF2-40B4-BE49-F238E27FC236}">
                <a16:creationId xmlns:a16="http://schemas.microsoft.com/office/drawing/2014/main" id="{0DE65B31-2010-24E3-DCBA-1EFF7EEA4099}"/>
              </a:ext>
            </a:extLst>
          </p:cNvPr>
          <p:cNvSpPr txBox="1"/>
          <p:nvPr/>
        </p:nvSpPr>
        <p:spPr>
          <a:xfrm>
            <a:off x="615727" y="2239860"/>
            <a:ext cx="7873445" cy="3970318"/>
          </a:xfrm>
          <a:prstGeom prst="rect">
            <a:avLst/>
          </a:prstGeom>
          <a:noFill/>
        </p:spPr>
        <p:txBody>
          <a:bodyPr wrap="square" lIns="91440" tIns="45720" rIns="91440" bIns="45720" anchor="t">
            <a:spAutoFit/>
          </a:bodyPr>
          <a:lstStyle/>
          <a:p>
            <a:r>
              <a:rPr lang="en-CA" u="sng" dirty="0">
                <a:latin typeface="Adelle Sans" panose="00000500000000000000"/>
                <a:ea typeface="Verdana" panose="020B0604030504040204" pitchFamily="34" charset="0"/>
                <a:cs typeface="Times New Roman" panose="02020603050405020304" pitchFamily="18" charset="0"/>
              </a:rPr>
              <a:t>July 2024</a:t>
            </a:r>
            <a:r>
              <a:rPr lang="en-CA" dirty="0">
                <a:latin typeface="Adelle Sans" panose="00000500000000000000"/>
                <a:ea typeface="Verdana" panose="020B0604030504040204" pitchFamily="34" charset="0"/>
                <a:cs typeface="Times New Roman" panose="02020603050405020304" pitchFamily="18" charset="0"/>
              </a:rPr>
              <a:t> – NAN, COO, AFN, and Canada concluded their negotiations and endorsed a draft agreement committing $47.8 billion to the reform of the FNCFS program.</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October 2024</a:t>
            </a:r>
            <a:r>
              <a:rPr lang="en-CA" dirty="0">
                <a:latin typeface="Adelle Sans" panose="00000500000000000000"/>
                <a:ea typeface="Verdana" panose="020B0604030504040204" pitchFamily="34" charset="0"/>
                <a:cs typeface="Times New Roman" panose="02020603050405020304" pitchFamily="18" charset="0"/>
              </a:rPr>
              <a:t> – Both the NAN Chiefs in Assembly and Ontario Chiefs in Assembly voted to ratify the National Final Settlement Agreement (“FSA).</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October 2024 </a:t>
            </a:r>
            <a:r>
              <a:rPr lang="en-CA" dirty="0">
                <a:latin typeface="Adelle Sans" panose="00000500000000000000"/>
                <a:ea typeface="Verdana" panose="020B0604030504040204" pitchFamily="34" charset="0"/>
                <a:cs typeface="Times New Roman" panose="02020603050405020304" pitchFamily="18" charset="0"/>
              </a:rPr>
              <a:t>– First Nations in Assembly at AFN voted to reject the National FSA. </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November 2024</a:t>
            </a:r>
            <a:r>
              <a:rPr lang="en-CA" dirty="0">
                <a:latin typeface="Adelle Sans" panose="00000500000000000000"/>
                <a:ea typeface="Verdana" panose="020B0604030504040204" pitchFamily="34" charset="0"/>
                <a:cs typeface="Times New Roman" panose="02020603050405020304" pitchFamily="18" charset="0"/>
              </a:rPr>
              <a:t> – Ontario Chiefs in Assembly directed that a regional agreement in Ontario be pursued. </a:t>
            </a:r>
          </a:p>
          <a:p>
            <a:endParaRPr lang="en-CA" u="sng"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December 2024</a:t>
            </a:r>
            <a:r>
              <a:rPr lang="en-CA" dirty="0">
                <a:latin typeface="Adelle Sans" panose="00000500000000000000"/>
                <a:ea typeface="Verdana" panose="020B0604030504040204" pitchFamily="34" charset="0"/>
                <a:cs typeface="Times New Roman" panose="02020603050405020304" pitchFamily="18" charset="0"/>
              </a:rPr>
              <a:t> – Canada communicated to NAN and COO that they had received a mandate to negotiate an Ontario-specific agreement. </a:t>
            </a:r>
          </a:p>
        </p:txBody>
      </p:sp>
      <p:pic>
        <p:nvPicPr>
          <p:cNvPr id="9" name="Picture 8">
            <a:extLst>
              <a:ext uri="{FF2B5EF4-FFF2-40B4-BE49-F238E27FC236}">
                <a16:creationId xmlns:a16="http://schemas.microsoft.com/office/drawing/2014/main" id="{E9BBD8B4-941C-655A-2D62-CADBC2F43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694" y="2963612"/>
            <a:ext cx="2927783" cy="2927783"/>
          </a:xfrm>
          <a:prstGeom prst="rect">
            <a:avLst/>
          </a:prstGeom>
        </p:spPr>
      </p:pic>
      <p:sp>
        <p:nvSpPr>
          <p:cNvPr id="2" name="TextBox 1">
            <a:extLst>
              <a:ext uri="{FF2B5EF4-FFF2-40B4-BE49-F238E27FC236}">
                <a16:creationId xmlns:a16="http://schemas.microsoft.com/office/drawing/2014/main" id="{5D809968-0110-3D80-5612-57565B82EA9E}"/>
              </a:ext>
            </a:extLst>
          </p:cNvPr>
          <p:cNvSpPr txBox="1"/>
          <p:nvPr/>
        </p:nvSpPr>
        <p:spPr>
          <a:xfrm>
            <a:off x="10706582" y="6157732"/>
            <a:ext cx="1238491" cy="430887"/>
          </a:xfrm>
          <a:prstGeom prst="rect">
            <a:avLst/>
          </a:prstGeom>
          <a:noFill/>
        </p:spPr>
        <p:txBody>
          <a:bodyPr wrap="square" rtlCol="0">
            <a:spAutoFit/>
          </a:bodyPr>
          <a:lstStyle/>
          <a:p>
            <a:r>
              <a:rPr lang="en-CA" sz="2200" b="1" dirty="0"/>
              <a:t>P. 3</a:t>
            </a:r>
            <a:endParaRPr lang="en-US" sz="2200" b="1" dirty="0"/>
          </a:p>
        </p:txBody>
      </p:sp>
    </p:spTree>
    <p:extLst>
      <p:ext uri="{BB962C8B-B14F-4D97-AF65-F5344CB8AC3E}">
        <p14:creationId xmlns:p14="http://schemas.microsoft.com/office/powerpoint/2010/main" val="150329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B69D054-9A33-7C56-FD51-777C14F036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8980AA0B-A3F5-66C4-7DF9-5E09662DAE48}"/>
              </a:ext>
            </a:extLst>
          </p:cNvPr>
          <p:cNvSpPr txBox="1"/>
          <p:nvPr/>
        </p:nvSpPr>
        <p:spPr>
          <a:xfrm>
            <a:off x="579385" y="2552318"/>
            <a:ext cx="7865361" cy="3077766"/>
          </a:xfrm>
          <a:prstGeom prst="rect">
            <a:avLst/>
          </a:prstGeom>
          <a:noFill/>
        </p:spPr>
        <p:txBody>
          <a:bodyPr wrap="square" lIns="91440" tIns="45720" rIns="91440" bIns="45720" anchor="t">
            <a:spAutoFit/>
          </a:bodyPr>
          <a:lstStyle/>
          <a:p>
            <a:r>
              <a:rPr lang="en-CA" u="sng" dirty="0">
                <a:latin typeface="Adelle Sans" panose="00000500000000000000"/>
                <a:ea typeface="Verdana" panose="020B0604030504040204" pitchFamily="34" charset="0"/>
                <a:cs typeface="Times New Roman" panose="02020603050405020304" pitchFamily="18" charset="0"/>
              </a:rPr>
              <a:t>January 2025</a:t>
            </a:r>
            <a:r>
              <a:rPr lang="en-CA" dirty="0">
                <a:latin typeface="Adelle Sans" panose="00000500000000000000"/>
                <a:ea typeface="Verdana" panose="020B0604030504040204" pitchFamily="34" charset="0"/>
                <a:cs typeface="Times New Roman" panose="02020603050405020304" pitchFamily="18" charset="0"/>
              </a:rPr>
              <a:t> – Canada communicated to AFN and Caring Society they would not be re-negotiating an agreement on a national level. </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January 2025</a:t>
            </a:r>
            <a:r>
              <a:rPr lang="en-CA" dirty="0">
                <a:latin typeface="Adelle Sans" panose="00000500000000000000"/>
                <a:ea typeface="Verdana" panose="020B0604030504040204" pitchFamily="34" charset="0"/>
                <a:cs typeface="Times New Roman" panose="02020603050405020304" pitchFamily="18" charset="0"/>
              </a:rPr>
              <a:t> – NAN, COO, and Canada engaged in productive negotiations to complete a draft Ontario Final Agreement (“OFA”). </a:t>
            </a:r>
          </a:p>
          <a:p>
            <a:endParaRPr lang="en-CA" u="sng"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February 2025</a:t>
            </a:r>
            <a:r>
              <a:rPr lang="en-CA" dirty="0">
                <a:latin typeface="Adelle Sans" panose="00000500000000000000"/>
                <a:ea typeface="Verdana" panose="020B0604030504040204" pitchFamily="34" charset="0"/>
                <a:cs typeface="Times New Roman" panose="02020603050405020304" pitchFamily="18" charset="0"/>
              </a:rPr>
              <a:t> – NAN and COO Chiefs in Assembly voted to ratify the OFA</a:t>
            </a:r>
          </a:p>
          <a:p>
            <a:endParaRPr kumimoji="0" lang="en-CA" sz="1600" b="0" i="0" u="none" strike="noStrike" kern="1200" cap="none" spc="-10" normalizeH="0" baseline="0" noProof="0" dirty="0">
              <a:ln>
                <a:noFill/>
              </a:ln>
              <a:solidFill>
                <a:srgbClr val="091B32"/>
              </a:solidFill>
              <a:effectLst/>
              <a:uLnTx/>
              <a:uFillTx/>
              <a:latin typeface="Adelle Sans" panose="00000500000000000000"/>
              <a:ea typeface="Verdana" panose="020B0604030504040204" pitchFamily="34" charset="0"/>
              <a:cs typeface="Times New Roman" panose="02020603050405020304" pitchFamily="18" charset="0"/>
            </a:endParaRPr>
          </a:p>
          <a:p>
            <a:r>
              <a:rPr lang="en-CA" sz="1600" u="sng" dirty="0">
                <a:latin typeface="Adelle Sans" panose="00000500000000000000"/>
                <a:ea typeface="Verdana" panose="020B0604030504040204" pitchFamily="34" charset="0"/>
                <a:cs typeface="Times New Roman" panose="02020603050405020304" pitchFamily="18" charset="0"/>
              </a:rPr>
              <a:t>March 2025</a:t>
            </a:r>
            <a:r>
              <a:rPr lang="en-CA" sz="1600" dirty="0">
                <a:latin typeface="Adelle Sans" panose="00000500000000000000"/>
                <a:ea typeface="Verdana" panose="020B0604030504040204" pitchFamily="34" charset="0"/>
                <a:cs typeface="Times New Roman" panose="02020603050405020304" pitchFamily="18" charset="0"/>
              </a:rPr>
              <a:t> – NAN, COO, and Canada filed a joint motion with the Canadian Human Rights Tribunal to approve the OFA</a:t>
            </a:r>
          </a:p>
          <a:p>
            <a:endParaRPr kumimoji="0" lang="en-US" sz="1600" b="0" i="0" u="none" strike="noStrike" kern="1200" cap="none" spc="-10" normalizeH="0" baseline="0" noProof="0" dirty="0">
              <a:ln>
                <a:noFill/>
              </a:ln>
              <a:solidFill>
                <a:srgbClr val="091B32"/>
              </a:solidFill>
              <a:effectLst/>
              <a:uLnTx/>
              <a:uFillTx/>
              <a:latin typeface="Adelle Sans" panose="00000500000000000000"/>
              <a:cs typeface="Times New Roman"/>
            </a:endParaRPr>
          </a:p>
        </p:txBody>
      </p:sp>
      <p:sp>
        <p:nvSpPr>
          <p:cNvPr id="7" name="TextBox 6">
            <a:extLst>
              <a:ext uri="{FF2B5EF4-FFF2-40B4-BE49-F238E27FC236}">
                <a16:creationId xmlns:a16="http://schemas.microsoft.com/office/drawing/2014/main" id="{EB203D3A-0DF6-D257-F2D7-F4636D66774D}"/>
              </a:ext>
            </a:extLst>
          </p:cNvPr>
          <p:cNvSpPr txBox="1"/>
          <p:nvPr/>
        </p:nvSpPr>
        <p:spPr>
          <a:xfrm>
            <a:off x="578967" y="1594456"/>
            <a:ext cx="10210034" cy="584775"/>
          </a:xfrm>
          <a:prstGeom prst="rect">
            <a:avLst/>
          </a:prstGeom>
          <a:noFill/>
        </p:spPr>
        <p:txBody>
          <a:bodyPr wrap="square" rtlCol="0">
            <a:spAutoFit/>
          </a:bodyPr>
          <a:lstStyle/>
          <a:p>
            <a:pPr lvl="0" defTabSz="457200">
              <a:defRPr/>
            </a:pPr>
            <a:r>
              <a:rPr lang="en-US" sz="3200" b="1" dirty="0">
                <a:solidFill>
                  <a:srgbClr val="003E54"/>
                </a:solidFill>
                <a:latin typeface="Adelle Sans" panose="00000500000000000000" pitchFamily="50" charset="0"/>
              </a:rPr>
              <a:t>Timeline Continued</a:t>
            </a:r>
            <a:endParaRPr lang="en-CA" sz="3200" b="1" dirty="0">
              <a:solidFill>
                <a:srgbClr val="003E54"/>
              </a:solidFill>
              <a:latin typeface="Adelle Sans" panose="00000500000000000000" pitchFamily="50" charset="0"/>
            </a:endParaRPr>
          </a:p>
        </p:txBody>
      </p:sp>
      <p:pic>
        <p:nvPicPr>
          <p:cNvPr id="9" name="Picture 8">
            <a:extLst>
              <a:ext uri="{FF2B5EF4-FFF2-40B4-BE49-F238E27FC236}">
                <a16:creationId xmlns:a16="http://schemas.microsoft.com/office/drawing/2014/main" id="{75425000-A3AD-EBB4-B4F9-91E76B2BC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746" y="1862534"/>
            <a:ext cx="3822306" cy="3822306"/>
          </a:xfrm>
          <a:prstGeom prst="rect">
            <a:avLst/>
          </a:prstGeom>
        </p:spPr>
      </p:pic>
      <p:sp>
        <p:nvSpPr>
          <p:cNvPr id="2" name="TextBox 1">
            <a:extLst>
              <a:ext uri="{FF2B5EF4-FFF2-40B4-BE49-F238E27FC236}">
                <a16:creationId xmlns:a16="http://schemas.microsoft.com/office/drawing/2014/main" id="{37157CF5-621A-EA31-73B3-CE9ECB8425C1}"/>
              </a:ext>
            </a:extLst>
          </p:cNvPr>
          <p:cNvSpPr txBox="1"/>
          <p:nvPr/>
        </p:nvSpPr>
        <p:spPr>
          <a:xfrm>
            <a:off x="10706582" y="6157732"/>
            <a:ext cx="1238491" cy="430887"/>
          </a:xfrm>
          <a:prstGeom prst="rect">
            <a:avLst/>
          </a:prstGeom>
          <a:noFill/>
        </p:spPr>
        <p:txBody>
          <a:bodyPr wrap="square" rtlCol="0">
            <a:spAutoFit/>
          </a:bodyPr>
          <a:lstStyle/>
          <a:p>
            <a:r>
              <a:rPr lang="en-CA" sz="2200" b="1" dirty="0"/>
              <a:t>P. 4</a:t>
            </a:r>
            <a:endParaRPr lang="en-US" sz="2200" b="1" dirty="0"/>
          </a:p>
        </p:txBody>
      </p:sp>
    </p:spTree>
    <p:extLst>
      <p:ext uri="{BB962C8B-B14F-4D97-AF65-F5344CB8AC3E}">
        <p14:creationId xmlns:p14="http://schemas.microsoft.com/office/powerpoint/2010/main" val="158204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3DF4B9B-31DF-FE5B-346A-44719F12BE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object 3">
            <a:extLst>
              <a:ext uri="{FF2B5EF4-FFF2-40B4-BE49-F238E27FC236}">
                <a16:creationId xmlns:a16="http://schemas.microsoft.com/office/drawing/2014/main" id="{E837169A-BCD8-C82C-1A13-CEEACA5A7029}"/>
              </a:ext>
            </a:extLst>
          </p:cNvPr>
          <p:cNvSpPr txBox="1"/>
          <p:nvPr/>
        </p:nvSpPr>
        <p:spPr>
          <a:xfrm>
            <a:off x="688092" y="2179231"/>
            <a:ext cx="8043214" cy="4444807"/>
          </a:xfrm>
          <a:prstGeom prst="rect">
            <a:avLst/>
          </a:prstGeom>
        </p:spPr>
        <p:txBody>
          <a:bodyPr vert="horz" wrap="square" lIns="0" tIns="12700" rIns="0" bIns="0" rtlCol="0" anchor="t">
            <a:spAutoFit/>
          </a:bodyPr>
          <a:lstStyle/>
          <a:p>
            <a:endParaRPr lang="en-CA" u="sng"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April to September 2025</a:t>
            </a:r>
            <a:r>
              <a:rPr lang="en-CA" dirty="0">
                <a:latin typeface="Adelle Sans" panose="00000500000000000000"/>
                <a:ea typeface="Verdana" panose="020B0604030504040204" pitchFamily="34" charset="0"/>
                <a:cs typeface="Times New Roman" panose="02020603050405020304" pitchFamily="18" charset="0"/>
              </a:rPr>
              <a:t> – 13 First Nations or First Nation Organizations filed motions seeking interested party status for the joint motion concerning the OFA. Per 2025 CHRT 85, the Tribunal dismissed all but two (2) of the motions seeking Interested Party status: Chippewas of Georgina Island and </a:t>
            </a:r>
            <a:r>
              <a:rPr lang="en-CA" dirty="0" err="1">
                <a:latin typeface="Adelle Sans" panose="00000500000000000000"/>
                <a:ea typeface="Verdana" panose="020B0604030504040204" pitchFamily="34" charset="0"/>
                <a:cs typeface="Times New Roman" panose="02020603050405020304" pitchFamily="18" charset="0"/>
              </a:rPr>
              <a:t>Tayka</a:t>
            </a:r>
            <a:r>
              <a:rPr lang="en-CA" dirty="0">
                <a:latin typeface="Adelle Sans" panose="00000500000000000000"/>
                <a:ea typeface="Verdana" panose="020B0604030504040204" pitchFamily="34" charset="0"/>
                <a:cs typeface="Times New Roman" panose="02020603050405020304" pitchFamily="18" charset="0"/>
              </a:rPr>
              <a:t> </a:t>
            </a:r>
            <a:r>
              <a:rPr lang="en-CA" dirty="0" err="1">
                <a:latin typeface="Adelle Sans" panose="00000500000000000000"/>
                <a:ea typeface="Verdana" panose="020B0604030504040204" pitchFamily="34" charset="0"/>
                <a:cs typeface="Times New Roman" panose="02020603050405020304" pitchFamily="18" charset="0"/>
              </a:rPr>
              <a:t>Tagamou</a:t>
            </a:r>
            <a:r>
              <a:rPr lang="en-CA" dirty="0">
                <a:latin typeface="Adelle Sans" panose="00000500000000000000"/>
                <a:ea typeface="Verdana" panose="020B0604030504040204" pitchFamily="34" charset="0"/>
                <a:cs typeface="Times New Roman" panose="02020603050405020304" pitchFamily="18" charset="0"/>
              </a:rPr>
              <a:t> Nation</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September to November 2025</a:t>
            </a:r>
            <a:r>
              <a:rPr lang="en-CA" dirty="0">
                <a:latin typeface="Adelle Sans" panose="00000500000000000000"/>
                <a:ea typeface="Verdana" panose="020B0604030504040204" pitchFamily="34" charset="0"/>
                <a:cs typeface="Times New Roman" panose="02020603050405020304" pitchFamily="18" charset="0"/>
              </a:rPr>
              <a:t> – Additional affidavit evidence was filed with the Tribunal</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December 2025 </a:t>
            </a:r>
            <a:r>
              <a:rPr lang="en-CA" dirty="0">
                <a:latin typeface="Adelle Sans" panose="00000500000000000000"/>
                <a:ea typeface="Verdana" panose="020B0604030504040204" pitchFamily="34" charset="0"/>
                <a:cs typeface="Times New Roman" panose="02020603050405020304" pitchFamily="18" charset="0"/>
              </a:rPr>
              <a:t>– Cross-examinations on witness affidavits was held in Ottawa before the Panel</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January 2026 </a:t>
            </a:r>
            <a:r>
              <a:rPr lang="en-CA" dirty="0">
                <a:latin typeface="Adelle Sans" panose="00000500000000000000"/>
                <a:ea typeface="Verdana" panose="020B0604030504040204" pitchFamily="34" charset="0"/>
                <a:cs typeface="Times New Roman" panose="02020603050405020304" pitchFamily="18" charset="0"/>
              </a:rPr>
              <a:t>– Written submissions to be filed by the parties</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February 2026 </a:t>
            </a:r>
            <a:r>
              <a:rPr lang="en-CA" dirty="0">
                <a:latin typeface="Adelle Sans" panose="00000500000000000000"/>
                <a:ea typeface="Verdana" panose="020B0604030504040204" pitchFamily="34" charset="0"/>
                <a:cs typeface="Times New Roman" panose="02020603050405020304" pitchFamily="18" charset="0"/>
              </a:rPr>
              <a:t>– Anticipated hearing of the OFA approval motion before the Panel</a:t>
            </a:r>
          </a:p>
          <a:p>
            <a:endParaRPr lang="en-CA" u="sng" dirty="0">
              <a:latin typeface="Adelle Sans" panose="00000500000000000000"/>
              <a:ea typeface="Verdan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0254299-304B-7FF0-E7C2-C24196FC6FB5}"/>
              </a:ext>
            </a:extLst>
          </p:cNvPr>
          <p:cNvSpPr txBox="1"/>
          <p:nvPr/>
        </p:nvSpPr>
        <p:spPr>
          <a:xfrm>
            <a:off x="578967" y="1594456"/>
            <a:ext cx="10655747" cy="584775"/>
          </a:xfrm>
          <a:prstGeom prst="rect">
            <a:avLst/>
          </a:prstGeom>
          <a:noFill/>
        </p:spPr>
        <p:txBody>
          <a:bodyPr wrap="square" rtlCol="0">
            <a:spAutoFit/>
          </a:bodyPr>
          <a:lstStyle/>
          <a:p>
            <a:pPr lvl="0" defTabSz="457200">
              <a:defRPr/>
            </a:pPr>
            <a:r>
              <a:rPr lang="en-US" sz="3200" b="1" dirty="0">
                <a:solidFill>
                  <a:srgbClr val="003E54"/>
                </a:solidFill>
                <a:latin typeface="Adelle Sans" panose="00000500000000000000" pitchFamily="50" charset="0"/>
              </a:rPr>
              <a:t>Timeline Continued</a:t>
            </a:r>
            <a:endParaRPr lang="en-CA" sz="3200" b="1" dirty="0">
              <a:solidFill>
                <a:srgbClr val="003E54"/>
              </a:solidFill>
              <a:latin typeface="Adelle Sans" panose="00000500000000000000" pitchFamily="50" charset="0"/>
            </a:endParaRPr>
          </a:p>
        </p:txBody>
      </p:sp>
      <p:pic>
        <p:nvPicPr>
          <p:cNvPr id="2" name="Picture 1">
            <a:extLst>
              <a:ext uri="{FF2B5EF4-FFF2-40B4-BE49-F238E27FC236}">
                <a16:creationId xmlns:a16="http://schemas.microsoft.com/office/drawing/2014/main" id="{18EEB74F-6A1A-E95F-F820-F90834CB288E}"/>
              </a:ext>
            </a:extLst>
          </p:cNvPr>
          <p:cNvPicPr>
            <a:picLocks noChangeAspect="1"/>
          </p:cNvPicPr>
          <p:nvPr/>
        </p:nvPicPr>
        <p:blipFill>
          <a:blip r:embed="rId3"/>
          <a:stretch>
            <a:fillRect/>
          </a:stretch>
        </p:blipFill>
        <p:spPr>
          <a:xfrm>
            <a:off x="8846080" y="2357625"/>
            <a:ext cx="3008649" cy="3517805"/>
          </a:xfrm>
          <a:prstGeom prst="rect">
            <a:avLst/>
          </a:prstGeom>
        </p:spPr>
      </p:pic>
      <p:sp>
        <p:nvSpPr>
          <p:cNvPr id="3" name="TextBox 2">
            <a:extLst>
              <a:ext uri="{FF2B5EF4-FFF2-40B4-BE49-F238E27FC236}">
                <a16:creationId xmlns:a16="http://schemas.microsoft.com/office/drawing/2014/main" id="{35E5E732-C9C3-B904-BD3F-94D980FF5260}"/>
              </a:ext>
            </a:extLst>
          </p:cNvPr>
          <p:cNvSpPr txBox="1"/>
          <p:nvPr/>
        </p:nvSpPr>
        <p:spPr>
          <a:xfrm>
            <a:off x="10706582" y="6157732"/>
            <a:ext cx="1238491" cy="430887"/>
          </a:xfrm>
          <a:prstGeom prst="rect">
            <a:avLst/>
          </a:prstGeom>
          <a:noFill/>
        </p:spPr>
        <p:txBody>
          <a:bodyPr wrap="square" rtlCol="0">
            <a:spAutoFit/>
          </a:bodyPr>
          <a:lstStyle/>
          <a:p>
            <a:r>
              <a:rPr lang="en-CA" sz="2200" b="1" dirty="0"/>
              <a:t>P. 5</a:t>
            </a:r>
            <a:endParaRPr lang="en-US" sz="2200" b="1" dirty="0"/>
          </a:p>
        </p:txBody>
      </p:sp>
    </p:spTree>
    <p:extLst>
      <p:ext uri="{BB962C8B-B14F-4D97-AF65-F5344CB8AC3E}">
        <p14:creationId xmlns:p14="http://schemas.microsoft.com/office/powerpoint/2010/main" val="427621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0A73218-1281-C395-2A27-483DD72E1D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9AFCCD26-EB63-267D-B942-A369C0CE3CAC}"/>
              </a:ext>
            </a:extLst>
          </p:cNvPr>
          <p:cNvSpPr txBox="1"/>
          <p:nvPr/>
        </p:nvSpPr>
        <p:spPr>
          <a:xfrm>
            <a:off x="577579" y="2286957"/>
            <a:ext cx="8448434" cy="4278094"/>
          </a:xfrm>
          <a:prstGeom prst="rect">
            <a:avLst/>
          </a:prstGeom>
          <a:noFill/>
        </p:spPr>
        <p:txBody>
          <a:bodyPr wrap="square" lIns="91440" tIns="45720" rIns="91440" bIns="45720" rtlCol="0" anchor="t">
            <a:spAutoFit/>
          </a:bodyPr>
          <a:lstStyle/>
          <a:p>
            <a:endParaRPr lang="en-CA" sz="1600" b="1" u="sng"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Grand Chief Joel Abram </a:t>
            </a:r>
            <a:r>
              <a:rPr lang="en-US" sz="1600" dirty="0">
                <a:latin typeface="Adelle Sans" panose="00000500000000000000"/>
                <a:ea typeface="Verdana" panose="020B0604030504040204" pitchFamily="34" charset="0"/>
                <a:cs typeface="Times New Roman" panose="02020603050405020304" pitchFamily="18" charset="0"/>
              </a:rPr>
              <a:t>testified that the OFA allows First Nations to customize programming, particularly prevention services, giving them a more active role in preventing child apprehension. He noted First Nations can opt out through Bill C-92 coordination agreements and provided evidence on funding for Representative Services, program assessments, and Canada's obligation to consider ORIC recommendations. </a:t>
            </a:r>
          </a:p>
          <a:p>
            <a:pPr marL="285750" indent="-285750">
              <a:buFont typeface="Wingdings" panose="05000000000000000000" pitchFamily="2" charset="2"/>
              <a:buChar char="v"/>
            </a:pPr>
            <a:endParaRPr lang="en-US" sz="1600"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Finn Simard </a:t>
            </a:r>
            <a:r>
              <a:rPr lang="en-US" sz="1600" dirty="0">
                <a:latin typeface="Adelle Sans" panose="00000500000000000000"/>
                <a:ea typeface="Verdana" panose="020B0604030504040204" pitchFamily="34" charset="0"/>
                <a:cs typeface="Times New Roman" panose="02020603050405020304" pitchFamily="18" charset="0"/>
              </a:rPr>
              <a:t>explained that while the OFA is not a full implementation of the Institute of Fiscal Studies and Democracy (IFSD) research, it draws inspiration from it. The OFA offers flexible funding rather than the block funding recommended by IFSD. He also spoke about how communities who are not ready to provide prevention services can direct funding to an FNCFS Agency under the OFA. </a:t>
            </a:r>
          </a:p>
          <a:p>
            <a:pPr marL="285750" indent="-285750">
              <a:buFont typeface="Wingdings" panose="05000000000000000000" pitchFamily="2" charset="2"/>
              <a:buChar char="v"/>
            </a:pPr>
            <a:endParaRPr lang="en-US" sz="1600"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Professor Martin Cooke </a:t>
            </a:r>
            <a:r>
              <a:rPr lang="en-US" sz="1600" dirty="0">
                <a:latin typeface="Adelle Sans" panose="00000500000000000000"/>
                <a:ea typeface="Verdana" panose="020B0604030504040204" pitchFamily="34" charset="0"/>
                <a:cs typeface="Times New Roman" panose="02020603050405020304" pitchFamily="18" charset="0"/>
              </a:rPr>
              <a:t>compared the IFSD's proposed 15% remoteness adjustment with the OFA's Remoteness Quotient Adjustment Factor (RQAF), which can reach adjustments around 100%. The NAN-Canada Remoteness Table and Ontario Remoteness Secretariat will enable ongoing data collection about remoteness costs.</a:t>
            </a:r>
          </a:p>
        </p:txBody>
      </p:sp>
      <p:sp>
        <p:nvSpPr>
          <p:cNvPr id="7" name="TextBox 6">
            <a:extLst>
              <a:ext uri="{FF2B5EF4-FFF2-40B4-BE49-F238E27FC236}">
                <a16:creationId xmlns:a16="http://schemas.microsoft.com/office/drawing/2014/main" id="{7A2381F2-6DD5-2B80-2BD3-1494D5BC28D2}"/>
              </a:ext>
            </a:extLst>
          </p:cNvPr>
          <p:cNvSpPr txBox="1"/>
          <p:nvPr/>
        </p:nvSpPr>
        <p:spPr>
          <a:xfrm>
            <a:off x="607712" y="1619990"/>
            <a:ext cx="9092884" cy="584775"/>
          </a:xfrm>
          <a:prstGeom prst="rect">
            <a:avLst/>
          </a:prstGeom>
          <a:noFill/>
        </p:spPr>
        <p:txBody>
          <a:bodyPr wrap="square" rtlCol="0">
            <a:spAutoFit/>
          </a:bodyPr>
          <a:lstStyle/>
          <a:p>
            <a:r>
              <a:rPr lang="en-US" sz="3200" b="1" dirty="0">
                <a:solidFill>
                  <a:srgbClr val="003E54"/>
                </a:solidFill>
                <a:latin typeface="Adelle Sans" panose="00000500000000000000" pitchFamily="50" charset="0"/>
              </a:rPr>
              <a:t>Part II – Update on December 2025 Hearing</a:t>
            </a:r>
          </a:p>
        </p:txBody>
      </p:sp>
      <p:pic>
        <p:nvPicPr>
          <p:cNvPr id="9" name="Picture 8">
            <a:extLst>
              <a:ext uri="{FF2B5EF4-FFF2-40B4-BE49-F238E27FC236}">
                <a16:creationId xmlns:a16="http://schemas.microsoft.com/office/drawing/2014/main" id="{1C6998B5-5AEC-7656-3462-5E5FB5270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049" y="1772850"/>
            <a:ext cx="4440526" cy="4440526"/>
          </a:xfrm>
          <a:prstGeom prst="rect">
            <a:avLst/>
          </a:prstGeom>
        </p:spPr>
      </p:pic>
      <p:sp>
        <p:nvSpPr>
          <p:cNvPr id="2" name="TextBox 1">
            <a:extLst>
              <a:ext uri="{FF2B5EF4-FFF2-40B4-BE49-F238E27FC236}">
                <a16:creationId xmlns:a16="http://schemas.microsoft.com/office/drawing/2014/main" id="{899874F9-DC85-842C-31DF-90C43A866C50}"/>
              </a:ext>
            </a:extLst>
          </p:cNvPr>
          <p:cNvSpPr txBox="1"/>
          <p:nvPr/>
        </p:nvSpPr>
        <p:spPr>
          <a:xfrm>
            <a:off x="10706582" y="6157732"/>
            <a:ext cx="1238491" cy="430887"/>
          </a:xfrm>
          <a:prstGeom prst="rect">
            <a:avLst/>
          </a:prstGeom>
          <a:noFill/>
        </p:spPr>
        <p:txBody>
          <a:bodyPr wrap="square" rtlCol="0">
            <a:spAutoFit/>
          </a:bodyPr>
          <a:lstStyle/>
          <a:p>
            <a:r>
              <a:rPr lang="en-CA" sz="2200" b="1" dirty="0"/>
              <a:t>P. 6</a:t>
            </a:r>
            <a:endParaRPr lang="en-US" sz="2200" b="1" dirty="0"/>
          </a:p>
        </p:txBody>
      </p:sp>
    </p:spTree>
    <p:extLst>
      <p:ext uri="{BB962C8B-B14F-4D97-AF65-F5344CB8AC3E}">
        <p14:creationId xmlns:p14="http://schemas.microsoft.com/office/powerpoint/2010/main" val="247382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080B0-2FE1-D389-50A5-03B405DADD44}"/>
            </a:ext>
          </a:extLst>
        </p:cNvPr>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056BBCFE-2EAC-2FE0-6882-D9D78436FC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C6A6B2CA-1DAC-5310-525D-9A6E146B053D}"/>
              </a:ext>
            </a:extLst>
          </p:cNvPr>
          <p:cNvSpPr txBox="1"/>
          <p:nvPr/>
        </p:nvSpPr>
        <p:spPr>
          <a:xfrm>
            <a:off x="577579" y="2286957"/>
            <a:ext cx="8772898" cy="304698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Duncan Farthing-Nichol </a:t>
            </a:r>
            <a:r>
              <a:rPr lang="en-US" sz="1600" dirty="0">
                <a:latin typeface="Adelle Sans" panose="00000500000000000000"/>
                <a:ea typeface="Verdana" panose="020B0604030504040204" pitchFamily="34" charset="0"/>
                <a:cs typeface="Times New Roman" panose="02020603050405020304" pitchFamily="18" charset="0"/>
              </a:rPr>
              <a:t>clarified that although OFA approval is conditional, Canada would continue funding the FNCFS program in Ontario regardless. He detailed the OFA's funding mechanisms and dispute resolution process. </a:t>
            </a:r>
          </a:p>
          <a:p>
            <a:pPr marL="285750" indent="-285750">
              <a:buFont typeface="Wingdings" panose="05000000000000000000" pitchFamily="2" charset="2"/>
              <a:buChar char="v"/>
            </a:pPr>
            <a:endParaRPr lang="en-US" sz="1600"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Shannon Crate </a:t>
            </a:r>
            <a:r>
              <a:rPr lang="en-US" sz="1600" dirty="0">
                <a:latin typeface="Adelle Sans" panose="00000500000000000000"/>
                <a:ea typeface="Verdana" panose="020B0604030504040204" pitchFamily="34" charset="0"/>
                <a:cs typeface="Times New Roman" panose="02020603050405020304" pitchFamily="18" charset="0"/>
              </a:rPr>
              <a:t>testified about service provision difficulties on Georgina Island First Nation due to its location and unreliable transportation. </a:t>
            </a:r>
          </a:p>
          <a:p>
            <a:pPr marL="285750" indent="-285750">
              <a:buFont typeface="Wingdings" panose="05000000000000000000" pitchFamily="2" charset="2"/>
              <a:buChar char="v"/>
            </a:pPr>
            <a:endParaRPr lang="en-US" sz="1600"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Kristin Murray </a:t>
            </a:r>
            <a:r>
              <a:rPr lang="en-US" sz="1600" dirty="0">
                <a:latin typeface="Adelle Sans" panose="00000500000000000000"/>
                <a:ea typeface="Verdana" panose="020B0604030504040204" pitchFamily="34" charset="0"/>
                <a:cs typeface="Times New Roman" panose="02020603050405020304" pitchFamily="18" charset="0"/>
              </a:rPr>
              <a:t>confirmed receiving authorization for her affidavit but acknowledged she wasn't entirely against the OFA. </a:t>
            </a:r>
          </a:p>
          <a:p>
            <a:pPr marL="285750" indent="-285750">
              <a:buFont typeface="Wingdings" panose="05000000000000000000" pitchFamily="2" charset="2"/>
              <a:buChar char="v"/>
            </a:pPr>
            <a:endParaRPr lang="en-US" sz="1600"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Dr. Dean Neu </a:t>
            </a:r>
            <a:r>
              <a:rPr lang="en-US" sz="1600" dirty="0">
                <a:latin typeface="Adelle Sans" panose="00000500000000000000"/>
                <a:ea typeface="Verdana" panose="020B0604030504040204" pitchFamily="34" charset="0"/>
                <a:cs typeface="Times New Roman" panose="02020603050405020304" pitchFamily="18" charset="0"/>
              </a:rPr>
              <a:t>was not qualified as an expert witness for the Caring Society due to significant knowledge gaps regarding Ontario First Nations, child welfare, and the OFA.</a:t>
            </a:r>
            <a:endParaRPr lang="en-CA" sz="1600" dirty="0">
              <a:latin typeface="Adelle Sans" panose="0000050000000000000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9236022-077B-DCD0-F769-54C96DCEDC2D}"/>
              </a:ext>
            </a:extLst>
          </p:cNvPr>
          <p:cNvSpPr txBox="1"/>
          <p:nvPr/>
        </p:nvSpPr>
        <p:spPr>
          <a:xfrm>
            <a:off x="607712" y="1619990"/>
            <a:ext cx="9092884" cy="584775"/>
          </a:xfrm>
          <a:prstGeom prst="rect">
            <a:avLst/>
          </a:prstGeom>
          <a:noFill/>
        </p:spPr>
        <p:txBody>
          <a:bodyPr wrap="square" rtlCol="0">
            <a:spAutoFit/>
          </a:bodyPr>
          <a:lstStyle/>
          <a:p>
            <a:r>
              <a:rPr lang="en-US" sz="3200" b="1" dirty="0">
                <a:solidFill>
                  <a:srgbClr val="003E54"/>
                </a:solidFill>
                <a:latin typeface="Adelle Sans" panose="00000500000000000000" pitchFamily="50" charset="0"/>
              </a:rPr>
              <a:t>Part II – Update on December 2025 Hearing</a:t>
            </a:r>
          </a:p>
        </p:txBody>
      </p:sp>
      <p:sp>
        <p:nvSpPr>
          <p:cNvPr id="2" name="TextBox 1">
            <a:extLst>
              <a:ext uri="{FF2B5EF4-FFF2-40B4-BE49-F238E27FC236}">
                <a16:creationId xmlns:a16="http://schemas.microsoft.com/office/drawing/2014/main" id="{C7FEBA1D-CDD2-0A4F-C51F-97B57ECE8318}"/>
              </a:ext>
            </a:extLst>
          </p:cNvPr>
          <p:cNvSpPr txBox="1"/>
          <p:nvPr/>
        </p:nvSpPr>
        <p:spPr>
          <a:xfrm>
            <a:off x="10706582" y="6157732"/>
            <a:ext cx="1238491" cy="430887"/>
          </a:xfrm>
          <a:prstGeom prst="rect">
            <a:avLst/>
          </a:prstGeom>
          <a:noFill/>
        </p:spPr>
        <p:txBody>
          <a:bodyPr wrap="square" rtlCol="0">
            <a:spAutoFit/>
          </a:bodyPr>
          <a:lstStyle/>
          <a:p>
            <a:r>
              <a:rPr lang="en-CA" sz="2200" b="1" dirty="0"/>
              <a:t>P. 7</a:t>
            </a:r>
            <a:endParaRPr lang="en-US" sz="2200" b="1" dirty="0"/>
          </a:p>
        </p:txBody>
      </p:sp>
    </p:spTree>
    <p:extLst>
      <p:ext uri="{BB962C8B-B14F-4D97-AF65-F5344CB8AC3E}">
        <p14:creationId xmlns:p14="http://schemas.microsoft.com/office/powerpoint/2010/main" val="379022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246C797-8721-2DA6-2AA8-9A451D1C1D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object 3">
            <a:extLst>
              <a:ext uri="{FF2B5EF4-FFF2-40B4-BE49-F238E27FC236}">
                <a16:creationId xmlns:a16="http://schemas.microsoft.com/office/drawing/2014/main" id="{ACDDB69E-57B1-4481-FF72-6207DDAE23B7}"/>
              </a:ext>
            </a:extLst>
          </p:cNvPr>
          <p:cNvSpPr txBox="1"/>
          <p:nvPr/>
        </p:nvSpPr>
        <p:spPr>
          <a:xfrm>
            <a:off x="615718" y="2949592"/>
            <a:ext cx="9061299" cy="1951816"/>
          </a:xfrm>
          <a:prstGeom prst="rect">
            <a:avLst/>
          </a:prstGeom>
        </p:spPr>
        <p:txBody>
          <a:bodyPr vert="horz" wrap="square" lIns="0" tIns="12700" rIns="0" bIns="0" rtlCol="0" anchor="t">
            <a:spAutoFit/>
          </a:bodyPr>
          <a:lstStyle/>
          <a:p>
            <a:pPr marL="285750" indent="-285750">
              <a:buFont typeface="Wingdings" panose="05000000000000000000" pitchFamily="2" charset="2"/>
              <a:buChar char="v"/>
            </a:pPr>
            <a:r>
              <a:rPr lang="en-CA" dirty="0">
                <a:latin typeface="Adelle Sans" panose="00000500000000000000"/>
                <a:ea typeface="Verdana" panose="020B0604030504040204" pitchFamily="34" charset="0"/>
                <a:cs typeface="Times New Roman" panose="02020603050405020304" pitchFamily="18" charset="0"/>
              </a:rPr>
              <a:t>The Moving Parties’ written submissions are due January 16, 2026, with NAN and COO submitting a joint factum.</a:t>
            </a: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CA" dirty="0">
                <a:latin typeface="Adelle Sans" panose="00000500000000000000"/>
                <a:ea typeface="Verdana" panose="020B0604030504040204" pitchFamily="34" charset="0"/>
                <a:cs typeface="Times New Roman" panose="02020603050405020304" pitchFamily="18" charset="0"/>
              </a:rPr>
              <a:t>Opposing Parties’ submissions are due January 30, 2026, with Moving parties’ replies due February 6, 2026.</a:t>
            </a: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CA" dirty="0">
                <a:latin typeface="Adelle Sans" panose="00000500000000000000"/>
                <a:ea typeface="Verdana" panose="020B0604030504040204" pitchFamily="34" charset="0"/>
                <a:cs typeface="Times New Roman" panose="02020603050405020304" pitchFamily="18" charset="0"/>
              </a:rPr>
              <a:t>Final oral arguments are scheduled for February 26-27, 2026, potentially in-person.	</a:t>
            </a:r>
          </a:p>
        </p:txBody>
      </p:sp>
      <p:sp>
        <p:nvSpPr>
          <p:cNvPr id="6" name="TextBox 5">
            <a:extLst>
              <a:ext uri="{FF2B5EF4-FFF2-40B4-BE49-F238E27FC236}">
                <a16:creationId xmlns:a16="http://schemas.microsoft.com/office/drawing/2014/main" id="{E4C06E6C-115F-9E60-3548-8877C5A12988}"/>
              </a:ext>
            </a:extLst>
          </p:cNvPr>
          <p:cNvSpPr txBox="1"/>
          <p:nvPr/>
        </p:nvSpPr>
        <p:spPr>
          <a:xfrm>
            <a:off x="578967" y="1594456"/>
            <a:ext cx="10655747" cy="1077218"/>
          </a:xfrm>
          <a:prstGeom prst="rect">
            <a:avLst/>
          </a:prstGeom>
          <a:noFill/>
        </p:spPr>
        <p:txBody>
          <a:bodyPr wrap="square" rtlCol="0">
            <a:spAutoFit/>
          </a:bodyPr>
          <a:lstStyle/>
          <a:p>
            <a:pPr lvl="0" defTabSz="457200">
              <a:defRPr/>
            </a:pPr>
            <a:r>
              <a:rPr lang="en-US" sz="3200" b="1" dirty="0">
                <a:solidFill>
                  <a:srgbClr val="003E54"/>
                </a:solidFill>
                <a:latin typeface="Adelle Sans" panose="00000500000000000000" pitchFamily="50" charset="0"/>
              </a:rPr>
              <a:t>Part II – Update on December 2025 Hearing</a:t>
            </a:r>
          </a:p>
          <a:p>
            <a:pPr lvl="0" defTabSz="457200">
              <a:defRPr/>
            </a:pPr>
            <a:r>
              <a:rPr lang="en-US" sz="3200" b="1" dirty="0">
                <a:solidFill>
                  <a:srgbClr val="003E54"/>
                </a:solidFill>
                <a:latin typeface="Adelle Sans" panose="00000500000000000000" pitchFamily="50" charset="0"/>
              </a:rPr>
              <a:t>Next Steps and Deadlines	</a:t>
            </a:r>
            <a:endParaRPr lang="en-CA" sz="3200" b="1" dirty="0">
              <a:solidFill>
                <a:srgbClr val="003E54"/>
              </a:solidFill>
              <a:latin typeface="Adelle Sans" panose="00000500000000000000" pitchFamily="50" charset="0"/>
            </a:endParaRPr>
          </a:p>
        </p:txBody>
      </p:sp>
      <p:pic>
        <p:nvPicPr>
          <p:cNvPr id="8" name="Picture 7">
            <a:extLst>
              <a:ext uri="{FF2B5EF4-FFF2-40B4-BE49-F238E27FC236}">
                <a16:creationId xmlns:a16="http://schemas.microsoft.com/office/drawing/2014/main" id="{A01BFA68-FFE0-4FB3-3ECF-1B64A17E3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0994">
            <a:off x="8688114" y="2279945"/>
            <a:ext cx="3429000" cy="3429000"/>
          </a:xfrm>
          <a:prstGeom prst="rect">
            <a:avLst/>
          </a:prstGeom>
        </p:spPr>
      </p:pic>
      <p:sp>
        <p:nvSpPr>
          <p:cNvPr id="2" name="TextBox 1">
            <a:extLst>
              <a:ext uri="{FF2B5EF4-FFF2-40B4-BE49-F238E27FC236}">
                <a16:creationId xmlns:a16="http://schemas.microsoft.com/office/drawing/2014/main" id="{7D1A4208-CFA5-6D8B-5206-D097643E1204}"/>
              </a:ext>
            </a:extLst>
          </p:cNvPr>
          <p:cNvSpPr txBox="1"/>
          <p:nvPr/>
        </p:nvSpPr>
        <p:spPr>
          <a:xfrm>
            <a:off x="10706582" y="6157732"/>
            <a:ext cx="1238491" cy="430887"/>
          </a:xfrm>
          <a:prstGeom prst="rect">
            <a:avLst/>
          </a:prstGeom>
          <a:noFill/>
        </p:spPr>
        <p:txBody>
          <a:bodyPr wrap="square" rtlCol="0">
            <a:spAutoFit/>
          </a:bodyPr>
          <a:lstStyle/>
          <a:p>
            <a:r>
              <a:rPr lang="en-CA" sz="2200" b="1" dirty="0"/>
              <a:t>P. 8</a:t>
            </a:r>
            <a:endParaRPr lang="en-US" sz="2200" b="1" dirty="0"/>
          </a:p>
        </p:txBody>
      </p:sp>
    </p:spTree>
    <p:extLst>
      <p:ext uri="{BB962C8B-B14F-4D97-AF65-F5344CB8AC3E}">
        <p14:creationId xmlns:p14="http://schemas.microsoft.com/office/powerpoint/2010/main" val="265029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96762-055C-9844-F0CE-DF5C1D1D15F1}"/>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631871-BDFA-9CC6-9E13-4D445FCA29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99AB7767-CFE8-0D4B-D02C-C51A930007DC}"/>
              </a:ext>
            </a:extLst>
          </p:cNvPr>
          <p:cNvSpPr txBox="1"/>
          <p:nvPr/>
        </p:nvSpPr>
        <p:spPr>
          <a:xfrm>
            <a:off x="578967" y="1594456"/>
            <a:ext cx="9552953" cy="584775"/>
          </a:xfrm>
          <a:prstGeom prst="rect">
            <a:avLst/>
          </a:prstGeom>
          <a:noFill/>
        </p:spPr>
        <p:txBody>
          <a:bodyPr wrap="square" rtlCol="0">
            <a:spAutoFit/>
          </a:bodyPr>
          <a:lstStyle/>
          <a:p>
            <a:r>
              <a:rPr lang="en-US" sz="3200" b="1" dirty="0">
                <a:solidFill>
                  <a:srgbClr val="003E54"/>
                </a:solidFill>
                <a:latin typeface="Adelle Sans" panose="00000500000000000000" pitchFamily="50" charset="0"/>
              </a:rPr>
              <a:t>Part III – The Road to Approval</a:t>
            </a:r>
          </a:p>
        </p:txBody>
      </p:sp>
      <p:sp>
        <p:nvSpPr>
          <p:cNvPr id="7" name="TextBox 6">
            <a:extLst>
              <a:ext uri="{FF2B5EF4-FFF2-40B4-BE49-F238E27FC236}">
                <a16:creationId xmlns:a16="http://schemas.microsoft.com/office/drawing/2014/main" id="{3254068D-AB8C-BEBD-B36B-96C88179B941}"/>
              </a:ext>
            </a:extLst>
          </p:cNvPr>
          <p:cNvSpPr txBox="1"/>
          <p:nvPr/>
        </p:nvSpPr>
        <p:spPr>
          <a:xfrm>
            <a:off x="615726" y="2239860"/>
            <a:ext cx="10026709" cy="7571303"/>
          </a:xfrm>
          <a:prstGeom prst="rect">
            <a:avLst/>
          </a:prstGeom>
          <a:noFill/>
        </p:spPr>
        <p:txBody>
          <a:bodyPr wrap="square" lIns="91440" tIns="45720" rIns="91440" bIns="45720" anchor="t">
            <a:spAutoFit/>
          </a:bodyPr>
          <a:lstStyle/>
          <a:p>
            <a:r>
              <a:rPr lang="en-CA" dirty="0">
                <a:latin typeface="Adelle Sans" panose="00000500000000000000"/>
                <a:ea typeface="Verdana" panose="020B0604030504040204" pitchFamily="34" charset="0"/>
                <a:cs typeface="Times New Roman" panose="02020603050405020304" pitchFamily="18" charset="0"/>
              </a:rPr>
              <a:t>	</a:t>
            </a:r>
          </a:p>
          <a:p>
            <a:pPr marL="285750" indent="-285750">
              <a:buFont typeface="Wingdings" panose="05000000000000000000" pitchFamily="2" charset="2"/>
              <a:buChar char="v"/>
            </a:pPr>
            <a:r>
              <a:rPr lang="en-US" dirty="0">
                <a:latin typeface="Adelle Sans" panose="00000500000000000000"/>
                <a:ea typeface="Verdana" panose="020B0604030504040204" pitchFamily="34" charset="0"/>
                <a:cs typeface="Times New Roman" panose="02020603050405020304" pitchFamily="18" charset="0"/>
              </a:rPr>
              <a:t>Before the OFA comes into effect, the CHRT must first approve it.</a:t>
            </a:r>
          </a:p>
          <a:p>
            <a:pPr marL="285750" indent="-285750">
              <a:buFont typeface="Wingdings" panose="05000000000000000000" pitchFamily="2" charset="2"/>
              <a:buChar char="v"/>
            </a:pPr>
            <a:endParaRPr lang="en-US"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dirty="0">
                <a:latin typeface="Adelle Sans" panose="00000500000000000000"/>
                <a:ea typeface="Verdana" panose="020B0604030504040204" pitchFamily="34" charset="0"/>
                <a:cs typeface="Times New Roman" panose="02020603050405020304" pitchFamily="18" charset="0"/>
              </a:rPr>
              <a:t>The CHRT’s decision is followed by a 60-day appeal period before the Effective Date can legally begin.</a:t>
            </a:r>
          </a:p>
          <a:p>
            <a:pPr marL="285750" indent="-285750">
              <a:buFont typeface="Wingdings" panose="05000000000000000000" pitchFamily="2" charset="2"/>
              <a:buChar char="v"/>
            </a:pPr>
            <a:endParaRPr lang="en-US"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dirty="0">
                <a:latin typeface="Adelle Sans" panose="00000500000000000000"/>
                <a:ea typeface="Verdana" panose="020B0604030504040204" pitchFamily="34" charset="0"/>
                <a:cs typeface="Times New Roman" panose="02020603050405020304" pitchFamily="18" charset="0"/>
              </a:rPr>
              <a:t>If the effective date is beyond April 1, 2026, there are provisions in the OFA to account for this (Appendix 12).</a:t>
            </a:r>
            <a:br>
              <a:rPr lang="en-US" dirty="0">
                <a:latin typeface="Adelle Sans" panose="00000500000000000000"/>
                <a:ea typeface="Verdana" panose="020B0604030504040204" pitchFamily="34" charset="0"/>
                <a:cs typeface="Times New Roman" panose="02020603050405020304" pitchFamily="18" charset="0"/>
              </a:rPr>
            </a:br>
            <a:endParaRPr lang="en-US"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dirty="0">
                <a:latin typeface="Adelle Sans" panose="00000500000000000000"/>
                <a:ea typeface="Verdana" panose="020B0604030504040204" pitchFamily="34" charset="0"/>
                <a:cs typeface="Times New Roman" panose="02020603050405020304" pitchFamily="18" charset="0"/>
              </a:rPr>
              <a:t>Paragraphs 294 to 296 of the OFA explain that the Reformed FNCFS Program in Ontario only becomes legally effective once the Tribunal issues its approval and the 60-day appeal period has passed without any appeals being filed.</a:t>
            </a:r>
          </a:p>
          <a:p>
            <a:pPr marL="285750" indent="-285750">
              <a:buFont typeface="Wingdings" panose="05000000000000000000" pitchFamily="2" charset="2"/>
              <a:buChar char="v"/>
            </a:pPr>
            <a:endParaRPr lang="en-US"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dirty="0">
                <a:latin typeface="Adelle Sans" panose="00000500000000000000"/>
                <a:ea typeface="Verdana" panose="020B0604030504040204" pitchFamily="34" charset="0"/>
                <a:cs typeface="Times New Roman" panose="02020603050405020304" pitchFamily="18" charset="0"/>
              </a:rPr>
              <a:t>Paragraphs 294 to 296 also clarify that </a:t>
            </a:r>
            <a:r>
              <a:rPr lang="en-US" b="1" dirty="0">
                <a:latin typeface="Adelle Sans" panose="00000500000000000000"/>
                <a:ea typeface="Verdana" panose="020B0604030504040204" pitchFamily="34" charset="0"/>
                <a:cs typeface="Times New Roman" panose="02020603050405020304" pitchFamily="18" charset="0"/>
              </a:rPr>
              <a:t>no part of the OFA can be implemented, and no new funding can flow under it, until the Effective Date is officially reached</a:t>
            </a:r>
          </a:p>
          <a:p>
            <a:pPr marL="285750" indent="-285750">
              <a:buFont typeface="Wingdings" panose="05000000000000000000" pitchFamily="2" charset="2"/>
              <a:buChar char="v"/>
            </a:pPr>
            <a:endParaRPr lang="en-US"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742950" lvl="1" indent="-285750">
              <a:buFont typeface="Arial" panose="020B0604020202020204" pitchFamily="34" charset="0"/>
              <a:buChar char="•"/>
            </a:pPr>
            <a:endParaRPr lang="en-CA" dirty="0">
              <a:latin typeface="Adelle Sans" panose="00000500000000000000"/>
              <a:ea typeface="Verdana" panose="020B0604030504040204" pitchFamily="34" charset="0"/>
              <a:cs typeface="Times New Roman" panose="02020603050405020304" pitchFamily="18" charset="0"/>
            </a:endParaRPr>
          </a:p>
          <a:p>
            <a:endParaRPr lang="en-CA" b="1" u="sng" dirty="0">
              <a:latin typeface="Adelle Sans" panose="00000500000000000000"/>
              <a:ea typeface="Verdana" panose="020B0604030504040204" pitchFamily="34" charset="0"/>
            </a:endParaRPr>
          </a:p>
          <a:p>
            <a:endParaRPr lang="en-CA" dirty="0">
              <a:latin typeface="Adelle Sans" panose="00000500000000000000"/>
              <a:ea typeface="Verdana" panose="020B0604030504040204" pitchFamily="34" charset="0"/>
              <a:cs typeface="Times New Roman" panose="02020603050405020304" pitchFamily="18" charset="0"/>
            </a:endParaRPr>
          </a:p>
          <a:p>
            <a:endParaRPr lang="en-CA" dirty="0">
              <a:latin typeface="Adelle Sans" panose="00000500000000000000"/>
              <a:ea typeface="Verdana" panose="020B0604030504040204" pitchFamily="34" charset="0"/>
            </a:endParaRPr>
          </a:p>
        </p:txBody>
      </p:sp>
      <p:sp>
        <p:nvSpPr>
          <p:cNvPr id="2" name="TextBox 1">
            <a:extLst>
              <a:ext uri="{FF2B5EF4-FFF2-40B4-BE49-F238E27FC236}">
                <a16:creationId xmlns:a16="http://schemas.microsoft.com/office/drawing/2014/main" id="{82F962EC-F261-C6F6-8FAE-C676194B0C7E}"/>
              </a:ext>
            </a:extLst>
          </p:cNvPr>
          <p:cNvSpPr txBox="1"/>
          <p:nvPr/>
        </p:nvSpPr>
        <p:spPr>
          <a:xfrm>
            <a:off x="10706582" y="6157732"/>
            <a:ext cx="1238491" cy="430887"/>
          </a:xfrm>
          <a:prstGeom prst="rect">
            <a:avLst/>
          </a:prstGeom>
          <a:noFill/>
        </p:spPr>
        <p:txBody>
          <a:bodyPr wrap="square" rtlCol="0">
            <a:spAutoFit/>
          </a:bodyPr>
          <a:lstStyle/>
          <a:p>
            <a:r>
              <a:rPr lang="en-CA" sz="2200" b="1" dirty="0"/>
              <a:t>P. 9</a:t>
            </a:r>
            <a:endParaRPr lang="en-US" sz="2200" b="1" dirty="0"/>
          </a:p>
        </p:txBody>
      </p:sp>
    </p:spTree>
    <p:extLst>
      <p:ext uri="{BB962C8B-B14F-4D97-AF65-F5344CB8AC3E}">
        <p14:creationId xmlns:p14="http://schemas.microsoft.com/office/powerpoint/2010/main" val="3935585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89AEDF28BEEF4E8FEFFD736919B46D" ma:contentTypeVersion="18" ma:contentTypeDescription="Create a new document." ma:contentTypeScope="" ma:versionID="f3eb2a92a8edbae80bba14190512f264">
  <xsd:schema xmlns:xsd="http://www.w3.org/2001/XMLSchema" xmlns:xs="http://www.w3.org/2001/XMLSchema" xmlns:p="http://schemas.microsoft.com/office/2006/metadata/properties" xmlns:ns2="9687311b-1209-47a0-9647-d7f2b133007a" xmlns:ns3="677979e9-8239-49ce-a42e-261ac33db5cf" xmlns:ns4="d2b13d5d-1319-4632-8e89-217ffbdfc8dd" targetNamespace="http://schemas.microsoft.com/office/2006/metadata/properties" ma:root="true" ma:fieldsID="aba9f44d131555482c136afebedae18c" ns2:_="" ns3:_="" ns4:_="">
    <xsd:import namespace="9687311b-1209-47a0-9647-d7f2b133007a"/>
    <xsd:import namespace="677979e9-8239-49ce-a42e-261ac33db5cf"/>
    <xsd:import namespace="d2b13d5d-1319-4632-8e89-217ffbdfc8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7311b-1209-47a0-9647-d7f2b13300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7979e9-8239-49ce-a42e-261ac33db5c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5db13c-35ec-4a07-b942-ee681420a5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13d5d-1319-4632-8e89-217ffbdfc8d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def164a-84b0-40ca-a6cd-c4b928de326d}" ma:internalName="TaxCatchAll" ma:showField="CatchAllData" ma:web="d2b13d5d-1319-4632-8e89-217ffbdfc8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2b13d5d-1319-4632-8e89-217ffbdfc8dd" xsi:nil="true"/>
    <lcf76f155ced4ddcb4097134ff3c332f xmlns="677979e9-8239-49ce-a42e-261ac33db5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EC3771-13BA-46EE-831A-EC586A55B2CC}">
  <ds:schemaRefs>
    <ds:schemaRef ds:uri="http://schemas.microsoft.com/sharepoint/v3/contenttype/forms"/>
  </ds:schemaRefs>
</ds:datastoreItem>
</file>

<file path=customXml/itemProps2.xml><?xml version="1.0" encoding="utf-8"?>
<ds:datastoreItem xmlns:ds="http://schemas.openxmlformats.org/officeDocument/2006/customXml" ds:itemID="{A632AE29-E437-4094-897E-02BB342B8B96}"/>
</file>

<file path=customXml/itemProps3.xml><?xml version="1.0" encoding="utf-8"?>
<ds:datastoreItem xmlns:ds="http://schemas.openxmlformats.org/officeDocument/2006/customXml" ds:itemID="{5B7E1CF2-6A39-4962-8814-09B80DABB6F0}">
  <ds:schemaRefs>
    <ds:schemaRef ds:uri="http://schemas.microsoft.com/office/2006/metadata/properties"/>
    <ds:schemaRef ds:uri="http://schemas.microsoft.com/office/infopath/2007/PartnerControls"/>
    <ds:schemaRef ds:uri="d2b13d5d-1319-4632-8e89-217ffbdfc8dd"/>
    <ds:schemaRef ds:uri="677979e9-8239-49ce-a42e-261ac33db5cf"/>
  </ds:schemaRefs>
</ds:datastoreItem>
</file>

<file path=docProps/app.xml><?xml version="1.0" encoding="utf-8"?>
<Properties xmlns="http://schemas.openxmlformats.org/officeDocument/2006/extended-properties" xmlns:vt="http://schemas.openxmlformats.org/officeDocument/2006/docPropsVTypes">
  <TotalTime>135</TotalTime>
  <Words>999</Words>
  <Application>Microsoft Office PowerPoint</Application>
  <PresentationFormat>Widescreen</PresentationFormat>
  <Paragraphs>99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Adelle Sans</vt:lpstr>
      <vt:lpstr>Aptos</vt:lpstr>
      <vt:lpstr>Aptos Display</vt:lpstr>
      <vt:lpstr>Arial</vt:lpstr>
      <vt:lpstr>Wingdings</vt:lpstr>
      <vt:lpstr>Office Theme</vt:lpstr>
      <vt:lpstr>Ontario Final Agreement on the Long-Term Reform of First Nations Child and Family Services Program in Ontario  Final Agreement Timeline and Legal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Lewis</dc:creator>
  <cp:lastModifiedBy>Nichole Kinzel</cp:lastModifiedBy>
  <cp:revision>3</cp:revision>
  <dcterms:created xsi:type="dcterms:W3CDTF">2025-12-17T15:09:48Z</dcterms:created>
  <dcterms:modified xsi:type="dcterms:W3CDTF">2026-01-13T03:52:13Z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0x010100D089AEDF28BEEF4E8FEFFD736919B46D</vt:lpwstr>
  </property>
  <property fmtid="{D5CDD505-2E9C-101B-9397-08002B2CF9AE}" pid="3" name="MediaServiceImageTags">
    <vt:lpwstr/>
  </property>
</Properties>
</file>