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9.xml" ContentType="application/vnd.openxmlformats-officedocument.presentationml.tags+xml"/>
  <Override PartName="/ppt/tags/tag28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29.xml" ContentType="application/vnd.openxmlformats-officedocument.presentationml.tags+xml"/>
  <Override PartName="/ppt/tags/tag12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15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27.xml" ContentType="application/vnd.openxmlformats-officedocument.presentationml.tags+xml"/>
  <Override PartName="/ppt/tags/tag49.xml" ContentType="application/vnd.openxmlformats-officedocument.presentationml.tag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revisionInfo.xml" ContentType="application/vnd.ms-powerpoint.revisioninfo+xml"/>
  <Override PartName="/ppt/tags/tag6.xml" ContentType="application/vnd.openxmlformats-officedocument.presentationml.tags+xml"/>
  <Override PartName="/ppt/tags/tag3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89"/>
  </p:handoutMasterIdLst>
  <p:sldIdLst>
    <p:sldId id="286" r:id="rId2"/>
    <p:sldId id="285" r:id="rId3"/>
    <p:sldId id="345" r:id="rId4"/>
    <p:sldId id="339" r:id="rId5"/>
    <p:sldId id="338" r:id="rId6"/>
    <p:sldId id="402" r:id="rId7"/>
    <p:sldId id="293" r:id="rId8"/>
    <p:sldId id="312" r:id="rId9"/>
    <p:sldId id="349" r:id="rId10"/>
    <p:sldId id="346" r:id="rId11"/>
    <p:sldId id="347" r:id="rId12"/>
    <p:sldId id="299" r:id="rId13"/>
    <p:sldId id="348" r:id="rId14"/>
    <p:sldId id="300" r:id="rId15"/>
    <p:sldId id="403" r:id="rId16"/>
    <p:sldId id="411" r:id="rId17"/>
    <p:sldId id="295" r:id="rId18"/>
    <p:sldId id="296" r:id="rId19"/>
    <p:sldId id="297" r:id="rId20"/>
    <p:sldId id="330" r:id="rId21"/>
    <p:sldId id="317" r:id="rId22"/>
    <p:sldId id="321" r:id="rId23"/>
    <p:sldId id="322" r:id="rId24"/>
    <p:sldId id="324" r:id="rId25"/>
    <p:sldId id="319" r:id="rId26"/>
    <p:sldId id="350" r:id="rId27"/>
    <p:sldId id="320" r:id="rId28"/>
    <p:sldId id="335" r:id="rId29"/>
    <p:sldId id="352" r:id="rId30"/>
    <p:sldId id="325" r:id="rId31"/>
    <p:sldId id="326" r:id="rId32"/>
    <p:sldId id="328" r:id="rId33"/>
    <p:sldId id="336" r:id="rId34"/>
    <p:sldId id="353" r:id="rId35"/>
    <p:sldId id="257" r:id="rId36"/>
    <p:sldId id="331" r:id="rId37"/>
    <p:sldId id="332" r:id="rId38"/>
    <p:sldId id="313" r:id="rId39"/>
    <p:sldId id="314" r:id="rId40"/>
    <p:sldId id="315" r:id="rId41"/>
    <p:sldId id="316" r:id="rId42"/>
    <p:sldId id="337" r:id="rId43"/>
    <p:sldId id="340" r:id="rId44"/>
    <p:sldId id="341" r:id="rId45"/>
    <p:sldId id="342" r:id="rId46"/>
    <p:sldId id="288" r:id="rId47"/>
    <p:sldId id="290" r:id="rId48"/>
    <p:sldId id="333" r:id="rId49"/>
    <p:sldId id="329" r:id="rId50"/>
    <p:sldId id="289" r:id="rId51"/>
    <p:sldId id="334" r:id="rId52"/>
    <p:sldId id="382" r:id="rId53"/>
    <p:sldId id="383" r:id="rId54"/>
    <p:sldId id="384" r:id="rId55"/>
    <p:sldId id="351" r:id="rId56"/>
    <p:sldId id="355" r:id="rId57"/>
    <p:sldId id="356" r:id="rId58"/>
    <p:sldId id="357" r:id="rId59"/>
    <p:sldId id="354" r:id="rId60"/>
    <p:sldId id="393" r:id="rId61"/>
    <p:sldId id="397" r:id="rId62"/>
    <p:sldId id="364" r:id="rId63"/>
    <p:sldId id="399" r:id="rId64"/>
    <p:sldId id="394" r:id="rId65"/>
    <p:sldId id="396" r:id="rId66"/>
    <p:sldId id="401" r:id="rId67"/>
    <p:sldId id="398" r:id="rId68"/>
    <p:sldId id="400" r:id="rId69"/>
    <p:sldId id="366" r:id="rId70"/>
    <p:sldId id="367" r:id="rId71"/>
    <p:sldId id="368" r:id="rId72"/>
    <p:sldId id="386" r:id="rId73"/>
    <p:sldId id="385" r:id="rId74"/>
    <p:sldId id="369" r:id="rId75"/>
    <p:sldId id="378" r:id="rId76"/>
    <p:sldId id="370" r:id="rId77"/>
    <p:sldId id="371" r:id="rId78"/>
    <p:sldId id="372" r:id="rId79"/>
    <p:sldId id="379" r:id="rId80"/>
    <p:sldId id="373" r:id="rId81"/>
    <p:sldId id="380" r:id="rId82"/>
    <p:sldId id="374" r:id="rId83"/>
    <p:sldId id="388" r:id="rId84"/>
    <p:sldId id="389" r:id="rId85"/>
    <p:sldId id="391" r:id="rId86"/>
    <p:sldId id="390" r:id="rId87"/>
    <p:sldId id="387" r:id="rId88"/>
  </p:sldIdLst>
  <p:sldSz cx="12192000" cy="6858000"/>
  <p:notesSz cx="7023100" cy="9309100"/>
  <p:custDataLst>
    <p:tags r:id="rId9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6244"/>
    <a:srgbClr val="476DB4"/>
    <a:srgbClr val="5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0B5625-2FAB-4340-8FAF-88250E1068F4}" v="19" dt="2026-01-12T19:41:15.6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4924"/>
    <p:restoredTop sz="94694"/>
  </p:normalViewPr>
  <p:slideViewPr>
    <p:cSldViewPr snapToGrid="0">
      <p:cViewPr varScale="1">
        <p:scale>
          <a:sx n="72" d="100"/>
          <a:sy n="72" d="100"/>
        </p:scale>
        <p:origin x="92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gs" Target="tags/tag1.xml"/><Relationship Id="rId95" Type="http://schemas.microsoft.com/office/2015/10/relationships/revisionInfo" Target="revisionInfo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9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customXml" Target="../customXml/item2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theme" Target="theme/theme1.xml"/><Relationship Id="rId98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E2D4A1-6462-008E-D45C-518BC81E107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A68C7-6D72-2C79-C04D-AE80A45D17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3172A5-9BD5-2A6E-FEC0-E91E53F1C0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BB9355-9763-754C-ADBD-86C2D6EAD6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9642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R 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4483-CC50-C302-C3D9-BDEC6406E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607" y="175075"/>
            <a:ext cx="5566161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7E272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D4D0A-A357-BDD4-B3B7-7576C3581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07" y="2654750"/>
            <a:ext cx="5566161" cy="59917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7E272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A brown and orange background&#10;&#10;Description automatically generated">
            <a:extLst>
              <a:ext uri="{FF2B5EF4-FFF2-40B4-BE49-F238E27FC236}">
                <a16:creationId xmlns:a16="http://schemas.microsoft.com/office/drawing/2014/main" id="{910FF3D0-94B6-F298-E3B5-B834BDF55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1" t="44219"/>
          <a:stretch/>
        </p:blipFill>
        <p:spPr>
          <a:xfrm rot="10800000">
            <a:off x="5931351" y="3428999"/>
            <a:ext cx="6270171" cy="3438523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4C7C3F4-6982-85B0-4BD1-CA48831CE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90" y="4219359"/>
            <a:ext cx="3528994" cy="133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FED9B9-C777-EF29-034C-468E4D3F9346}"/>
              </a:ext>
            </a:extLst>
          </p:cNvPr>
          <p:cNvSpPr txBox="1"/>
          <p:nvPr/>
        </p:nvSpPr>
        <p:spPr>
          <a:xfrm>
            <a:off x="6429375" y="5897761"/>
            <a:ext cx="541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u-Cans-CA" b="0" i="0">
                <a:solidFill>
                  <a:srgbClr val="FFFFFF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b="0" i="0">
                <a:solidFill>
                  <a:srgbClr val="FFFFFF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b="0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322D09-2215-143A-1358-6F471A96AE62}"/>
              </a:ext>
            </a:extLst>
          </p:cNvPr>
          <p:cNvSpPr txBox="1"/>
          <p:nvPr/>
        </p:nvSpPr>
        <p:spPr>
          <a:xfrm>
            <a:off x="6362700" y="6267093"/>
            <a:ext cx="5553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000" b="0" i="0">
                <a:solidFill>
                  <a:srgbClr val="FFFFFF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000" b="0" i="0">
                <a:solidFill>
                  <a:srgbClr val="FFFFFF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000" b="0" i="0">
                <a:solidFill>
                  <a:srgbClr val="FFFFFF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  <p:pic>
        <p:nvPicPr>
          <p:cNvPr id="19" name="Picture 18" descr="A couple of women holding papers&#10;&#10;Description automatically generated">
            <a:extLst>
              <a:ext uri="{FF2B5EF4-FFF2-40B4-BE49-F238E27FC236}">
                <a16:creationId xmlns:a16="http://schemas.microsoft.com/office/drawing/2014/main" id="{AB339DA8-FC42-DFAB-14E4-DC630B838A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" t="8234" b="10555"/>
          <a:stretch/>
        </p:blipFill>
        <p:spPr>
          <a:xfrm>
            <a:off x="5930900" y="0"/>
            <a:ext cx="6270625" cy="3429000"/>
          </a:xfrm>
          <a:prstGeom prst="rect">
            <a:avLst/>
          </a:prstGeom>
        </p:spPr>
      </p:pic>
      <p:pic>
        <p:nvPicPr>
          <p:cNvPr id="22" name="Picture 21" descr="A young people wearing a mask and holding a clipboard&#10;&#10;Description automatically generated">
            <a:extLst>
              <a:ext uri="{FF2B5EF4-FFF2-40B4-BE49-F238E27FC236}">
                <a16:creationId xmlns:a16="http://schemas.microsoft.com/office/drawing/2014/main" id="{DC9C9FE6-3173-D74B-6EF4-F8E6E16875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8" b="6568"/>
          <a:stretch/>
        </p:blipFill>
        <p:spPr>
          <a:xfrm>
            <a:off x="9526" y="3438525"/>
            <a:ext cx="592137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8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R Blan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rown and orange background&#10;&#10;Description automatically generated">
            <a:extLst>
              <a:ext uri="{FF2B5EF4-FFF2-40B4-BE49-F238E27FC236}">
                <a16:creationId xmlns:a16="http://schemas.microsoft.com/office/drawing/2014/main" id="{DD133B18-7B31-7E95-DA5D-DB3F044F9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3" b="583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596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P 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4483-CC50-C302-C3D9-BDEC6406E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607" y="175075"/>
            <a:ext cx="5566161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FEC35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D4D0A-A357-BDD4-B3B7-7576C3581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07" y="2654750"/>
            <a:ext cx="5566161" cy="59917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FEC3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0FF3D0-94B6-F298-E3B5-B834BDF5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7059"/>
          <a:stretch/>
        </p:blipFill>
        <p:spPr>
          <a:xfrm rot="10800000" flipH="1">
            <a:off x="5921829" y="3429000"/>
            <a:ext cx="6270171" cy="3429000"/>
          </a:xfrm>
          <a:prstGeom prst="rect">
            <a:avLst/>
          </a:prstGeom>
        </p:spPr>
      </p:pic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2E9ED30-1CAA-E270-B80E-53E68A4FD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190" y="4219359"/>
            <a:ext cx="3528994" cy="133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BDC0A3-BF4C-0C4E-B186-4D0DF7B0F588}"/>
              </a:ext>
            </a:extLst>
          </p:cNvPr>
          <p:cNvSpPr txBox="1"/>
          <p:nvPr/>
        </p:nvSpPr>
        <p:spPr>
          <a:xfrm>
            <a:off x="6429375" y="5897761"/>
            <a:ext cx="541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u-Cans-CA" b="0" i="0">
                <a:solidFill>
                  <a:srgbClr val="FFFFFF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b="0" i="0">
                <a:solidFill>
                  <a:srgbClr val="FFFFFF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b="0" i="0">
                <a:solidFill>
                  <a:srgbClr val="FFFFFF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3E781-F8B8-CCBE-95B2-7F7DD843CC10}"/>
              </a:ext>
            </a:extLst>
          </p:cNvPr>
          <p:cNvSpPr txBox="1"/>
          <p:nvPr/>
        </p:nvSpPr>
        <p:spPr>
          <a:xfrm>
            <a:off x="6362700" y="6267093"/>
            <a:ext cx="5553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000" b="0" i="0">
                <a:solidFill>
                  <a:srgbClr val="FFFFFF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000" b="0" i="0">
                <a:solidFill>
                  <a:srgbClr val="FFFFFF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000" b="0" i="0">
                <a:solidFill>
                  <a:srgbClr val="FFFFFF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4107B4-8222-2CF6-07A7-116764C549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" b="8998"/>
          <a:stretch/>
        </p:blipFill>
        <p:spPr>
          <a:xfrm>
            <a:off x="5921374" y="-1"/>
            <a:ext cx="6270626" cy="3429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001A42-3198-B184-5F6F-517291E21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16414" b="5832"/>
          <a:stretch/>
        </p:blipFill>
        <p:spPr>
          <a:xfrm>
            <a:off x="0" y="3429000"/>
            <a:ext cx="592137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36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P 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0FF3D0-94B6-F298-E3B5-B834BDF553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" b="5832"/>
          <a:stretch/>
        </p:blipFill>
        <p:spPr>
          <a:xfrm rot="10800000" flipH="1">
            <a:off x="-1" y="-1"/>
            <a:ext cx="12192000" cy="6857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B4FB03-CBAB-2841-6C89-495670464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6" r="26036"/>
          <a:stretch/>
        </p:blipFill>
        <p:spPr>
          <a:xfrm>
            <a:off x="7267575" y="0"/>
            <a:ext cx="4924425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E70332-50AE-201B-89E3-9947C9E8A13D}"/>
              </a:ext>
            </a:extLst>
          </p:cNvPr>
          <p:cNvSpPr txBox="1"/>
          <p:nvPr/>
        </p:nvSpPr>
        <p:spPr>
          <a:xfrm>
            <a:off x="76899" y="41636"/>
            <a:ext cx="61293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4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4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400" b="0" i="0">
                <a:solidFill>
                  <a:srgbClr val="7E2727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400">
              <a:solidFill>
                <a:srgbClr val="7E272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A30577-6DD4-CB3E-01C4-3D52D11434EC}"/>
              </a:ext>
            </a:extLst>
          </p:cNvPr>
          <p:cNvSpPr txBox="1"/>
          <p:nvPr/>
        </p:nvSpPr>
        <p:spPr>
          <a:xfrm>
            <a:off x="668381" y="342704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7E272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8896D2E-536C-A5AD-26DD-39FE3083C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36" y="5965171"/>
            <a:ext cx="2031283" cy="7676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D30F2CA-EF37-4C87-CB26-94D587D619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566" y="1623701"/>
            <a:ext cx="6746944" cy="2307364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88F33D1E-3FE0-F618-9B30-CF9DE33F2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6" y="4038290"/>
            <a:ext cx="6746943" cy="119600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11173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P Section Hea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2492C1-182D-5D8B-3018-71B5248AEB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9839" y="1430012"/>
            <a:ext cx="5922236" cy="2387600"/>
          </a:xfrm>
        </p:spPr>
        <p:txBody>
          <a:bodyPr anchor="b"/>
          <a:lstStyle>
            <a:lvl1pPr algn="l">
              <a:defRPr sz="6000">
                <a:solidFill>
                  <a:srgbClr val="FEC35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FD53D7-A52A-BA2D-269C-55BD85FAA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839" y="3909687"/>
            <a:ext cx="592223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93F87-8A56-9EFC-3004-EF22370CF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0625"/>
          <a:stretch/>
        </p:blipFill>
        <p:spPr>
          <a:xfrm rot="5400000">
            <a:off x="5990302" y="656302"/>
            <a:ext cx="6858000" cy="5545396"/>
          </a:xfrm>
          <a:prstGeom prst="rect">
            <a:avLst/>
          </a:prstGeom>
        </p:spPr>
      </p:pic>
      <p:pic>
        <p:nvPicPr>
          <p:cNvPr id="11" name="Picture 10" descr="A black screen with red text&#10;&#10;Description automatically generated">
            <a:extLst>
              <a:ext uri="{FF2B5EF4-FFF2-40B4-BE49-F238E27FC236}">
                <a16:creationId xmlns:a16="http://schemas.microsoft.com/office/drawing/2014/main" id="{F1CDC66A-2C67-66EE-23C0-B1501DDED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3" y="6195701"/>
            <a:ext cx="1708539" cy="559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7B98F0-CD56-D2B1-FEE4-7A832FF76235}"/>
              </a:ext>
            </a:extLst>
          </p:cNvPr>
          <p:cNvSpPr txBox="1"/>
          <p:nvPr/>
        </p:nvSpPr>
        <p:spPr>
          <a:xfrm>
            <a:off x="9134483" y="68968"/>
            <a:ext cx="3010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u-Cans-CA" sz="14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4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endParaRPr lang="en-US" sz="1400" b="0" i="0">
              <a:solidFill>
                <a:srgbClr val="7E2727"/>
              </a:solidFill>
              <a:effectLst/>
              <a:latin typeface="poppins" panose="00000500000000000000" pitchFamily="2" charset="0"/>
              <a:ea typeface="Gadugi" panose="020B0502040204020203" pitchFamily="34" charset="0"/>
            </a:endParaRPr>
          </a:p>
          <a:p>
            <a:pPr algn="r"/>
            <a:r>
              <a:rPr lang="en-US" sz="1400" b="0" i="0">
                <a:solidFill>
                  <a:srgbClr val="7E2727"/>
                </a:solidFill>
                <a:effectLst/>
                <a:latin typeface="poppins" panose="00000500000000000000" pitchFamily="2" charset="0"/>
              </a:rPr>
              <a:t>Mamow Obiki-ahwahsoowin</a:t>
            </a:r>
            <a:endParaRPr lang="en-US" sz="1400">
              <a:solidFill>
                <a:srgbClr val="7E27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905E60-A96E-06F2-6E4B-C991E8F72BA0}"/>
              </a:ext>
            </a:extLst>
          </p:cNvPr>
          <p:cNvSpPr txBox="1"/>
          <p:nvPr/>
        </p:nvSpPr>
        <p:spPr>
          <a:xfrm>
            <a:off x="6767446" y="6396335"/>
            <a:ext cx="358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endParaRPr lang="en-US" sz="1200" b="0" i="0">
              <a:solidFill>
                <a:srgbClr val="7E2727"/>
              </a:solidFill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7E272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10197001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P Section Hea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593F87-8A56-9EFC-3004-EF22370CF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1" r="32091"/>
          <a:stretch/>
        </p:blipFill>
        <p:spPr>
          <a:xfrm>
            <a:off x="-12507" y="0"/>
            <a:ext cx="12204507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5C37AF-8BA7-209C-5B39-1A5D15D21E9D}"/>
              </a:ext>
            </a:extLst>
          </p:cNvPr>
          <p:cNvSpPr/>
          <p:nvPr/>
        </p:nvSpPr>
        <p:spPr>
          <a:xfrm>
            <a:off x="0" y="1552575"/>
            <a:ext cx="12192000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1B96119-BF8F-9B0F-B8FB-0641DA8F7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0" y="6188844"/>
            <a:ext cx="1608921" cy="608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C68FD9-50C6-E7F0-E160-7D8E9147B8C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603" y="2021684"/>
            <a:ext cx="8102793" cy="2118072"/>
          </a:xfrm>
        </p:spPr>
        <p:txBody>
          <a:bodyPr anchor="b"/>
          <a:lstStyle>
            <a:lvl1pPr algn="ctr">
              <a:defRPr sz="6000">
                <a:solidFill>
                  <a:srgbClr val="FEC35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9008B1B-01AD-FE63-0007-0EACA02204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604" y="4156523"/>
            <a:ext cx="8102792" cy="55914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796ACE-9945-E306-989C-5BC8221135B4}"/>
              </a:ext>
            </a:extLst>
          </p:cNvPr>
          <p:cNvSpPr txBox="1"/>
          <p:nvPr/>
        </p:nvSpPr>
        <p:spPr>
          <a:xfrm>
            <a:off x="-2" y="1339224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7E2727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7E2727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6E8E6F-DB86-8B8E-0C6A-BDA54E084293}"/>
              </a:ext>
            </a:extLst>
          </p:cNvPr>
          <p:cNvSpPr txBox="1"/>
          <p:nvPr/>
        </p:nvSpPr>
        <p:spPr>
          <a:xfrm>
            <a:off x="5685697" y="5267927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7E272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3216432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P 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FAE5-0830-6C8B-3008-A06104FC4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0452" y="365125"/>
            <a:ext cx="9123347" cy="1325563"/>
          </a:xfrm>
        </p:spPr>
        <p:txBody>
          <a:bodyPr>
            <a:noAutofit/>
          </a:bodyPr>
          <a:lstStyle>
            <a:lvl1pPr>
              <a:defRPr sz="4000" spc="-150">
                <a:solidFill>
                  <a:srgbClr val="FEC35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953B-9013-2D48-779E-47004667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825625"/>
            <a:ext cx="9123347" cy="466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F3F10-CF54-1F84-8636-A4F11FEC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33" b="9349"/>
          <a:stretch/>
        </p:blipFill>
        <p:spPr>
          <a:xfrm rot="16200000">
            <a:off x="-2454777" y="2454779"/>
            <a:ext cx="6858000" cy="1948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24ADA0-3F53-8E00-75AA-4E1D248A5E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620" y="6229131"/>
            <a:ext cx="1608921" cy="527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103AFE-2067-9124-B1D3-528EFB4E6CAF}"/>
              </a:ext>
            </a:extLst>
          </p:cNvPr>
          <p:cNvSpPr txBox="1"/>
          <p:nvPr/>
        </p:nvSpPr>
        <p:spPr>
          <a:xfrm>
            <a:off x="2230452" y="80475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7E2727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7E272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E3B1F-81D3-B2E0-1B5D-A43B62364289}"/>
              </a:ext>
            </a:extLst>
          </p:cNvPr>
          <p:cNvSpPr txBox="1"/>
          <p:nvPr/>
        </p:nvSpPr>
        <p:spPr>
          <a:xfrm>
            <a:off x="5592805" y="6527796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7E272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1086083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P 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FAE5-0830-6C8B-3008-A06104FC4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27" y="365125"/>
            <a:ext cx="10399698" cy="1325563"/>
          </a:xfrm>
        </p:spPr>
        <p:txBody>
          <a:bodyPr>
            <a:normAutofit/>
          </a:bodyPr>
          <a:lstStyle>
            <a:lvl1pPr>
              <a:defRPr sz="4000" spc="-150">
                <a:solidFill>
                  <a:srgbClr val="FEC35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953B-9013-2D48-779E-47004667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27" y="1825625"/>
            <a:ext cx="10399698" cy="466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F3F10-CF54-1F84-8636-A4F11FEC4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20" b="43020"/>
          <a:stretch/>
        </p:blipFill>
        <p:spPr>
          <a:xfrm rot="16200000">
            <a:off x="8458200" y="3124201"/>
            <a:ext cx="6858000" cy="609599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C2C9FF9-26CF-FDCD-6DB1-8D2A69BC7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17"/>
          <a:stretch/>
        </p:blipFill>
        <p:spPr>
          <a:xfrm>
            <a:off x="11637146" y="6188844"/>
            <a:ext cx="500107" cy="608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56F1DF-2669-A920-C7B4-D55106893F4F}"/>
              </a:ext>
            </a:extLst>
          </p:cNvPr>
          <p:cNvSpPr txBox="1"/>
          <p:nvPr/>
        </p:nvSpPr>
        <p:spPr>
          <a:xfrm>
            <a:off x="95049" y="57434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7E2727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7E272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9F3665-0C7B-04CF-1B57-F6C3ED995611}"/>
              </a:ext>
            </a:extLst>
          </p:cNvPr>
          <p:cNvSpPr txBox="1"/>
          <p:nvPr/>
        </p:nvSpPr>
        <p:spPr>
          <a:xfrm>
            <a:off x="5010579" y="6566757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7E272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24284779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P Title and Conten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08E80D-89D5-E0E1-C578-B3761DB5F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0625"/>
          <a:stretch/>
        </p:blipFill>
        <p:spPr>
          <a:xfrm rot="5400000">
            <a:off x="5990302" y="656302"/>
            <a:ext cx="6858000" cy="55453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BF7B6-3B1F-A85D-64A5-0388E40DE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513" y="2001880"/>
            <a:ext cx="5926599" cy="4389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72DB5-EE71-1659-CD99-A8E50E731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75" y="431799"/>
            <a:ext cx="4815912" cy="5959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B756F59-2BB7-CDF2-1E56-23DED1019F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6607" y="431799"/>
            <a:ext cx="4969506" cy="1401510"/>
          </a:xfrm>
        </p:spPr>
        <p:txBody>
          <a:bodyPr>
            <a:noAutofit/>
          </a:bodyPr>
          <a:lstStyle>
            <a:lvl1pPr>
              <a:defRPr sz="4000" spc="-150">
                <a:solidFill>
                  <a:srgbClr val="FEC35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lack screen with red text&#10;&#10;Description automatically generated">
            <a:extLst>
              <a:ext uri="{FF2B5EF4-FFF2-40B4-BE49-F238E27FC236}">
                <a16:creationId xmlns:a16="http://schemas.microsoft.com/office/drawing/2014/main" id="{0526FA25-9AEE-163C-339D-F73061775F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44"/>
          <a:stretch/>
        </p:blipFill>
        <p:spPr>
          <a:xfrm>
            <a:off x="215045" y="524925"/>
            <a:ext cx="1067790" cy="12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928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FP Title and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214463-6AFE-3129-80D4-BEE62A4A87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1" r="32091"/>
          <a:stretch/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DC414C-9FFE-F830-D93D-D237D79B1C02}"/>
              </a:ext>
            </a:extLst>
          </p:cNvPr>
          <p:cNvSpPr/>
          <p:nvPr/>
        </p:nvSpPr>
        <p:spPr>
          <a:xfrm>
            <a:off x="0" y="257176"/>
            <a:ext cx="12192000" cy="6105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8436C-8088-30E7-2A05-4A3B2EB7E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342437" cy="1325563"/>
          </a:xfrm>
        </p:spPr>
        <p:txBody>
          <a:bodyPr>
            <a:normAutofit/>
          </a:bodyPr>
          <a:lstStyle>
            <a:lvl1pPr>
              <a:defRPr sz="4000" spc="-150">
                <a:solidFill>
                  <a:srgbClr val="FEC35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2A8CC-540D-FCC7-783B-848E20B625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spc="-150">
                <a:solidFill>
                  <a:srgbClr val="FEC35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1A297-BF34-1367-7A1C-5DCBB8840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C619A-E09B-95AD-32CE-D75396B6E8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spc="-150">
                <a:solidFill>
                  <a:srgbClr val="FEC357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B55FB-ECF8-4661-F91F-C1DF7AD9A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screen with red text&#10;&#10;Description automatically generated">
            <a:extLst>
              <a:ext uri="{FF2B5EF4-FFF2-40B4-BE49-F238E27FC236}">
                <a16:creationId xmlns:a16="http://schemas.microsoft.com/office/drawing/2014/main" id="{29827E15-2076-DB93-576C-A92D4AE79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44"/>
          <a:stretch/>
        </p:blipFill>
        <p:spPr>
          <a:xfrm>
            <a:off x="10293966" y="453230"/>
            <a:ext cx="1009882" cy="11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022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P Blan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133B18-7B31-7E95-DA5D-DB3F044F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" b="583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1AF90F-82BD-E64E-60F8-04AD71F109B5}"/>
              </a:ext>
            </a:extLst>
          </p:cNvPr>
          <p:cNvSpPr txBox="1"/>
          <p:nvPr/>
        </p:nvSpPr>
        <p:spPr>
          <a:xfrm>
            <a:off x="162368" y="211179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7E2727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7E272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BF95FE-D32E-68E0-A8E9-C01CECAB07B9}"/>
              </a:ext>
            </a:extLst>
          </p:cNvPr>
          <p:cNvSpPr txBox="1"/>
          <p:nvPr/>
        </p:nvSpPr>
        <p:spPr>
          <a:xfrm>
            <a:off x="5668606" y="6481430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7E272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7E272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623500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R 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own and orange background&#10;&#10;Description automatically generated">
            <a:extLst>
              <a:ext uri="{FF2B5EF4-FFF2-40B4-BE49-F238E27FC236}">
                <a16:creationId xmlns:a16="http://schemas.microsoft.com/office/drawing/2014/main" id="{910FF3D0-94B6-F298-E3B5-B834BDF553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" t="34021" r="1161" b="1128"/>
          <a:stretch/>
        </p:blipFill>
        <p:spPr>
          <a:xfrm rot="10800000">
            <a:off x="-1" y="-1"/>
            <a:ext cx="12192000" cy="6857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28EB59-DAA1-B0CA-F1CE-938A411E2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36" y="5965171"/>
            <a:ext cx="2031283" cy="767685"/>
          </a:xfrm>
          <a:prstGeom prst="rect">
            <a:avLst/>
          </a:prstGeom>
        </p:spPr>
      </p:pic>
      <p:pic>
        <p:nvPicPr>
          <p:cNvPr id="16" name="Picture 15" descr="A person smiling at camera&#10;&#10;Description automatically generated">
            <a:extLst>
              <a:ext uri="{FF2B5EF4-FFF2-40B4-BE49-F238E27FC236}">
                <a16:creationId xmlns:a16="http://schemas.microsoft.com/office/drawing/2014/main" id="{E1C1584E-23CE-B70D-EFE6-BD7529F0C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r="40370"/>
          <a:stretch/>
        </p:blipFill>
        <p:spPr>
          <a:xfrm>
            <a:off x="7267576" y="0"/>
            <a:ext cx="4924424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211B665-5B33-25B3-96EA-FF0BE17615BE}"/>
              </a:ext>
            </a:extLst>
          </p:cNvPr>
          <p:cNvSpPr txBox="1"/>
          <p:nvPr/>
        </p:nvSpPr>
        <p:spPr>
          <a:xfrm>
            <a:off x="76899" y="41636"/>
            <a:ext cx="61293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4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4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400" b="0" i="0">
                <a:solidFill>
                  <a:srgbClr val="FEC357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400">
              <a:solidFill>
                <a:srgbClr val="FEC357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3475D5-B2E5-4224-5345-20341F1C5C93}"/>
              </a:ext>
            </a:extLst>
          </p:cNvPr>
          <p:cNvSpPr txBox="1"/>
          <p:nvPr/>
        </p:nvSpPr>
        <p:spPr>
          <a:xfrm>
            <a:off x="668381" y="342704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FEC35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A580FA-97C8-6A23-0822-2F84F1AC25F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566" y="1623701"/>
            <a:ext cx="6746944" cy="2307364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1AA7A5-D64B-0C49-9015-5997C328A2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6" y="4038290"/>
            <a:ext cx="6746943" cy="119600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40469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P Blan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133B18-7B31-7E95-DA5D-DB3F044F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2" b="583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973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 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4483-CC50-C302-C3D9-BDEC6406E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607" y="175075"/>
            <a:ext cx="5566161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3EBD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D4D0A-A357-BDD4-B3B7-7576C3581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07" y="2654750"/>
            <a:ext cx="5566161" cy="59917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3EBDA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0FF3D0-94B6-F298-E3B5-B834BDF553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9" r="961" b="7369"/>
          <a:stretch/>
        </p:blipFill>
        <p:spPr>
          <a:xfrm rot="10800000">
            <a:off x="5921374" y="3429000"/>
            <a:ext cx="6270626" cy="34625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C247A0-D659-DCC4-37E4-89795C144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190" y="4219359"/>
            <a:ext cx="3528992" cy="133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F5E440-7A20-655B-920F-954919DFA7C5}"/>
              </a:ext>
            </a:extLst>
          </p:cNvPr>
          <p:cNvSpPr txBox="1"/>
          <p:nvPr/>
        </p:nvSpPr>
        <p:spPr>
          <a:xfrm>
            <a:off x="6429375" y="5897761"/>
            <a:ext cx="5419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u-Cans-CA" b="0" i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b="0" i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b="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6CCFD2-6333-1532-4B05-AA9839289701}"/>
              </a:ext>
            </a:extLst>
          </p:cNvPr>
          <p:cNvSpPr txBox="1"/>
          <p:nvPr/>
        </p:nvSpPr>
        <p:spPr>
          <a:xfrm>
            <a:off x="6362700" y="6267093"/>
            <a:ext cx="55530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000" b="0" i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000" b="0" i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000" b="0" i="0">
                <a:solidFill>
                  <a:schemeClr val="bg1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10ABD-6CAF-C7FA-3FA8-162AD4D875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8" b="8998"/>
          <a:stretch/>
        </p:blipFill>
        <p:spPr>
          <a:xfrm>
            <a:off x="5920920" y="0"/>
            <a:ext cx="6280605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9B730A-F9C4-9106-BE09-A2BCCC0EC8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" b="6522"/>
          <a:stretch/>
        </p:blipFill>
        <p:spPr>
          <a:xfrm flipH="1">
            <a:off x="-454" y="3429000"/>
            <a:ext cx="5921374" cy="34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04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 Title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0FF3D0-94B6-F298-E3B5-B834BDF553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0" t="6151" r="1130" b="6151"/>
          <a:stretch/>
        </p:blipFill>
        <p:spPr>
          <a:xfrm rot="10800000">
            <a:off x="-1" y="-1"/>
            <a:ext cx="12192000" cy="68579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8DC8052-6C6F-9C00-CFC8-E494C32BF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6" r="26036"/>
          <a:stretch/>
        </p:blipFill>
        <p:spPr>
          <a:xfrm>
            <a:off x="7267575" y="0"/>
            <a:ext cx="4924425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080F4CB-2353-E07E-E168-A1028C7E3663}"/>
              </a:ext>
            </a:extLst>
          </p:cNvPr>
          <p:cNvSpPr txBox="1"/>
          <p:nvPr/>
        </p:nvSpPr>
        <p:spPr>
          <a:xfrm>
            <a:off x="76899" y="41636"/>
            <a:ext cx="61293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4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4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400" b="0" i="0">
                <a:solidFill>
                  <a:srgbClr val="B9672E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400">
              <a:solidFill>
                <a:srgbClr val="B9672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B71A22-2A5E-5CCF-7F18-BBF2EB337DF4}"/>
              </a:ext>
            </a:extLst>
          </p:cNvPr>
          <p:cNvSpPr txBox="1"/>
          <p:nvPr/>
        </p:nvSpPr>
        <p:spPr>
          <a:xfrm>
            <a:off x="668381" y="342704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B9672E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E0114F-95A6-2479-335B-E85E5AC163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2036" y="5965171"/>
            <a:ext cx="2031283" cy="7676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89A713E-0CBD-D3FB-FF05-903C546A27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566" y="1623701"/>
            <a:ext cx="6746944" cy="2307364"/>
          </a:xfrm>
        </p:spPr>
        <p:txBody>
          <a:bodyPr anchor="b">
            <a:noAutofit/>
          </a:bodyPr>
          <a:lstStyle>
            <a:lvl1pPr algn="l">
              <a:defRPr sz="5400" spc="-15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D83B05E-FEA8-3795-8224-0168C9C070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566" y="4038290"/>
            <a:ext cx="6746943" cy="1196009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0327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 Section Hea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2492C1-182D-5D8B-3018-71B5248AEB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9839" y="1430012"/>
            <a:ext cx="5922236" cy="2387600"/>
          </a:xfrm>
        </p:spPr>
        <p:txBody>
          <a:bodyPr anchor="b"/>
          <a:lstStyle>
            <a:lvl1pPr algn="l">
              <a:defRPr sz="6000">
                <a:solidFill>
                  <a:srgbClr val="3EBD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FD53D7-A52A-BA2D-269C-55BD85FAA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839" y="3909687"/>
            <a:ext cx="592223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93F87-8A56-9EFC-3004-EF22370CF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r="10339"/>
          <a:stretch/>
        </p:blipFill>
        <p:spPr>
          <a:xfrm rot="5400000">
            <a:off x="5990302" y="656302"/>
            <a:ext cx="6858000" cy="5545396"/>
          </a:xfrm>
          <a:prstGeom prst="rect">
            <a:avLst/>
          </a:prstGeom>
        </p:spPr>
      </p:pic>
      <p:pic>
        <p:nvPicPr>
          <p:cNvPr id="11" name="Picture 10" descr="A black screen with red text&#10;&#10;Description automatically generated">
            <a:extLst>
              <a:ext uri="{FF2B5EF4-FFF2-40B4-BE49-F238E27FC236}">
                <a16:creationId xmlns:a16="http://schemas.microsoft.com/office/drawing/2014/main" id="{F1CDC66A-2C67-66EE-23C0-B1501DDED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3" y="6195701"/>
            <a:ext cx="1708539" cy="559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021259-67B8-FBF2-EBC7-5918BCF8C7D5}"/>
              </a:ext>
            </a:extLst>
          </p:cNvPr>
          <p:cNvSpPr txBox="1"/>
          <p:nvPr/>
        </p:nvSpPr>
        <p:spPr>
          <a:xfrm>
            <a:off x="9134483" y="68968"/>
            <a:ext cx="3010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u-Cans-CA" sz="14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4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endParaRPr lang="en-US" sz="1400" b="0" i="0">
              <a:solidFill>
                <a:srgbClr val="B9672E"/>
              </a:solidFill>
              <a:effectLst/>
              <a:latin typeface="poppins" panose="00000500000000000000" pitchFamily="2" charset="0"/>
              <a:ea typeface="Gadugi" panose="020B0502040204020203" pitchFamily="34" charset="0"/>
            </a:endParaRPr>
          </a:p>
          <a:p>
            <a:pPr algn="r"/>
            <a:r>
              <a:rPr lang="en-US" sz="1400" b="0" i="0">
                <a:solidFill>
                  <a:srgbClr val="B9672E"/>
                </a:solidFill>
                <a:effectLst/>
                <a:latin typeface="poppins" panose="00000500000000000000" pitchFamily="2" charset="0"/>
              </a:rPr>
              <a:t>Mamow Obiki-ahwahsoowin</a:t>
            </a:r>
            <a:endParaRPr lang="en-US" sz="1400">
              <a:solidFill>
                <a:srgbClr val="B9672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AAC333-6389-29AF-1A1A-58121AA93729}"/>
              </a:ext>
            </a:extLst>
          </p:cNvPr>
          <p:cNvSpPr txBox="1"/>
          <p:nvPr/>
        </p:nvSpPr>
        <p:spPr>
          <a:xfrm>
            <a:off x="6767446" y="6396335"/>
            <a:ext cx="358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endParaRPr lang="en-US" sz="1200" b="0" i="0">
              <a:solidFill>
                <a:srgbClr val="B9672E"/>
              </a:solidFill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B9672E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728631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k Section Hea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3593F87-8A56-9EFC-3004-EF22370CF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1" t="4762" r="319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5C37AF-8BA7-209C-5B39-1A5D15D21E9D}"/>
              </a:ext>
            </a:extLst>
          </p:cNvPr>
          <p:cNvSpPr/>
          <p:nvPr/>
        </p:nvSpPr>
        <p:spPr>
          <a:xfrm>
            <a:off x="0" y="1552575"/>
            <a:ext cx="12192000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1B96119-BF8F-9B0F-B8FB-0641DA8F7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0" y="6188844"/>
            <a:ext cx="1608921" cy="6080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8E497-D28C-9E6B-9469-A2DB3488CE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603" y="2021684"/>
            <a:ext cx="8102793" cy="2118072"/>
          </a:xfrm>
        </p:spPr>
        <p:txBody>
          <a:bodyPr anchor="b"/>
          <a:lstStyle>
            <a:lvl1pPr algn="ctr">
              <a:defRPr sz="6000" spc="-150">
                <a:solidFill>
                  <a:srgbClr val="3EBD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3FCED8B-C5E7-5342-5ABC-05D3E1B57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604" y="4156523"/>
            <a:ext cx="8102792" cy="55914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C70F19-1F6D-F69C-F836-1DA79F908C20}"/>
              </a:ext>
            </a:extLst>
          </p:cNvPr>
          <p:cNvSpPr txBox="1"/>
          <p:nvPr/>
        </p:nvSpPr>
        <p:spPr>
          <a:xfrm>
            <a:off x="-2" y="1339224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B9672E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B9672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53CA16-A165-3650-4F93-68994282B94E}"/>
              </a:ext>
            </a:extLst>
          </p:cNvPr>
          <p:cNvSpPr txBox="1"/>
          <p:nvPr/>
        </p:nvSpPr>
        <p:spPr>
          <a:xfrm>
            <a:off x="5685697" y="5267927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B9672E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1758989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FAE5-0830-6C8B-3008-A06104FC4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0452" y="365125"/>
            <a:ext cx="9123347" cy="1325563"/>
          </a:xfrm>
        </p:spPr>
        <p:txBody>
          <a:bodyPr>
            <a:noAutofit/>
          </a:bodyPr>
          <a:lstStyle>
            <a:lvl1pPr>
              <a:defRPr sz="4000" spc="-150">
                <a:solidFill>
                  <a:srgbClr val="3EBD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953B-9013-2D48-779E-47004667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825625"/>
            <a:ext cx="9123347" cy="466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F3F10-CF54-1F84-8636-A4F11FEC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3" r="987" b="7378"/>
          <a:stretch/>
        </p:blipFill>
        <p:spPr>
          <a:xfrm rot="16200000">
            <a:off x="-2454777" y="2454779"/>
            <a:ext cx="6858000" cy="194844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4056D2-C88A-D719-335D-BC8A6FED8E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620" y="6229131"/>
            <a:ext cx="1608921" cy="527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2050BB-79D9-74E3-C850-B48C8AFD4F6D}"/>
              </a:ext>
            </a:extLst>
          </p:cNvPr>
          <p:cNvSpPr txBox="1"/>
          <p:nvPr/>
        </p:nvSpPr>
        <p:spPr>
          <a:xfrm>
            <a:off x="2230452" y="80475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B9672E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B9672E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4D765F-5411-EAAA-5332-D1D7B40170EB}"/>
              </a:ext>
            </a:extLst>
          </p:cNvPr>
          <p:cNvSpPr txBox="1"/>
          <p:nvPr/>
        </p:nvSpPr>
        <p:spPr>
          <a:xfrm>
            <a:off x="5592805" y="6527796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B9672E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2577663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FAE5-0830-6C8B-3008-A06104FC4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27" y="365125"/>
            <a:ext cx="10399698" cy="1325563"/>
          </a:xfrm>
        </p:spPr>
        <p:txBody>
          <a:bodyPr>
            <a:normAutofit/>
          </a:bodyPr>
          <a:lstStyle>
            <a:lvl1pPr>
              <a:defRPr sz="4000" spc="-150">
                <a:solidFill>
                  <a:srgbClr val="3EBD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953B-9013-2D48-779E-47004667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27" y="1825625"/>
            <a:ext cx="10399698" cy="466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F3F10-CF54-1F84-8636-A4F11FEC4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1" b="43071"/>
          <a:stretch/>
        </p:blipFill>
        <p:spPr>
          <a:xfrm rot="16200000">
            <a:off x="8458200" y="3124201"/>
            <a:ext cx="6858000" cy="609599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C2C9FF9-26CF-FDCD-6DB1-8D2A69BC7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17"/>
          <a:stretch/>
        </p:blipFill>
        <p:spPr>
          <a:xfrm>
            <a:off x="11637146" y="6188844"/>
            <a:ext cx="500107" cy="608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1CAA0B-5067-E5A3-9E2C-3DC51D6A1C23}"/>
              </a:ext>
            </a:extLst>
          </p:cNvPr>
          <p:cNvSpPr txBox="1"/>
          <p:nvPr/>
        </p:nvSpPr>
        <p:spPr>
          <a:xfrm>
            <a:off x="95049" y="57434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B9672E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B9672E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87B13D-B806-1BAE-91C8-7C7FBB7C3AB8}"/>
              </a:ext>
            </a:extLst>
          </p:cNvPr>
          <p:cNvSpPr txBox="1"/>
          <p:nvPr/>
        </p:nvSpPr>
        <p:spPr>
          <a:xfrm>
            <a:off x="5010579" y="6566757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B9672E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3267977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FP Title and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D214463-6AFE-3129-80D4-BEE62A4A8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7" t="2173" r="32624" b="1398"/>
          <a:stretch/>
        </p:blipFill>
        <p:spPr>
          <a:xfrm rot="5400000">
            <a:off x="2666996" y="-2666998"/>
            <a:ext cx="6858001" cy="12191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DC414C-9FFE-F830-D93D-D237D79B1C02}"/>
              </a:ext>
            </a:extLst>
          </p:cNvPr>
          <p:cNvSpPr/>
          <p:nvPr/>
        </p:nvSpPr>
        <p:spPr>
          <a:xfrm>
            <a:off x="0" y="257176"/>
            <a:ext cx="12192000" cy="6105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68436C-8088-30E7-2A05-4A3B2EB7E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342437" cy="1325563"/>
          </a:xfrm>
        </p:spPr>
        <p:txBody>
          <a:bodyPr>
            <a:noAutofit/>
          </a:bodyPr>
          <a:lstStyle>
            <a:lvl1pPr>
              <a:defRPr sz="4000" spc="-150">
                <a:solidFill>
                  <a:srgbClr val="3EBD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2A8CC-540D-FCC7-783B-848E20B625A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spc="-150">
                <a:solidFill>
                  <a:srgbClr val="3EBDA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1A297-BF34-1367-7A1C-5DCBB8840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C619A-E09B-95AD-32CE-D75396B6E8A9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spc="-150">
                <a:solidFill>
                  <a:srgbClr val="3EBDA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B55FB-ECF8-4661-F91F-C1DF7AD9A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A black screen with red text&#10;&#10;Description automatically generated">
            <a:extLst>
              <a:ext uri="{FF2B5EF4-FFF2-40B4-BE49-F238E27FC236}">
                <a16:creationId xmlns:a16="http://schemas.microsoft.com/office/drawing/2014/main" id="{29827E15-2076-DB93-576C-A92D4AE790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44"/>
          <a:stretch/>
        </p:blipFill>
        <p:spPr>
          <a:xfrm>
            <a:off x="10293966" y="453230"/>
            <a:ext cx="1009882" cy="11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10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08E80D-89D5-E0E1-C578-B3761DB5F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r="10339"/>
          <a:stretch/>
        </p:blipFill>
        <p:spPr>
          <a:xfrm rot="5400000">
            <a:off x="5990302" y="656302"/>
            <a:ext cx="6858000" cy="554539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BF7B6-3B1F-A85D-64A5-0388E40DE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9513" y="2001880"/>
            <a:ext cx="5926599" cy="4389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72DB5-EE71-1659-CD99-A8E50E731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75" y="431799"/>
            <a:ext cx="4815912" cy="5959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7D801FB-F2EE-D532-3420-3FC1F9868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6607" y="431799"/>
            <a:ext cx="4969506" cy="1401510"/>
          </a:xfrm>
        </p:spPr>
        <p:txBody>
          <a:bodyPr>
            <a:noAutofit/>
          </a:bodyPr>
          <a:lstStyle>
            <a:lvl1pPr>
              <a:defRPr sz="4000" spc="-150">
                <a:solidFill>
                  <a:srgbClr val="3EBDAB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 descr="A black screen with red text&#10;&#10;Description automatically generated">
            <a:extLst>
              <a:ext uri="{FF2B5EF4-FFF2-40B4-BE49-F238E27FC236}">
                <a16:creationId xmlns:a16="http://schemas.microsoft.com/office/drawing/2014/main" id="{760C9589-0498-1196-BDB9-F050BE821C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44"/>
          <a:stretch/>
        </p:blipFill>
        <p:spPr>
          <a:xfrm>
            <a:off x="215045" y="524925"/>
            <a:ext cx="1067790" cy="12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764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k Blan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133B18-7B31-7E95-DA5D-DB3F044F93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 r="818" b="615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A5753C-45A6-D8C2-CD89-0F5516081D79}"/>
              </a:ext>
            </a:extLst>
          </p:cNvPr>
          <p:cNvSpPr txBox="1"/>
          <p:nvPr/>
        </p:nvSpPr>
        <p:spPr>
          <a:xfrm>
            <a:off x="162368" y="211179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B9672E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B9672E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D54B8D-04CA-AE08-C907-D77216654483}"/>
              </a:ext>
            </a:extLst>
          </p:cNvPr>
          <p:cNvSpPr txBox="1"/>
          <p:nvPr/>
        </p:nvSpPr>
        <p:spPr>
          <a:xfrm>
            <a:off x="5668606" y="6481430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B9672E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B9672E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392672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R Section Hea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2492C1-182D-5D8B-3018-71B5248AEB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9839" y="1430012"/>
            <a:ext cx="5922236" cy="2387600"/>
          </a:xfrm>
        </p:spPr>
        <p:txBody>
          <a:bodyPr anchor="b"/>
          <a:lstStyle>
            <a:lvl1pPr algn="l">
              <a:defRPr sz="6000">
                <a:solidFill>
                  <a:srgbClr val="7E272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FD53D7-A52A-BA2D-269C-55BD85FAA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839" y="3909687"/>
            <a:ext cx="592223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 descr="A brown and orange background&#10;&#10;Description automatically generated">
            <a:extLst>
              <a:ext uri="{FF2B5EF4-FFF2-40B4-BE49-F238E27FC236}">
                <a16:creationId xmlns:a16="http://schemas.microsoft.com/office/drawing/2014/main" id="{A3593F87-8A56-9EFC-3004-EF22370CF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9791" r="4568"/>
          <a:stretch/>
        </p:blipFill>
        <p:spPr>
          <a:xfrm rot="5400000">
            <a:off x="5990302" y="656302"/>
            <a:ext cx="6858000" cy="5545396"/>
          </a:xfrm>
          <a:prstGeom prst="rect">
            <a:avLst/>
          </a:prstGeom>
        </p:spPr>
      </p:pic>
      <p:pic>
        <p:nvPicPr>
          <p:cNvPr id="11" name="Picture 10" descr="A black screen with red text&#10;&#10;Description automatically generated">
            <a:extLst>
              <a:ext uri="{FF2B5EF4-FFF2-40B4-BE49-F238E27FC236}">
                <a16:creationId xmlns:a16="http://schemas.microsoft.com/office/drawing/2014/main" id="{F1CDC66A-2C67-66EE-23C0-B1501DDED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3" y="6195701"/>
            <a:ext cx="1708539" cy="5591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658300-87D2-4CB7-600F-3EA724526703}"/>
              </a:ext>
            </a:extLst>
          </p:cNvPr>
          <p:cNvSpPr txBox="1"/>
          <p:nvPr/>
        </p:nvSpPr>
        <p:spPr>
          <a:xfrm>
            <a:off x="9134483" y="68968"/>
            <a:ext cx="30101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u-Cans-CA" sz="14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4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endParaRPr lang="en-US" sz="1400" b="0" i="0">
              <a:solidFill>
                <a:srgbClr val="FEC357"/>
              </a:solidFill>
              <a:effectLst/>
              <a:latin typeface="poppins" panose="00000500000000000000" pitchFamily="2" charset="0"/>
              <a:ea typeface="Gadugi" panose="020B0502040204020203" pitchFamily="34" charset="0"/>
            </a:endParaRPr>
          </a:p>
          <a:p>
            <a:pPr algn="r"/>
            <a:r>
              <a:rPr lang="en-US" sz="1400" b="0" i="0">
                <a:solidFill>
                  <a:srgbClr val="FEC357"/>
                </a:solidFill>
                <a:effectLst/>
                <a:latin typeface="poppins" panose="00000500000000000000" pitchFamily="2" charset="0"/>
              </a:rPr>
              <a:t>Mamow Obiki-ahwahsoowin</a:t>
            </a:r>
            <a:endParaRPr lang="en-US" sz="1400">
              <a:solidFill>
                <a:srgbClr val="FEC35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64A940-E5B2-057B-23D9-61F7E127EF85}"/>
              </a:ext>
            </a:extLst>
          </p:cNvPr>
          <p:cNvSpPr txBox="1"/>
          <p:nvPr/>
        </p:nvSpPr>
        <p:spPr>
          <a:xfrm>
            <a:off x="6767446" y="6396335"/>
            <a:ext cx="358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endParaRPr lang="en-US" sz="1200" b="0" i="0">
              <a:solidFill>
                <a:srgbClr val="FEC357"/>
              </a:solidFill>
              <a:effectLst/>
              <a:latin typeface="Gadugi" panose="020B0502040204020203" pitchFamily="34" charset="0"/>
              <a:ea typeface="Gadug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>
                <a:solidFill>
                  <a:srgbClr val="FEC35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35692846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k 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4483-CC50-C302-C3D9-BDEC6406E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607" y="175075"/>
            <a:ext cx="5566161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EA62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D4D0A-A357-BDD4-B3B7-7576C3581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07" y="2654750"/>
            <a:ext cx="5566161" cy="59917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EA624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10ABD-6CAF-C7FA-3FA8-162AD4D87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14258" r="1371" b="6028"/>
          <a:stretch/>
        </p:blipFill>
        <p:spPr>
          <a:xfrm>
            <a:off x="5920920" y="0"/>
            <a:ext cx="6280605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9B730A-F9C4-9106-BE09-A2BCCC0EC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4" t="12781" r="10916" b="6991"/>
          <a:stretch/>
        </p:blipFill>
        <p:spPr>
          <a:xfrm>
            <a:off x="-454" y="3429000"/>
            <a:ext cx="5921374" cy="3448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CB4FED-0528-D68E-9139-2BB1746EB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" t="23129" r="1371" b="23129"/>
          <a:stretch/>
        </p:blipFill>
        <p:spPr>
          <a:xfrm>
            <a:off x="5920920" y="3429000"/>
            <a:ext cx="6280605" cy="3448051"/>
          </a:xfrm>
          <a:prstGeom prst="rect">
            <a:avLst/>
          </a:prstGeom>
        </p:spPr>
      </p:pic>
      <p:pic>
        <p:nvPicPr>
          <p:cNvPr id="19" name="Picture 1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9EC216A-C8FC-54FE-84BC-C43C8EB65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0321" y="4483676"/>
            <a:ext cx="5481802" cy="166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31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k Section Hea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2492C1-182D-5D8B-3018-71B5248AEB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9839" y="1430012"/>
            <a:ext cx="5922236" cy="2387600"/>
          </a:xfrm>
        </p:spPr>
        <p:txBody>
          <a:bodyPr anchor="b"/>
          <a:lstStyle>
            <a:lvl1pPr algn="l">
              <a:defRPr sz="6000">
                <a:solidFill>
                  <a:srgbClr val="EA62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FD53D7-A52A-BA2D-269C-55BD85FAA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839" y="3909687"/>
            <a:ext cx="592223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93F87-8A56-9EFC-3004-EF22370CF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b="9880"/>
          <a:stretch/>
        </p:blipFill>
        <p:spPr>
          <a:xfrm rot="5400000">
            <a:off x="5990302" y="656302"/>
            <a:ext cx="6858000" cy="5545396"/>
          </a:xfrm>
          <a:prstGeom prst="rect">
            <a:avLst/>
          </a:prstGeom>
        </p:spPr>
      </p:pic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2BC4D90-3AED-D151-BAB2-B71849C27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24" y="5998069"/>
            <a:ext cx="2504883" cy="755251"/>
          </a:xfrm>
          <a:prstGeom prst="rect">
            <a:avLst/>
          </a:prstGeom>
        </p:spPr>
      </p:pic>
      <p:pic>
        <p:nvPicPr>
          <p:cNvPr id="13" name="Picture 12" descr="A blue background with a bear and a baby bear&#10;&#10;Description automatically generated">
            <a:extLst>
              <a:ext uri="{FF2B5EF4-FFF2-40B4-BE49-F238E27FC236}">
                <a16:creationId xmlns:a16="http://schemas.microsoft.com/office/drawing/2014/main" id="{7772828A-A274-F364-2EAF-CA01B4C58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2" r="2882"/>
          <a:stretch/>
        </p:blipFill>
        <p:spPr>
          <a:xfrm>
            <a:off x="6646602" y="-145705"/>
            <a:ext cx="5545397" cy="713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170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k Section Hea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ue background with a bear and a baby bear&#10;&#10;Description automatically generated">
            <a:extLst>
              <a:ext uri="{FF2B5EF4-FFF2-40B4-BE49-F238E27FC236}">
                <a16:creationId xmlns:a16="http://schemas.microsoft.com/office/drawing/2014/main" id="{29192B62-5E9E-6129-BE50-586D60AA0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20755" r="873" b="22184"/>
          <a:stretch/>
        </p:blipFill>
        <p:spPr>
          <a:xfrm>
            <a:off x="0" y="-176981"/>
            <a:ext cx="12192000" cy="70349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5C37AF-8BA7-209C-5B39-1A5D15D21E9D}"/>
              </a:ext>
            </a:extLst>
          </p:cNvPr>
          <p:cNvSpPr/>
          <p:nvPr/>
        </p:nvSpPr>
        <p:spPr>
          <a:xfrm>
            <a:off x="0" y="1552575"/>
            <a:ext cx="12192000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8E497-D28C-9E6B-9469-A2DB3488CE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603" y="2021684"/>
            <a:ext cx="8102793" cy="2118072"/>
          </a:xfrm>
        </p:spPr>
        <p:txBody>
          <a:bodyPr anchor="b"/>
          <a:lstStyle>
            <a:lvl1pPr algn="ctr">
              <a:defRPr sz="6000" spc="-150">
                <a:solidFill>
                  <a:srgbClr val="EA62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3FCED8B-C5E7-5342-5ABC-05D3E1B57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604" y="4156523"/>
            <a:ext cx="8102792" cy="55914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EA1E8D8-E867-2F1F-B2AD-E3264479F4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5" y="5955244"/>
            <a:ext cx="2702752" cy="819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86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background with a bear and a baby bear&#10;&#10;Description automatically generated">
            <a:extLst>
              <a:ext uri="{FF2B5EF4-FFF2-40B4-BE49-F238E27FC236}">
                <a16:creationId xmlns:a16="http://schemas.microsoft.com/office/drawing/2014/main" id="{0A2390A1-7B46-BFFC-3C95-3E731F636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3" r="27615"/>
          <a:stretch/>
        </p:blipFill>
        <p:spPr>
          <a:xfrm>
            <a:off x="-98322" y="-98323"/>
            <a:ext cx="2046767" cy="7030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5FAE5-0830-6C8B-3008-A06104FC4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0452" y="365125"/>
            <a:ext cx="9123347" cy="1325563"/>
          </a:xfrm>
        </p:spPr>
        <p:txBody>
          <a:bodyPr>
            <a:noAutofit/>
          </a:bodyPr>
          <a:lstStyle>
            <a:lvl1pPr>
              <a:defRPr sz="4000" spc="-150">
                <a:solidFill>
                  <a:srgbClr val="EA62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953B-9013-2D48-779E-47004667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825625"/>
            <a:ext cx="9123347" cy="466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D07D8B5-ED18-9F95-616D-5FE07437E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" y="6224059"/>
            <a:ext cx="1773824" cy="53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63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FAE5-0830-6C8B-3008-A06104FC4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27" y="365125"/>
            <a:ext cx="10399698" cy="1325563"/>
          </a:xfrm>
        </p:spPr>
        <p:txBody>
          <a:bodyPr>
            <a:normAutofit/>
          </a:bodyPr>
          <a:lstStyle>
            <a:lvl1pPr>
              <a:defRPr sz="4000" spc="-150">
                <a:solidFill>
                  <a:srgbClr val="EA624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953B-9013-2D48-779E-47004667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27" y="1825625"/>
            <a:ext cx="10399698" cy="466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1F3F10-CF54-1F84-8636-A4F11FEC45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71" b="43071"/>
          <a:stretch/>
        </p:blipFill>
        <p:spPr>
          <a:xfrm rot="16200000">
            <a:off x="8458200" y="3124201"/>
            <a:ext cx="6858000" cy="609599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C2C9FF9-26CF-FDCD-6DB1-8D2A69BC7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17"/>
          <a:stretch/>
        </p:blipFill>
        <p:spPr>
          <a:xfrm>
            <a:off x="11637146" y="6188844"/>
            <a:ext cx="500107" cy="608061"/>
          </a:xfrm>
          <a:prstGeom prst="rect">
            <a:avLst/>
          </a:prstGeom>
        </p:spPr>
      </p:pic>
      <p:pic>
        <p:nvPicPr>
          <p:cNvPr id="6" name="Picture 5" descr="A blue background with a bear and a baby bear&#10;&#10;Description automatically generated">
            <a:extLst>
              <a:ext uri="{FF2B5EF4-FFF2-40B4-BE49-F238E27FC236}">
                <a16:creationId xmlns:a16="http://schemas.microsoft.com/office/drawing/2014/main" id="{8B0AE193-0E21-172C-EDA1-88142732B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9" r="33029"/>
          <a:stretch/>
        </p:blipFill>
        <p:spPr>
          <a:xfrm>
            <a:off x="11571275" y="-86033"/>
            <a:ext cx="620726" cy="7030065"/>
          </a:xfrm>
          <a:prstGeom prst="rect">
            <a:avLst/>
          </a:prstGeom>
        </p:spPr>
      </p:pic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5037921-5B29-B886-3C58-AFDA5B43EF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79"/>
          <a:stretch/>
        </p:blipFill>
        <p:spPr>
          <a:xfrm>
            <a:off x="11602065" y="6094621"/>
            <a:ext cx="588238" cy="6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59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k Blan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02B4E5-44D8-D69D-CA6C-96A4590A1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51" r="818" b="615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 descr="A blue background with a bear and a baby bear&#10;&#10;Description automatically generated">
            <a:extLst>
              <a:ext uri="{FF2B5EF4-FFF2-40B4-BE49-F238E27FC236}">
                <a16:creationId xmlns:a16="http://schemas.microsoft.com/office/drawing/2014/main" id="{850FA6EE-6D75-10E1-44E3-2C56ACFFF0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" t="20755" r="873" b="22184"/>
          <a:stretch/>
        </p:blipFill>
        <p:spPr>
          <a:xfrm>
            <a:off x="0" y="-176981"/>
            <a:ext cx="12192000" cy="703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0097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k Title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C4483-CC50-C302-C3D9-BDEC6406EF2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7607" y="175075"/>
            <a:ext cx="5566161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rgbClr val="476DB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D4D0A-A357-BDD4-B3B7-7576C3581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607" y="2654750"/>
            <a:ext cx="5566161" cy="599176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476DB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10ABD-6CAF-C7FA-3FA8-162AD4D875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9052" b="16037"/>
          <a:stretch>
            <a:fillRect/>
          </a:stretch>
        </p:blipFill>
        <p:spPr>
          <a:xfrm>
            <a:off x="5920920" y="0"/>
            <a:ext cx="6280605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9B730A-F9C4-9106-BE09-A2BCCC0EC8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" t="6664" r="5791" b="13213"/>
          <a:stretch>
            <a:fillRect/>
          </a:stretch>
        </p:blipFill>
        <p:spPr>
          <a:xfrm>
            <a:off x="-454" y="3429000"/>
            <a:ext cx="5921374" cy="34480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CB4FED-0528-D68E-9139-2BB1746EB7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2" t="11064" r="3082" b="8565"/>
          <a:stretch>
            <a:fillRect/>
          </a:stretch>
        </p:blipFill>
        <p:spPr>
          <a:xfrm>
            <a:off x="5920920" y="3428999"/>
            <a:ext cx="6280605" cy="3448051"/>
          </a:xfrm>
          <a:prstGeom prst="rect">
            <a:avLst/>
          </a:prstGeom>
        </p:spPr>
      </p:pic>
      <p:pic>
        <p:nvPicPr>
          <p:cNvPr id="16" name="Picture 15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C1AAB39B-DACF-955D-CFEE-16D3E61534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167" y="4158065"/>
            <a:ext cx="5592110" cy="1333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9203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k Section Header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2492C1-182D-5D8B-3018-71B5248AEB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9839" y="1430012"/>
            <a:ext cx="5922236" cy="2387600"/>
          </a:xfrm>
        </p:spPr>
        <p:txBody>
          <a:bodyPr anchor="b"/>
          <a:lstStyle>
            <a:lvl1pPr algn="l">
              <a:defRPr sz="6000">
                <a:solidFill>
                  <a:srgbClr val="476DB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FD53D7-A52A-BA2D-269C-55BD85FAA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839" y="3909687"/>
            <a:ext cx="5922236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593F87-8A56-9EFC-3004-EF22370CF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0" b="9880"/>
          <a:stretch/>
        </p:blipFill>
        <p:spPr>
          <a:xfrm rot="5400000">
            <a:off x="5990302" y="656302"/>
            <a:ext cx="6858000" cy="5545396"/>
          </a:xfrm>
          <a:prstGeom prst="rect">
            <a:avLst/>
          </a:prstGeom>
        </p:spPr>
      </p:pic>
      <p:pic>
        <p:nvPicPr>
          <p:cNvPr id="2" name="Picture 1" descr="A blue green and yellow background&#10;&#10;AI-generated content may be incorrect.">
            <a:extLst>
              <a:ext uri="{FF2B5EF4-FFF2-40B4-BE49-F238E27FC236}">
                <a16:creationId xmlns:a16="http://schemas.microsoft.com/office/drawing/2014/main" id="{12B81D95-4CF3-167C-2584-8A8A09F610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3" r="12548" b="6444"/>
          <a:stretch>
            <a:fillRect/>
          </a:stretch>
        </p:blipFill>
        <p:spPr>
          <a:xfrm>
            <a:off x="6646602" y="-91387"/>
            <a:ext cx="5545398" cy="7003705"/>
          </a:xfrm>
          <a:prstGeom prst="rect">
            <a:avLst/>
          </a:prstGeom>
        </p:spPr>
      </p:pic>
      <p:pic>
        <p:nvPicPr>
          <p:cNvPr id="4" name="Picture 3" descr="A black and grey logo&#10;&#10;AI-generated content may be incorrect.">
            <a:extLst>
              <a:ext uri="{FF2B5EF4-FFF2-40B4-BE49-F238E27FC236}">
                <a16:creationId xmlns:a16="http://schemas.microsoft.com/office/drawing/2014/main" id="{4385A17B-1342-0611-3721-04AB754C8ED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77" y="6118357"/>
            <a:ext cx="2414406" cy="56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897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k Section Hea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9192B62-5E9E-6129-BE50-586D60AA04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" b="2589"/>
          <a:stretch/>
        </p:blipFill>
        <p:spPr>
          <a:xfrm>
            <a:off x="-280658" y="-337198"/>
            <a:ext cx="12626566" cy="72857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5C37AF-8BA7-209C-5B39-1A5D15D21E9D}"/>
              </a:ext>
            </a:extLst>
          </p:cNvPr>
          <p:cNvSpPr/>
          <p:nvPr/>
        </p:nvSpPr>
        <p:spPr>
          <a:xfrm>
            <a:off x="0" y="1552575"/>
            <a:ext cx="12192000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A8E497-D28C-9E6B-9469-A2DB3488CE1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603" y="2021684"/>
            <a:ext cx="8102793" cy="2118072"/>
          </a:xfrm>
        </p:spPr>
        <p:txBody>
          <a:bodyPr anchor="b"/>
          <a:lstStyle>
            <a:lvl1pPr algn="ctr">
              <a:defRPr sz="6000" spc="-150">
                <a:solidFill>
                  <a:srgbClr val="476DB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33FCED8B-C5E7-5342-5ABC-05D3E1B57F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604" y="4156523"/>
            <a:ext cx="8102792" cy="55914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9C48097D-C0E3-0349-0EF4-05F106A7DE1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5" y="6104535"/>
            <a:ext cx="2498587" cy="59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738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green and yellow background&#10;&#10;AI-generated content may be incorrect.">
            <a:extLst>
              <a:ext uri="{FF2B5EF4-FFF2-40B4-BE49-F238E27FC236}">
                <a16:creationId xmlns:a16="http://schemas.microsoft.com/office/drawing/2014/main" id="{9011A3AE-D579-510F-4697-BFC8F2BDFB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0" t="2974" r="48219" b="3470"/>
          <a:stretch>
            <a:fillRect/>
          </a:stretch>
        </p:blipFill>
        <p:spPr>
          <a:xfrm>
            <a:off x="11497901" y="-91387"/>
            <a:ext cx="694098" cy="7003705"/>
          </a:xfrm>
          <a:prstGeom prst="rect">
            <a:avLst/>
          </a:prstGeom>
        </p:spPr>
      </p:pic>
      <p:pic>
        <p:nvPicPr>
          <p:cNvPr id="10" name="Picture 9" descr="A white drawing of a person on a boat in a circle&#10;&#10;AI-generated content may be incorrect.">
            <a:extLst>
              <a:ext uri="{FF2B5EF4-FFF2-40B4-BE49-F238E27FC236}">
                <a16:creationId xmlns:a16="http://schemas.microsoft.com/office/drawing/2014/main" id="{68670403-9006-CBB6-E23E-E462516133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124" y="6156355"/>
            <a:ext cx="609429" cy="534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5FAE5-0830-6C8B-3008-A06104FC4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27" y="365125"/>
            <a:ext cx="10399698" cy="1325563"/>
          </a:xfrm>
        </p:spPr>
        <p:txBody>
          <a:bodyPr>
            <a:normAutofit/>
          </a:bodyPr>
          <a:lstStyle>
            <a:lvl1pPr>
              <a:defRPr sz="4000" spc="-150">
                <a:solidFill>
                  <a:srgbClr val="476DB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953B-9013-2D48-779E-47004667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27" y="1825625"/>
            <a:ext cx="10399698" cy="466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984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R Section Hea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rown and orange background&#10;&#10;Description automatically generated">
            <a:extLst>
              <a:ext uri="{FF2B5EF4-FFF2-40B4-BE49-F238E27FC236}">
                <a16:creationId xmlns:a16="http://schemas.microsoft.com/office/drawing/2014/main" id="{A3593F87-8A56-9EFC-3004-EF22370CF0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7407" r="1" b="24348"/>
          <a:stretch/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D5C37AF-8BA7-209C-5B39-1A5D15D21E9D}"/>
              </a:ext>
            </a:extLst>
          </p:cNvPr>
          <p:cNvSpPr/>
          <p:nvPr/>
        </p:nvSpPr>
        <p:spPr>
          <a:xfrm>
            <a:off x="0" y="1552575"/>
            <a:ext cx="12192000" cy="3714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2492C1-182D-5D8B-3018-71B5248AEB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44603" y="2021684"/>
            <a:ext cx="8102793" cy="2118072"/>
          </a:xfrm>
        </p:spPr>
        <p:txBody>
          <a:bodyPr anchor="b"/>
          <a:lstStyle>
            <a:lvl1pPr algn="ctr">
              <a:defRPr sz="6000">
                <a:solidFill>
                  <a:srgbClr val="7E272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2FD53D7-A52A-BA2D-269C-55BD85FAA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4604" y="4156523"/>
            <a:ext cx="8102792" cy="55914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D1B96119-BF8F-9B0F-B8FB-0641DA8F70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20" y="6188844"/>
            <a:ext cx="1608921" cy="6080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77D48F-E509-1A51-EF01-C6964DFB9D49}"/>
              </a:ext>
            </a:extLst>
          </p:cNvPr>
          <p:cNvSpPr txBox="1"/>
          <p:nvPr/>
        </p:nvSpPr>
        <p:spPr>
          <a:xfrm>
            <a:off x="-2" y="1339224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FEC357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FEC35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5B5487-7011-03C9-F6FC-859B58932F46}"/>
              </a:ext>
            </a:extLst>
          </p:cNvPr>
          <p:cNvSpPr txBox="1"/>
          <p:nvPr/>
        </p:nvSpPr>
        <p:spPr>
          <a:xfrm>
            <a:off x="5685697" y="5267927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FEC35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3489579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A2390A1-7B46-BFFC-3C95-3E731F636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9" r="31619"/>
          <a:stretch/>
        </p:blipFill>
        <p:spPr>
          <a:xfrm>
            <a:off x="-98322" y="-98323"/>
            <a:ext cx="2046767" cy="70300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C5FAE5-0830-6C8B-3008-A06104FC4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0452" y="365125"/>
            <a:ext cx="9123347" cy="1325563"/>
          </a:xfrm>
        </p:spPr>
        <p:txBody>
          <a:bodyPr>
            <a:noAutofit/>
          </a:bodyPr>
          <a:lstStyle>
            <a:lvl1pPr>
              <a:defRPr sz="4000" spc="-150">
                <a:solidFill>
                  <a:srgbClr val="476DB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953B-9013-2D48-779E-47004667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825625"/>
            <a:ext cx="9123347" cy="466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white text on a black background&#10;&#10;AI-generated content may be incorrect.">
            <a:extLst>
              <a:ext uri="{FF2B5EF4-FFF2-40B4-BE49-F238E27FC236}">
                <a16:creationId xmlns:a16="http://schemas.microsoft.com/office/drawing/2014/main" id="{32F35716-09F7-B9B3-EA37-6642E833C1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5" y="6292158"/>
            <a:ext cx="1712005" cy="40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4221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k Blank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D870B7-3C4A-9C26-260A-8DBF361A5A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" b="2589"/>
          <a:stretch/>
        </p:blipFill>
        <p:spPr>
          <a:xfrm>
            <a:off x="-280658" y="-337198"/>
            <a:ext cx="12626566" cy="728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836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467B-EA30-FC31-F64F-BDA56AE4E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EC5E92A6-D94C-0C50-3198-A875B7E0BC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31" y="6108013"/>
            <a:ext cx="1644018" cy="6220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E908F6-BC7F-94D2-A48E-338DC700BB6D}"/>
              </a:ext>
            </a:extLst>
          </p:cNvPr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4869589-5CB4-8BC3-778F-C164682B4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1" name="Picture 10" descr="A group of colorful objects&#10;&#10;Description automatically generated">
            <a:extLst>
              <a:ext uri="{FF2B5EF4-FFF2-40B4-BE49-F238E27FC236}">
                <a16:creationId xmlns:a16="http://schemas.microsoft.com/office/drawing/2014/main" id="{52D23D65-DC00-6A53-F989-D9B3A5C40C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3260" y="5529006"/>
            <a:ext cx="2142009" cy="12010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0D527C-D641-A287-72AD-77BF297C4E28}"/>
              </a:ext>
            </a:extLst>
          </p:cNvPr>
          <p:cNvSpPr txBox="1"/>
          <p:nvPr/>
        </p:nvSpPr>
        <p:spPr>
          <a:xfrm>
            <a:off x="106731" y="62403"/>
            <a:ext cx="1197853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u-Cans-CA" sz="1050" b="0" i="0">
                <a:solidFill>
                  <a:srgbClr val="FFFFFF"/>
                </a:solidFill>
                <a:effectLst/>
                <a:latin typeface="YADztwvQPtU 0"/>
              </a:rPr>
              <a:t>ᑭᐍ ᒪᒪᐏᐡᑲᐏᐣ | </a:t>
            </a:r>
            <a:r>
              <a:rPr lang="en-US" sz="1050" b="0" i="1" err="1">
                <a:solidFill>
                  <a:srgbClr val="FFFFFF"/>
                </a:solidFill>
                <a:effectLst/>
              </a:rPr>
              <a:t>Kiiwe</a:t>
            </a:r>
            <a:r>
              <a:rPr lang="en-US" sz="1050" b="0" i="1">
                <a:solidFill>
                  <a:srgbClr val="FFFFFF"/>
                </a:solidFill>
                <a:effectLst/>
              </a:rPr>
              <a:t> </a:t>
            </a:r>
            <a:r>
              <a:rPr lang="en-US" sz="1050" b="0" i="1" err="1">
                <a:solidFill>
                  <a:srgbClr val="FFFFFF"/>
                </a:solidFill>
                <a:effectLst/>
              </a:rPr>
              <a:t>Mamawishka﻿awin</a:t>
            </a:r>
            <a:r>
              <a:rPr lang="en-US" sz="1050" b="0" i="1">
                <a:solidFill>
                  <a:srgbClr val="FFFFFF"/>
                </a:solidFill>
                <a:effectLst/>
              </a:rPr>
              <a:t> </a:t>
            </a:r>
            <a:r>
              <a:rPr lang="en-US" sz="1050" b="0" i="0">
                <a:solidFill>
                  <a:srgbClr val="FFFFFF"/>
                </a:solidFill>
                <a:effectLst/>
              </a:rPr>
              <a:t>| </a:t>
            </a:r>
            <a:r>
              <a:rPr lang="en-US" sz="1050" b="0" i="1">
                <a:solidFill>
                  <a:srgbClr val="FFFFFF"/>
                </a:solidFill>
                <a:effectLst/>
              </a:rPr>
              <a:t>“Together Again”</a:t>
            </a:r>
            <a:endParaRPr lang="en-US" sz="1050" i="1"/>
          </a:p>
        </p:txBody>
      </p:sp>
    </p:spTree>
    <p:extLst>
      <p:ext uri="{BB962C8B-B14F-4D97-AF65-F5344CB8AC3E}">
        <p14:creationId xmlns:p14="http://schemas.microsoft.com/office/powerpoint/2010/main" val="236639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R Title and Conten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FAE5-0830-6C8B-3008-A06104FC4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30452" y="365125"/>
            <a:ext cx="9123347" cy="1325563"/>
          </a:xfrm>
        </p:spPr>
        <p:txBody>
          <a:bodyPr>
            <a:noAutofit/>
          </a:bodyPr>
          <a:lstStyle>
            <a:lvl1pPr>
              <a:defRPr sz="4000" spc="-150">
                <a:solidFill>
                  <a:srgbClr val="7E272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953B-9013-2D48-779E-47004667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825625"/>
            <a:ext cx="9123347" cy="466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brown and orange background&#10;&#10;Description automatically generated">
            <a:extLst>
              <a:ext uri="{FF2B5EF4-FFF2-40B4-BE49-F238E27FC236}">
                <a16:creationId xmlns:a16="http://schemas.microsoft.com/office/drawing/2014/main" id="{281F3F10-CF54-1F84-8636-A4F11FEC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t="47052" r="922" b="11674"/>
          <a:stretch/>
        </p:blipFill>
        <p:spPr>
          <a:xfrm rot="16200000">
            <a:off x="-2454777" y="2454779"/>
            <a:ext cx="6858000" cy="19484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2C9FF9-26CF-FDCD-6DB1-8D2A69BC7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620" y="6229131"/>
            <a:ext cx="1608921" cy="5274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A3ACF77-571A-6461-9DAC-BC832AF8E565}"/>
              </a:ext>
            </a:extLst>
          </p:cNvPr>
          <p:cNvSpPr txBox="1"/>
          <p:nvPr/>
        </p:nvSpPr>
        <p:spPr>
          <a:xfrm>
            <a:off x="2230452" y="80475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FEC357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FEC357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088130-64B4-2614-39ED-7E9980722222}"/>
              </a:ext>
            </a:extLst>
          </p:cNvPr>
          <p:cNvSpPr txBox="1"/>
          <p:nvPr/>
        </p:nvSpPr>
        <p:spPr>
          <a:xfrm>
            <a:off x="5592805" y="6527796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FEC35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852255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R Title and Conten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5FAE5-0830-6C8B-3008-A06104FC40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0727" y="365125"/>
            <a:ext cx="10399698" cy="1325563"/>
          </a:xfrm>
        </p:spPr>
        <p:txBody>
          <a:bodyPr>
            <a:normAutofit/>
          </a:bodyPr>
          <a:lstStyle>
            <a:lvl1pPr>
              <a:defRPr sz="4000" spc="-150">
                <a:solidFill>
                  <a:srgbClr val="7E272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1953B-9013-2D48-779E-470046670D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27" y="1825625"/>
            <a:ext cx="10399698" cy="4667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 descr="A brown and orange background&#10;&#10;Description automatically generated">
            <a:extLst>
              <a:ext uri="{FF2B5EF4-FFF2-40B4-BE49-F238E27FC236}">
                <a16:creationId xmlns:a16="http://schemas.microsoft.com/office/drawing/2014/main" id="{281F3F10-CF54-1F84-8636-A4F11FEC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9" t="47052" r="922" b="40035"/>
          <a:stretch/>
        </p:blipFill>
        <p:spPr>
          <a:xfrm rot="16200000">
            <a:off x="8458200" y="3124201"/>
            <a:ext cx="6858000" cy="609599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C2C9FF9-26CF-FDCD-6DB1-8D2A69BC7C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917"/>
          <a:stretch/>
        </p:blipFill>
        <p:spPr>
          <a:xfrm>
            <a:off x="11637146" y="6188844"/>
            <a:ext cx="500107" cy="608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901AA-A190-D240-E215-EBE08A0EE91D}"/>
              </a:ext>
            </a:extLst>
          </p:cNvPr>
          <p:cNvSpPr txBox="1"/>
          <p:nvPr/>
        </p:nvSpPr>
        <p:spPr>
          <a:xfrm>
            <a:off x="95049" y="57434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rgbClr val="FEC357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rgbClr val="FEC35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672E75-507A-80AC-E4AD-4D8B63388251}"/>
              </a:ext>
            </a:extLst>
          </p:cNvPr>
          <p:cNvSpPr txBox="1"/>
          <p:nvPr/>
        </p:nvSpPr>
        <p:spPr>
          <a:xfrm>
            <a:off x="5010579" y="6566757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rgbClr val="FEC357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rgbClr val="FEC357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</p:spTree>
    <p:extLst>
      <p:ext uri="{BB962C8B-B14F-4D97-AF65-F5344CB8AC3E}">
        <p14:creationId xmlns:p14="http://schemas.microsoft.com/office/powerpoint/2010/main" val="2680850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R Title and Content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rown and orange background&#10;&#10;Description automatically generated">
            <a:extLst>
              <a:ext uri="{FF2B5EF4-FFF2-40B4-BE49-F238E27FC236}">
                <a16:creationId xmlns:a16="http://schemas.microsoft.com/office/drawing/2014/main" id="{3808E80D-89D5-E0E1-C578-B3761DB5F0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9791" r="4568"/>
          <a:stretch/>
        </p:blipFill>
        <p:spPr>
          <a:xfrm rot="5400000">
            <a:off x="5990302" y="656302"/>
            <a:ext cx="6858000" cy="5545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53BBA4-6029-54A9-7F11-9D6B35414D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6607" y="431799"/>
            <a:ext cx="4969506" cy="1401510"/>
          </a:xfrm>
        </p:spPr>
        <p:txBody>
          <a:bodyPr>
            <a:noAutofit/>
          </a:bodyPr>
          <a:lstStyle>
            <a:lvl1pPr>
              <a:defRPr sz="4000" spc="-150">
                <a:solidFill>
                  <a:srgbClr val="7E272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BF7B6-3B1F-A85D-64A5-0388E40DEE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5045" y="2001880"/>
            <a:ext cx="6201067" cy="43893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72DB5-EE71-1659-CD99-A8E50E731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10375" y="431799"/>
            <a:ext cx="4815912" cy="5959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13" descr="A black screen with red text&#10;&#10;Description automatically generated">
            <a:extLst>
              <a:ext uri="{FF2B5EF4-FFF2-40B4-BE49-F238E27FC236}">
                <a16:creationId xmlns:a16="http://schemas.microsoft.com/office/drawing/2014/main" id="{0D5D56B0-D352-8C8B-C27F-05D0A91E43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44"/>
          <a:stretch/>
        </p:blipFill>
        <p:spPr>
          <a:xfrm>
            <a:off x="215045" y="524925"/>
            <a:ext cx="1067790" cy="121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78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R Title and Conten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rown and orange background&#10;&#10;Description automatically generated">
            <a:extLst>
              <a:ext uri="{FF2B5EF4-FFF2-40B4-BE49-F238E27FC236}">
                <a16:creationId xmlns:a16="http://schemas.microsoft.com/office/drawing/2014/main" id="{FD214463-6AFE-3129-80D4-BEE62A4A8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3" t="7407" r="1" b="24348"/>
          <a:stretch/>
        </p:blipFill>
        <p:spPr>
          <a:xfrm rot="5400000">
            <a:off x="2667000" y="-2667001"/>
            <a:ext cx="6858000" cy="121920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DC414C-9FFE-F830-D93D-D237D79B1C02}"/>
              </a:ext>
            </a:extLst>
          </p:cNvPr>
          <p:cNvSpPr/>
          <p:nvPr/>
        </p:nvSpPr>
        <p:spPr>
          <a:xfrm>
            <a:off x="0" y="257176"/>
            <a:ext cx="12192000" cy="6105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2A8CC-540D-FCC7-783B-848E20B62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C1A297-BF34-1367-7A1C-5DCBB8840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C619A-E09B-95AD-32CE-D75396B6E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EB55FB-ECF8-4661-F91F-C1DF7AD9A7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C77AA19-52F9-7532-1B1B-9C2913D7C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342437" cy="1325563"/>
          </a:xfrm>
        </p:spPr>
        <p:txBody>
          <a:bodyPr>
            <a:normAutofit/>
          </a:bodyPr>
          <a:lstStyle>
            <a:lvl1pPr>
              <a:defRPr sz="4000" spc="-150">
                <a:solidFill>
                  <a:srgbClr val="7E272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 descr="A black screen with red text&#10;&#10;Description automatically generated">
            <a:extLst>
              <a:ext uri="{FF2B5EF4-FFF2-40B4-BE49-F238E27FC236}">
                <a16:creationId xmlns:a16="http://schemas.microsoft.com/office/drawing/2014/main" id="{4B1A5C58-211F-2F49-6687-67F6667622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44"/>
          <a:stretch/>
        </p:blipFill>
        <p:spPr>
          <a:xfrm>
            <a:off x="10293966" y="453230"/>
            <a:ext cx="1009882" cy="11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50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HR Blan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green gradient with a curved line&#10;&#10;Description automatically generated with medium confidence">
            <a:extLst>
              <a:ext uri="{FF2B5EF4-FFF2-40B4-BE49-F238E27FC236}">
                <a16:creationId xmlns:a16="http://schemas.microsoft.com/office/drawing/2014/main" id="{B7662B70-5D13-B47C-43A1-D866947E6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552"/>
            <a:ext cx="7582678" cy="7582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7DBC75-C843-1E06-5F5D-7782DB52F145}"/>
              </a:ext>
            </a:extLst>
          </p:cNvPr>
          <p:cNvSpPr txBox="1"/>
          <p:nvPr/>
        </p:nvSpPr>
        <p:spPr>
          <a:xfrm>
            <a:off x="134936" y="202035"/>
            <a:ext cx="324822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u-Cans-CA" sz="1050" b="0" i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ᒪᒪᐤ ᐅᐱᑭᐦᐊᐊᐧᓱᐃᐧᐣ</a:t>
            </a:r>
            <a:r>
              <a:rPr lang="en-US" sz="1050" b="0" i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 </a:t>
            </a:r>
            <a:r>
              <a:rPr lang="en-US" sz="1050" b="0" i="0">
                <a:solidFill>
                  <a:schemeClr val="bg1"/>
                </a:solidFill>
                <a:effectLst/>
                <a:latin typeface="poppins" panose="00000500000000000000" pitchFamily="2" charset="0"/>
              </a:rPr>
              <a:t>| Mamow Obiki-ahwahsoowin</a:t>
            </a:r>
            <a:endParaRPr lang="en-US" sz="105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126E1D-B2C7-5ED6-C0A9-AC3FF01413B8}"/>
              </a:ext>
            </a:extLst>
          </p:cNvPr>
          <p:cNvSpPr txBox="1"/>
          <p:nvPr/>
        </p:nvSpPr>
        <p:spPr>
          <a:xfrm>
            <a:off x="936225" y="6376934"/>
            <a:ext cx="65991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u-Cans-CA" sz="1200" b="0" i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ᑲᑭᓇ ᐊᐃᐧᔭᐠ ᐁᐃᐧᑕᓄᑭᒥᑎᐊᐧᐨ ᒋᐅᐱᑭᐦᐊᔭᐠ ᑭᓂᒐᓂᔑᓇᐣ</a:t>
            </a:r>
            <a:r>
              <a:rPr lang="en-US" sz="1200" b="0" i="0">
                <a:solidFill>
                  <a:schemeClr val="bg1"/>
                </a:solidFill>
                <a:effectLst/>
                <a:latin typeface="Gadugi" panose="020B0502040204020203" pitchFamily="34" charset="0"/>
                <a:ea typeface="Gadugi" panose="020B0502040204020203" pitchFamily="34" charset="0"/>
              </a:rPr>
              <a:t>| </a:t>
            </a:r>
            <a:r>
              <a:rPr lang="en-US" sz="1200" b="0" i="0">
                <a:solidFill>
                  <a:schemeClr val="bg1"/>
                </a:solidFill>
                <a:effectLst/>
                <a:latin typeface="+mn-lt"/>
                <a:ea typeface="Gadugi" panose="020B0502040204020203" pitchFamily="34" charset="0"/>
              </a:rPr>
              <a:t>Everyone working together to raise our children.</a:t>
            </a:r>
          </a:p>
        </p:txBody>
      </p:sp>
      <p:pic>
        <p:nvPicPr>
          <p:cNvPr id="10" name="Picture 9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F48F8BE9-3711-3F9B-BA71-512D78F148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3" r="22599"/>
          <a:stretch/>
        </p:blipFill>
        <p:spPr>
          <a:xfrm>
            <a:off x="7582678" y="0"/>
            <a:ext cx="46093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88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4561D9-CDA3-EFBE-7439-90C1F1AE8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649534-4AC1-3457-1BD4-F607C6B39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66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226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74" r:id="rId4"/>
    <p:sldLayoutId id="2147483650" r:id="rId5"/>
    <p:sldLayoutId id="2147483671" r:id="rId6"/>
    <p:sldLayoutId id="2147483652" r:id="rId7"/>
    <p:sldLayoutId id="2147483653" r:id="rId8"/>
    <p:sldLayoutId id="2147483655" r:id="rId9"/>
    <p:sldLayoutId id="2147483682" r:id="rId10"/>
    <p:sldLayoutId id="2147483665" r:id="rId11"/>
    <p:sldLayoutId id="2147483661" r:id="rId12"/>
    <p:sldLayoutId id="2147483663" r:id="rId13"/>
    <p:sldLayoutId id="2147483675" r:id="rId14"/>
    <p:sldLayoutId id="2147483667" r:id="rId15"/>
    <p:sldLayoutId id="2147483672" r:id="rId16"/>
    <p:sldLayoutId id="2147483669" r:id="rId17"/>
    <p:sldLayoutId id="2147483680" r:id="rId18"/>
    <p:sldLayoutId id="2147483677" r:id="rId19"/>
    <p:sldLayoutId id="2147483683" r:id="rId20"/>
    <p:sldLayoutId id="2147483666" r:id="rId21"/>
    <p:sldLayoutId id="2147483662" r:id="rId22"/>
    <p:sldLayoutId id="2147483664" r:id="rId23"/>
    <p:sldLayoutId id="2147483676" r:id="rId24"/>
    <p:sldLayoutId id="2147483668" r:id="rId25"/>
    <p:sldLayoutId id="2147483673" r:id="rId26"/>
    <p:sldLayoutId id="2147483685" r:id="rId27"/>
    <p:sldLayoutId id="2147483670" r:id="rId28"/>
    <p:sldLayoutId id="2147483678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84" r:id="rId35"/>
    <p:sldLayoutId id="2147483692" r:id="rId36"/>
    <p:sldLayoutId id="2147483693" r:id="rId37"/>
    <p:sldLayoutId id="2147483695" r:id="rId38"/>
    <p:sldLayoutId id="2147483696" r:id="rId39"/>
    <p:sldLayoutId id="2147483694" r:id="rId40"/>
    <p:sldLayoutId id="2147483697" r:id="rId41"/>
    <p:sldLayoutId id="2147483686" r:id="rId4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0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3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6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46.svg"/><Relationship Id="rId11" Type="http://schemas.openxmlformats.org/officeDocument/2006/relationships/image" Target="../media/image41.png"/><Relationship Id="rId5" Type="http://schemas.openxmlformats.org/officeDocument/2006/relationships/image" Target="../media/image45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9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2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5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44.svg"/><Relationship Id="rId11" Type="http://schemas.openxmlformats.org/officeDocument/2006/relationships/image" Target="../media/image41.png"/><Relationship Id="rId5" Type="http://schemas.openxmlformats.org/officeDocument/2006/relationships/image" Target="../media/image43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0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28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8.sv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0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1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44.svg"/><Relationship Id="rId11" Type="http://schemas.openxmlformats.org/officeDocument/2006/relationships/image" Target="../media/image41.png"/><Relationship Id="rId5" Type="http://schemas.openxmlformats.org/officeDocument/2006/relationships/image" Target="../media/image43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48.sv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40.sv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3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8.sv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0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44.svg"/><Relationship Id="rId11" Type="http://schemas.openxmlformats.org/officeDocument/2006/relationships/image" Target="../media/image41.png"/><Relationship Id="rId5" Type="http://schemas.openxmlformats.org/officeDocument/2006/relationships/image" Target="../media/image43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3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image" Target="../media/image48.sv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6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image" Target="../media/image48.sv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9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image" Target="../media/image48.sv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2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image" Target="../media/image48.sv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5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image" Target="../media/image48.svg"/><Relationship Id="rId11" Type="http://schemas.openxmlformats.org/officeDocument/2006/relationships/image" Target="../media/image41.png"/><Relationship Id="rId5" Type="http://schemas.openxmlformats.org/officeDocument/2006/relationships/image" Target="../media/image4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58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61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image" Target="../media/image38.svg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64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6" Type="http://schemas.openxmlformats.org/officeDocument/2006/relationships/image" Target="../media/image46.svg"/><Relationship Id="rId11" Type="http://schemas.openxmlformats.org/officeDocument/2006/relationships/image" Target="../media/image41.png"/><Relationship Id="rId5" Type="http://schemas.openxmlformats.org/officeDocument/2006/relationships/image" Target="../media/image45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6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image" Target="../media/image44.svg"/><Relationship Id="rId11" Type="http://schemas.openxmlformats.org/officeDocument/2006/relationships/image" Target="../media/image41.png"/><Relationship Id="rId5" Type="http://schemas.openxmlformats.org/officeDocument/2006/relationships/image" Target="../media/image43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7.xml"/><Relationship Id="rId7" Type="http://schemas.openxmlformats.org/officeDocument/2006/relationships/hyperlink" Target="https://www.slido.com/powerpoint-polling?utm_source=powerpoint&amp;utm_medium=placeholder-slide" TargetMode="External"/><Relationship Id="rId12" Type="http://schemas.openxmlformats.org/officeDocument/2006/relationships/image" Target="../media/image42.sv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4.svg"/><Relationship Id="rId11" Type="http://schemas.openxmlformats.org/officeDocument/2006/relationships/image" Target="../media/image41.png"/><Relationship Id="rId5" Type="http://schemas.openxmlformats.org/officeDocument/2006/relationships/image" Target="../media/image43.png"/><Relationship Id="rId10" Type="http://schemas.openxmlformats.org/officeDocument/2006/relationships/hyperlink" Target="https://www.slido.com/support/ppi/how-to-change-the-design" TargetMode="Externa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4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58B5E2-ED29-BB1D-B253-78F3BD830E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7" y="267150"/>
            <a:ext cx="5669011" cy="2387600"/>
          </a:xfrm>
        </p:spPr>
        <p:txBody>
          <a:bodyPr>
            <a:normAutofit/>
          </a:bodyPr>
          <a:lstStyle/>
          <a:p>
            <a:r>
              <a:rPr lang="en-US" dirty="0"/>
              <a:t>Collaborating On </a:t>
            </a:r>
            <a:br>
              <a:rPr lang="en-US" dirty="0"/>
            </a:br>
            <a:r>
              <a:rPr lang="en-US" dirty="0"/>
              <a:t>A Plan for the OFA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CCB1401-7E51-C999-4029-E47D95F7F4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Jan 14, 2026</a:t>
            </a:r>
          </a:p>
        </p:txBody>
      </p:sp>
    </p:spTree>
    <p:extLst>
      <p:ext uri="{BB962C8B-B14F-4D97-AF65-F5344CB8AC3E}">
        <p14:creationId xmlns:p14="http://schemas.microsoft.com/office/powerpoint/2010/main" val="2286035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63C0A4-8438-B01C-2CA7-6882B0A2108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85716E-BABE-40BF-8CA5-6E9B7F2605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How would you rate your understanding of Tikinagan and its services?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9BB7AB-0851-EADC-6C95-1A4BA74187C3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1C7E5AD-8E5E-F4BD-2DE5-7FF342A146B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C8AD0B56-BE52-32E4-14A9-370BC83F863F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F54F895-6654-4971-80A8-ABCD6437E2CE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1786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091BEB-FF0E-0E3E-BB18-933298452B0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E162F0-1FB5-9C4F-2408-958C6C09242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>
                <a:solidFill>
                  <a:srgbClr val="000000"/>
                </a:solidFill>
              </a:rPr>
              <a:t>How would you rate your understanding of Mamow Obiki-ahwahsoowin, Tikinagan’s service model?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A41BBC-2668-B7B2-345E-F011BBA96D7C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1A3453E-DB2F-ACF2-04F1-932F4F8BDB7C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891C2F81-FBD3-778C-7BA2-FC429875844B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06FA1D8-14FD-8835-269E-74224F21862A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7497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694D64F-0977-5E6A-2B12-B601136B5F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01DEEC-E684-613D-CAE6-2FF57F58D6B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900" b="1">
                <a:solidFill>
                  <a:srgbClr val="000000"/>
                </a:solidFill>
              </a:rPr>
              <a:t>What words, thoughts, feelings, or ideas come to mind when you think about the OFA?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5A1BA61-B1F0-9D28-3E23-7AF47D3F643B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064AD27-A93F-ADA4-107A-95BFC02D4AEF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99A1A53D-7386-570F-026D-A608D76D1988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34F3EC5-9DF4-8378-FD6D-DE9A468AD36A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0265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12A6E77-641E-D282-873E-640A0FBC43F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1CB2C8-DECE-418F-355A-D68E566B87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How would you rate your understanding of the OFA and its requirements?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E10F3D-67D5-9EEF-BB61-525C7CD5B86C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5B198CE-600F-C537-3516-A1CD9D84792C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D84B3AD0-392A-B9EE-9618-3FCCFEE92EC8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FC04954-32F1-372A-6B35-18B066342FC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539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F4D2F9-6F8F-7C44-247D-FC15717339C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EEDF07-7877-2B78-08F1-25405AA1BB5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>
                <a:solidFill>
                  <a:srgbClr val="000000"/>
                </a:solidFill>
              </a:rPr>
              <a:t>How would you rate your First Nation’s readiness to fulfil the responsibilities required in the OFA?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DB655A-E9C3-07EF-697B-B6A1D0ABC869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ECC1684-964A-A334-74CA-5422D89CD41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07BDFF63-C9B8-DD65-E4B1-5B0360B95D68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FD84AB3-7067-A725-4522-86BA508CE4C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4913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0FA7A-3D77-017A-7924-8008AE13E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92BE0-6D75-1F0E-847C-DC1A332D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33" y="1000556"/>
            <a:ext cx="4421491" cy="44214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ACC249-A0C4-EF51-7C08-C32C9DF63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3519" y="835457"/>
            <a:ext cx="5922236" cy="23876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Scan the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QR Code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D40D1A7-9D47-3924-D5A3-070D6A831363}"/>
              </a:ext>
            </a:extLst>
          </p:cNvPr>
          <p:cNvSpPr txBox="1">
            <a:spLocks/>
          </p:cNvSpPr>
          <p:nvPr/>
        </p:nvSpPr>
        <p:spPr>
          <a:xfrm>
            <a:off x="7113519" y="3034447"/>
            <a:ext cx="485680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476D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>
                <a:solidFill>
                  <a:schemeClr val="bg1"/>
                </a:solidFill>
              </a:rPr>
              <a:t>When prompted, use your cellphone and the camera app to scan the QR code on the screen.</a:t>
            </a:r>
          </a:p>
          <a:p>
            <a:endParaRPr lang="en-US" sz="2400" i="1">
              <a:solidFill>
                <a:schemeClr val="bg1"/>
              </a:solidFill>
            </a:endParaRPr>
          </a:p>
          <a:p>
            <a:r>
              <a:rPr lang="en-US" sz="2400" i="1">
                <a:solidFill>
                  <a:schemeClr val="bg1"/>
                </a:solidFill>
              </a:rPr>
              <a:t>All answers submitted are completely anonymous!</a:t>
            </a:r>
          </a:p>
        </p:txBody>
      </p:sp>
    </p:spTree>
    <p:extLst>
      <p:ext uri="{BB962C8B-B14F-4D97-AF65-F5344CB8AC3E}">
        <p14:creationId xmlns:p14="http://schemas.microsoft.com/office/powerpoint/2010/main" val="27584337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EDF8A-7A9E-9FE5-789B-1D9822BF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5D389-1521-0C9C-5EEC-69D35059E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623" y="2369964"/>
            <a:ext cx="10810754" cy="2118072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iu-Cans-CA"/>
              <a:t>ᐃᐍ ᐱᑯ </a:t>
            </a:r>
            <a:r>
              <a:rPr lang="en-CA"/>
              <a:t>OFA</a:t>
            </a:r>
            <a:br>
              <a:rPr lang="en-CA"/>
            </a:br>
            <a:r>
              <a:rPr lang="en-CA" err="1"/>
              <a:t>Iiwe</a:t>
            </a:r>
            <a:r>
              <a:rPr lang="en-CA"/>
              <a:t> Biko OFA</a:t>
            </a:r>
            <a:br>
              <a:rPr lang="en-US" altLang="en-US" sz="3600" b="1">
                <a:latin typeface="Gotham" panose="02000604030000020004" pitchFamily="2" charset="0"/>
              </a:rPr>
            </a:br>
            <a:r>
              <a:rPr lang="en-US" altLang="en-US" sz="3600" b="1">
                <a:latin typeface="Gotham" panose="02000604030000020004" pitchFamily="2" charset="0"/>
              </a:rPr>
              <a:t>About OFA</a:t>
            </a:r>
          </a:p>
        </p:txBody>
      </p:sp>
    </p:spTree>
    <p:extLst>
      <p:ext uri="{BB962C8B-B14F-4D97-AF65-F5344CB8AC3E}">
        <p14:creationId xmlns:p14="http://schemas.microsoft.com/office/powerpoint/2010/main" val="29565898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7203F-106E-3ADA-9C42-DFB0145C6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the OFA, Requirements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D731B-5F88-D7D2-0B4E-90920138E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Approved by COO, NAN in Feb 2025 – but waiting for approval at CHRT</a:t>
            </a:r>
          </a:p>
          <a:p>
            <a:r>
              <a:rPr lang="en-US" dirty="0"/>
              <a:t>Nine-year agreement</a:t>
            </a:r>
          </a:p>
          <a:p>
            <a:r>
              <a:rPr lang="en-CA" dirty="0"/>
              <a:t>We welcome our Chiefs’ decision in securing this agreement and appreciate the collaboration that will start to bring transformational change.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540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D520C-65FC-44CA-610B-D882DABAD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5C0E3-32BE-747F-9917-4B5D76B41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870" y="1095375"/>
            <a:ext cx="9670603" cy="4667250"/>
          </a:xfrm>
        </p:spPr>
        <p:txBody>
          <a:bodyPr/>
          <a:lstStyle/>
          <a:p>
            <a:r>
              <a:rPr lang="en-US"/>
              <a:t>First Nations must submit their own plans to ISC (see Appendix 4 in OFA)</a:t>
            </a:r>
          </a:p>
          <a:p>
            <a:r>
              <a:rPr lang="en-US"/>
              <a:t>Tikinagan must </a:t>
            </a:r>
            <a:r>
              <a:rPr lang="en-US" b="1" i="1">
                <a:solidFill>
                  <a:srgbClr val="476DB4"/>
                </a:solidFill>
              </a:rPr>
              <a:t>collaborate</a:t>
            </a:r>
            <a:r>
              <a:rPr lang="en-US"/>
              <a:t>, </a:t>
            </a:r>
            <a:r>
              <a:rPr lang="en-US" b="1" i="1">
                <a:solidFill>
                  <a:srgbClr val="476DB4"/>
                </a:solidFill>
              </a:rPr>
              <a:t>co-develop</a:t>
            </a:r>
            <a:r>
              <a:rPr lang="en-US"/>
              <a:t> with First Nations on:</a:t>
            </a:r>
          </a:p>
          <a:p>
            <a:pPr lvl="1"/>
            <a:r>
              <a:rPr lang="en-US"/>
              <a:t>Environmental Scan</a:t>
            </a:r>
          </a:p>
          <a:p>
            <a:pPr lvl="1"/>
            <a:r>
              <a:rPr lang="en-US"/>
              <a:t>Agency Summary</a:t>
            </a:r>
          </a:p>
          <a:p>
            <a:pPr lvl="1"/>
            <a:r>
              <a:rPr lang="en-US"/>
              <a:t>CCWP - in collaboration with First Nations</a:t>
            </a:r>
          </a:p>
          <a:p>
            <a:pPr marL="457200" lvl="1" indent="0">
              <a:buNone/>
            </a:pPr>
            <a:br>
              <a:rPr lang="en-US" b="1" i="1"/>
            </a:br>
            <a:r>
              <a:rPr lang="en-US" b="1" i="1"/>
              <a:t>All three must be approved by First Nations</a:t>
            </a:r>
            <a:br>
              <a:rPr lang="en-US" b="1" i="1"/>
            </a:br>
            <a:br>
              <a:rPr lang="en-US" b="1" i="1"/>
            </a:br>
            <a:r>
              <a:rPr lang="en-US"/>
              <a:t>(See Appendix 5 in OFA)</a:t>
            </a:r>
          </a:p>
        </p:txBody>
      </p:sp>
    </p:spTree>
    <p:extLst>
      <p:ext uri="{BB962C8B-B14F-4D97-AF65-F5344CB8AC3E}">
        <p14:creationId xmlns:p14="http://schemas.microsoft.com/office/powerpoint/2010/main" val="511157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B8315-9CAD-1969-CFEC-7E7D49CCF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ECA21-3F14-4BE0-37C7-E52B39425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3579" y="855807"/>
            <a:ext cx="9123347" cy="4667250"/>
          </a:xfrm>
        </p:spPr>
        <p:txBody>
          <a:bodyPr/>
          <a:lstStyle/>
          <a:p>
            <a:endParaRPr lang="en-US"/>
          </a:p>
          <a:p>
            <a:r>
              <a:rPr lang="en-US"/>
              <a:t>Tikinagan, First Nations have </a:t>
            </a:r>
            <a:r>
              <a:rPr lang="en-US" b="1">
                <a:solidFill>
                  <a:schemeClr val="accent1"/>
                </a:solidFill>
              </a:rPr>
              <a:t>six months </a:t>
            </a:r>
            <a:r>
              <a:rPr lang="en-US"/>
              <a:t>after the “effective date” to submit their plans</a:t>
            </a:r>
          </a:p>
          <a:p>
            <a:r>
              <a:rPr lang="en-US"/>
              <a:t>Tikinagan has no additional funding for this work – our current focus remains on child protection.</a:t>
            </a:r>
          </a:p>
        </p:txBody>
      </p:sp>
    </p:spTree>
    <p:extLst>
      <p:ext uri="{BB962C8B-B14F-4D97-AF65-F5344CB8AC3E}">
        <p14:creationId xmlns:p14="http://schemas.microsoft.com/office/powerpoint/2010/main" val="2568992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14D0AB-8434-AC72-8D8F-0A4BD5239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Day 2 - TODAY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08B05A8-29EE-EB2E-A2A3-9716D0668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About OFA</a:t>
            </a:r>
          </a:p>
          <a:p>
            <a:r>
              <a:rPr lang="en-US" dirty="0"/>
              <a:t>Overview of </a:t>
            </a:r>
            <a:r>
              <a:rPr lang="en-US" dirty="0" err="1"/>
              <a:t>Tikinagan’s</a:t>
            </a:r>
            <a:r>
              <a:rPr lang="en-US" dirty="0"/>
              <a:t> </a:t>
            </a:r>
            <a:r>
              <a:rPr lang="en-CA" dirty="0"/>
              <a:t>Approach to </a:t>
            </a:r>
            <a:r>
              <a:rPr lang="en-US" dirty="0"/>
              <a:t>CCWP</a:t>
            </a:r>
          </a:p>
          <a:p>
            <a:pPr marL="0" indent="0">
              <a:buNone/>
            </a:pPr>
            <a:r>
              <a:rPr lang="en-US" b="1" i="1" dirty="0"/>
              <a:t>  BREAK</a:t>
            </a:r>
          </a:p>
          <a:p>
            <a:r>
              <a:rPr lang="en-US" dirty="0"/>
              <a:t>Regional Environmental Scan</a:t>
            </a:r>
          </a:p>
          <a:p>
            <a:r>
              <a:rPr lang="en-US" dirty="0"/>
              <a:t>Identifying Priorities – Breakout Session 2 of 4!</a:t>
            </a:r>
          </a:p>
          <a:p>
            <a:pPr marL="0" indent="0">
              <a:buNone/>
            </a:pPr>
            <a:r>
              <a:rPr lang="en-US" b="1" i="1" dirty="0"/>
              <a:t>  BACK TO MAIN SESSION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521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61A3A-85CA-215F-B53E-F25AB9842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9FFD1-A8B4-8AC8-14F6-9B46FB9E05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5870" y="484910"/>
            <a:ext cx="9123347" cy="591589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Under the OFA, </a:t>
            </a:r>
            <a:r>
              <a:rPr lang="en-US" b="1" i="1" dirty="0"/>
              <a:t>First Nations </a:t>
            </a:r>
            <a:r>
              <a:rPr lang="en-US" dirty="0"/>
              <a:t>will receive more funding with more responsibility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Prevention 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Post-Majority</a:t>
            </a:r>
          </a:p>
          <a:p>
            <a:pPr marL="457200" lvl="1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i="1" dirty="0"/>
              <a:t>Tikinagan</a:t>
            </a:r>
            <a:r>
              <a:rPr lang="en-US" dirty="0"/>
              <a:t> will receive less funding; has been preparing for the change over the last year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CA" dirty="0"/>
              <a:t>Tikinagan strongly encourages our First Nations to develop and implement prevention and post-majority programming for their community.</a:t>
            </a:r>
          </a:p>
          <a:p>
            <a:pPr marL="0" indent="0">
              <a:lnSpc>
                <a:spcPct val="120000"/>
              </a:lnSpc>
              <a:buNone/>
            </a:pPr>
            <a:endParaRPr lang="en-CA" dirty="0"/>
          </a:p>
          <a:p>
            <a:pPr marL="0" indent="0">
              <a:lnSpc>
                <a:spcPct val="120000"/>
              </a:lnSpc>
              <a:buNone/>
            </a:pPr>
            <a:r>
              <a:rPr lang="en-CA" dirty="0"/>
              <a:t>Tikinagan supports this transfer of funding and responsibility to First Nations because we believe the answers lie in the community.</a:t>
            </a:r>
          </a:p>
        </p:txBody>
      </p:sp>
    </p:spTree>
    <p:extLst>
      <p:ext uri="{BB962C8B-B14F-4D97-AF65-F5344CB8AC3E}">
        <p14:creationId xmlns:p14="http://schemas.microsoft.com/office/powerpoint/2010/main" val="3972449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A2872-36BC-515C-B1CE-DDB99DB483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Updates on </a:t>
            </a:r>
            <a:br>
              <a:rPr lang="en-US"/>
            </a:br>
            <a:r>
              <a:rPr lang="en-US"/>
              <a:t>Post-Majority, Prevention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CB09E8-36A3-8889-D29F-FFED45AFB8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18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FA5AB-0D50-F8E2-1240-9E897FE57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36681-6D08-72E6-68C9-3B52710E7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Post-Majority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07D5B-FEAE-B12D-880F-A70FD5F407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Since 2022, Tikinagan has been providing post-majority supports through its </a:t>
            </a:r>
            <a:r>
              <a:rPr lang="en-US" err="1"/>
              <a:t>Neegaan</a:t>
            </a:r>
            <a:r>
              <a:rPr lang="en-US"/>
              <a:t> </a:t>
            </a:r>
            <a:r>
              <a:rPr lang="en-US" err="1"/>
              <a:t>Inabin</a:t>
            </a:r>
            <a:r>
              <a:rPr lang="en-US"/>
              <a:t> program for former youth in care up 25 (day of their 26th birthday).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CA"/>
              <a:t>When the OFA is implemented, Tikinagan will lose access to federal Post-Majority funding covering actual expenses and First Nations will receive an allocation to provide these services.</a:t>
            </a:r>
          </a:p>
        </p:txBody>
      </p:sp>
    </p:spTree>
    <p:extLst>
      <p:ext uri="{BB962C8B-B14F-4D97-AF65-F5344CB8AC3E}">
        <p14:creationId xmlns:p14="http://schemas.microsoft.com/office/powerpoint/2010/main" val="2202106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E047A-2A9A-3714-10E0-8676111583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B73F9-F57C-A739-9421-876978A34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516343"/>
            <a:ext cx="9123347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/>
              <a:t>Tikinagan</a:t>
            </a:r>
            <a:r>
              <a:rPr lang="en-CA" b="1"/>
              <a:t> </a:t>
            </a:r>
            <a:r>
              <a:rPr lang="en-CA"/>
              <a:t>will provide provincially funded financial support through the Ready, Set, Go (RSG) program for 18- to 22-year-olds who were in care on their 18th birthday. RSG provides a monthly allowance that decreases annually.</a:t>
            </a:r>
          </a:p>
          <a:p>
            <a:pPr lvl="0"/>
            <a:r>
              <a:rPr lang="en-CA"/>
              <a:t>Support for existing </a:t>
            </a:r>
            <a:r>
              <a:rPr lang="en-CA" err="1"/>
              <a:t>Neegaan</a:t>
            </a:r>
            <a:r>
              <a:rPr lang="en-CA"/>
              <a:t> </a:t>
            </a:r>
            <a:r>
              <a:rPr lang="en-CA" err="1"/>
              <a:t>Inabin</a:t>
            </a:r>
            <a:r>
              <a:rPr lang="en-CA"/>
              <a:t> clients will be reduced to align with what is available provincially under RSG.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4353ED1-166F-946A-3AE0-57143B334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6712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32E97-04EC-1C33-C3DC-8CB9A420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7CC27-11A4-2871-F393-09462EE94B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2016" y="934452"/>
            <a:ext cx="9123347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Without access for reimbursement for actuals, we can no longer continue delivery of this federal program and can provide the provincial RSG support to our </a:t>
            </a:r>
            <a:r>
              <a:rPr lang="en-US" err="1"/>
              <a:t>Neegaan</a:t>
            </a:r>
            <a:r>
              <a:rPr lang="en-US"/>
              <a:t> </a:t>
            </a:r>
            <a:r>
              <a:rPr lang="en-US" err="1"/>
              <a:t>Inabin</a:t>
            </a:r>
            <a:r>
              <a:rPr lang="en-US"/>
              <a:t> clients. </a:t>
            </a:r>
            <a:endParaRPr lang="en-US" b="1"/>
          </a:p>
          <a:p>
            <a:pPr marL="0" indent="0">
              <a:buNone/>
            </a:pPr>
            <a:endParaRPr lang="en-US" b="1"/>
          </a:p>
          <a:p>
            <a:pPr marL="0" indent="0">
              <a:buNone/>
            </a:pPr>
            <a:r>
              <a:rPr lang="en-US" b="1"/>
              <a:t>Under the OFA, Tikinagan Post-Majority supports will:</a:t>
            </a:r>
          </a:p>
          <a:p>
            <a:pPr lvl="1"/>
            <a:r>
              <a:rPr lang="en-US"/>
              <a:t>Provide services up to 22 (day of 23</a:t>
            </a:r>
            <a:r>
              <a:rPr lang="en-US" baseline="30000"/>
              <a:t>rd</a:t>
            </a:r>
            <a:r>
              <a:rPr lang="en-US"/>
              <a:t> birthday)</a:t>
            </a:r>
          </a:p>
          <a:p>
            <a:pPr lvl="1"/>
            <a:r>
              <a:rPr lang="en-US"/>
              <a:t>Support young adults who were in care before turning 18</a:t>
            </a:r>
          </a:p>
          <a:p>
            <a:pPr lvl="1"/>
            <a:r>
              <a:rPr lang="en-US"/>
              <a:t>Reduced monthly allowance</a:t>
            </a:r>
          </a:p>
        </p:txBody>
      </p:sp>
    </p:spTree>
    <p:extLst>
      <p:ext uri="{BB962C8B-B14F-4D97-AF65-F5344CB8AC3E}">
        <p14:creationId xmlns:p14="http://schemas.microsoft.com/office/powerpoint/2010/main" val="1208358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6095C-53B8-284D-D561-863A1F05A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F5F96-68D3-7372-2B2A-22E9CA1C6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922" y="1095375"/>
            <a:ext cx="9123347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/>
              <a:t>Under the OFA, First Nations can:</a:t>
            </a:r>
          </a:p>
          <a:p>
            <a:pPr lvl="1"/>
            <a:r>
              <a:rPr lang="en-US" sz="2800" dirty="0"/>
              <a:t>Develop their own post-majority supports</a:t>
            </a:r>
          </a:p>
          <a:p>
            <a:pPr lvl="1"/>
            <a:r>
              <a:rPr lang="en-US" sz="2800" dirty="0"/>
              <a:t>Provide an allocation for services up age 26 and a former youth in care at any age</a:t>
            </a:r>
          </a:p>
          <a:p>
            <a:pPr lvl="1"/>
            <a:r>
              <a:rPr lang="en-US" sz="2800" dirty="0"/>
              <a:t>Work with Tikinagan to discuss development of your own service </a:t>
            </a:r>
          </a:p>
          <a:p>
            <a:pPr lvl="1"/>
            <a:r>
              <a:rPr lang="en-US" sz="2800" dirty="0"/>
              <a:t>Access tools such as job descriptions, form templates, rates, </a:t>
            </a:r>
            <a:r>
              <a:rPr lang="en-US" sz="2800" dirty="0" err="1"/>
              <a:t>etc</a:t>
            </a:r>
            <a:r>
              <a:rPr lang="en-US" sz="2800" dirty="0"/>
              <a:t> from Tikinagan</a:t>
            </a:r>
          </a:p>
          <a:p>
            <a:pPr lvl="2"/>
            <a:r>
              <a:rPr lang="en-US" sz="2400" dirty="0"/>
              <a:t>Niigaanshkaawin Post-Majority Toolkit, Coming Spring 2026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6549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1AB94-3311-CD29-7795-2ABA436AB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B2C3E6-27BA-AA74-0DC3-435A154C4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4922" y="1095375"/>
            <a:ext cx="9123347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/>
              <a:t>First Nations Post-Majority Requirements:</a:t>
            </a:r>
          </a:p>
          <a:p>
            <a:pPr lvl="1"/>
            <a:r>
              <a:rPr lang="en-US" sz="2800"/>
              <a:t>Ages 18-25 </a:t>
            </a:r>
          </a:p>
          <a:p>
            <a:pPr lvl="1"/>
            <a:r>
              <a:rPr lang="en-US" sz="2800"/>
              <a:t>Taken into care on reserve</a:t>
            </a:r>
          </a:p>
          <a:p>
            <a:pPr lvl="1"/>
            <a:r>
              <a:rPr lang="en-US" sz="2800"/>
              <a:t>Living on reserve or making efforts to live on reserve</a:t>
            </a:r>
            <a:endParaRPr lang="en-US" sz="2400"/>
          </a:p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026675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03B8E-9FF1-EB29-455B-3C48FC1E11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558A9-D813-96FB-41A5-C74F49FAE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4581" y="1095375"/>
            <a:ext cx="9123347" cy="4667250"/>
          </a:xfrm>
        </p:spPr>
        <p:txBody>
          <a:bodyPr/>
          <a:lstStyle/>
          <a:p>
            <a:pPr marL="0" indent="0">
              <a:buNone/>
            </a:pPr>
            <a:r>
              <a:rPr lang="en-US" b="1"/>
              <a:t>Tikinagan will continue to advocate for </a:t>
            </a:r>
            <a:r>
              <a:rPr lang="en-US" b="1" err="1"/>
              <a:t>Neegaan</a:t>
            </a:r>
            <a:r>
              <a:rPr lang="en-US" b="1"/>
              <a:t> </a:t>
            </a:r>
            <a:r>
              <a:rPr lang="en-US" b="1" err="1"/>
              <a:t>Inabin</a:t>
            </a:r>
            <a:r>
              <a:rPr lang="en-US" b="1"/>
              <a:t> clients by:</a:t>
            </a:r>
          </a:p>
          <a:p>
            <a:r>
              <a:rPr lang="en-CA"/>
              <a:t>Connecting young adults their First Nation if they are interested in receiving federal Post Majority supports </a:t>
            </a:r>
          </a:p>
          <a:p>
            <a:r>
              <a:rPr lang="en-US"/>
              <a:t>Transitioning provision of federal Post-Majority service to interested First Nations </a:t>
            </a:r>
          </a:p>
          <a:p>
            <a:r>
              <a:rPr lang="en-US"/>
              <a:t>Continuing to provide data on the number of Post-Majority clients from your community and would be willing to discuss this transition regarding individual clients.</a:t>
            </a:r>
            <a:r>
              <a:rPr lang="en-CA"/>
              <a:t>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190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EAB5E1A-B82A-16E0-8D7A-DC7B8A3C91D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1F7636-520E-C68F-376E-B5EE2DD3CA5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My community is...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EF16CE-73D7-F1B2-C29A-C38509C6F7A2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CE11442-4FD4-6878-A6E7-273286540904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4842C528-6B1C-BCCF-B527-76BEFE49FD3F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87E4DD0-1670-F5DB-BD59-08B50E6AA8C6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6C51308-9E64-74F6-98C2-63D9E3FFE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C111FF7-2B5A-CD85-9A8B-F901AD5DC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46260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B77B36-C08F-0A0B-8F47-D1181286C2E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08D598-1EEC-70CB-7466-EBB40C046B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00" b="1">
                <a:solidFill>
                  <a:srgbClr val="000000"/>
                </a:solidFill>
              </a:rPr>
              <a:t>What strengths and supports can be built upon to implement your Post-Majority program?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72C289-E5F5-7EB6-A681-0625CE80EE7D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1530B257-E7B5-2577-F429-9172906681D8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1293B58D-6428-48E1-0C7D-00001ABC5B9C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5840AEA-3942-21B9-03B7-A9DFAB0BFD35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AC692304-2AAD-C346-9898-E798047A1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721347D-7D51-E1EF-FD3B-C4EF3CBA98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442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CEF1F1-FB10-EFF9-421C-524B02F2A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4766F9-A48A-0048-961A-76FED207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Day 3 - TOMORROW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AC9576A-65BF-7494-19EB-807932283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b="1" dirty="0"/>
              <a:t>Tomorrow, MORNING</a:t>
            </a:r>
            <a:endParaRPr lang="en-CA" dirty="0"/>
          </a:p>
          <a:p>
            <a:r>
              <a:rPr lang="en-CA" dirty="0"/>
              <a:t>Breakout session 3 and 4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b="1" dirty="0"/>
              <a:t>Tomorrow, AFTERNOON</a:t>
            </a:r>
          </a:p>
          <a:p>
            <a:r>
              <a:rPr lang="en-CA" dirty="0"/>
              <a:t>Parking Lot Questions &amp; Comments</a:t>
            </a:r>
          </a:p>
          <a:p>
            <a:r>
              <a:rPr lang="en-CA" dirty="0"/>
              <a:t>Recap of Day 2/3</a:t>
            </a:r>
          </a:p>
          <a:p>
            <a:r>
              <a:rPr lang="en-CA" dirty="0"/>
              <a:t>Identifying 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36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CBB185-459D-8FD1-04DF-03D9F8737A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ECA5F-B18E-51CF-FA5C-21B4EF789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86E9E0-6C90-1FA5-081A-8B0316EE4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095375"/>
            <a:ext cx="9123347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/>
              <a:t>Indigenous Services Canada (ISC) has been providing a per-person on-reserve prevention allocation which in Ontario has been shared between First Nations and agencies. </a:t>
            </a:r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r>
              <a:rPr lang="en-CA" err="1"/>
              <a:t>Tikinagan’s</a:t>
            </a:r>
            <a:r>
              <a:rPr lang="en-CA"/>
              <a:t> portion has been reduced over the last three years and is now under 5% of the total allocation for First Nations in </a:t>
            </a:r>
            <a:r>
              <a:rPr lang="en-CA" err="1"/>
              <a:t>Tikinagan’s</a:t>
            </a:r>
            <a:r>
              <a:rPr lang="en-CA"/>
              <a:t> service area.</a:t>
            </a:r>
          </a:p>
        </p:txBody>
      </p:sp>
    </p:spTree>
    <p:extLst>
      <p:ext uri="{BB962C8B-B14F-4D97-AF65-F5344CB8AC3E}">
        <p14:creationId xmlns:p14="http://schemas.microsoft.com/office/powerpoint/2010/main" val="31002279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E1DAF-0EC5-1673-A508-0C092CAF4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1139F5-A9FB-6C4A-7BCA-85D6DFB64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434" y="1548534"/>
            <a:ext cx="9123347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Continue</a:t>
            </a:r>
            <a:r>
              <a:rPr lang="en-US" dirty="0"/>
              <a:t>:</a:t>
            </a:r>
            <a:endParaRPr lang="en-CA" dirty="0"/>
          </a:p>
          <a:p>
            <a:pPr lvl="0"/>
            <a:r>
              <a:rPr lang="en-US" dirty="0"/>
              <a:t>Maintain community-based prevention staff that can be financially supported </a:t>
            </a:r>
          </a:p>
          <a:p>
            <a:pPr marL="0" lvl="0" indent="0">
              <a:buNone/>
            </a:pPr>
            <a:r>
              <a:rPr lang="en-US" b="1" dirty="0"/>
              <a:t>Changes to Service:</a:t>
            </a:r>
            <a:endParaRPr lang="en-CA" b="1" dirty="0"/>
          </a:p>
          <a:p>
            <a:pPr lvl="0"/>
            <a:r>
              <a:rPr lang="en-US" dirty="0"/>
              <a:t>Significant reduction of primary/secondary prevention service to our First Nations</a:t>
            </a:r>
          </a:p>
          <a:p>
            <a:pPr lvl="0"/>
            <a:r>
              <a:rPr lang="en-US" dirty="0"/>
              <a:t>Support for First Prevention/partner programs; </a:t>
            </a:r>
            <a:r>
              <a:rPr lang="en-US" u="sng" dirty="0"/>
              <a:t>staff time only</a:t>
            </a:r>
            <a:r>
              <a:rPr lang="en-US" dirty="0"/>
              <a:t>.</a:t>
            </a:r>
            <a:endParaRPr lang="en-CA" dirty="0"/>
          </a:p>
          <a:p>
            <a:pPr lvl="0"/>
            <a:r>
              <a:rPr lang="en-US" dirty="0"/>
              <a:t>No financial contributions to programs, events, activities </a:t>
            </a:r>
          </a:p>
          <a:p>
            <a:pPr lvl="0"/>
            <a:r>
              <a:rPr lang="en-US" dirty="0"/>
              <a:t>No distribution of purchased prevention program materials (</a:t>
            </a:r>
            <a:r>
              <a:rPr lang="en-US" dirty="0" err="1"/>
              <a:t>i.e</a:t>
            </a:r>
            <a:r>
              <a:rPr lang="en-US" dirty="0"/>
              <a:t> fire and water safety equipment, sports,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0"/>
            <a:r>
              <a:rPr lang="en-US" dirty="0"/>
              <a:t>Elimination of urban prevention worker positions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33D1F8-FA6D-CFC6-F15D-33BC9B764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52" y="365125"/>
            <a:ext cx="9123347" cy="1325563"/>
          </a:xfrm>
        </p:spPr>
        <p:txBody>
          <a:bodyPr/>
          <a:lstStyle/>
          <a:p>
            <a:r>
              <a:rPr lang="en-US" dirty="0"/>
              <a:t>Changes to Prevention</a:t>
            </a:r>
          </a:p>
        </p:txBody>
      </p:sp>
    </p:spTree>
    <p:extLst>
      <p:ext uri="{BB962C8B-B14F-4D97-AF65-F5344CB8AC3E}">
        <p14:creationId xmlns:p14="http://schemas.microsoft.com/office/powerpoint/2010/main" val="37403982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09C52-3EE5-B2FD-3C51-FC6770742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D0D44-5415-F8A4-BD18-985FFA88B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7434" y="1271443"/>
            <a:ext cx="9123347" cy="466725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CA"/>
              <a:t>Tikinagan strongly encourages our First Nations to take all of the prevention funding allocated to their First Nation.</a:t>
            </a:r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r>
              <a:rPr lang="en-CA"/>
              <a:t>First Nations are better positioned to develop and implement prevention programming for their community.</a:t>
            </a:r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r>
              <a:rPr lang="en-CA"/>
              <a:t>Tikinagan supports this transfer of funding and responsibility to First Nations because we believe the answers lie in the community.</a:t>
            </a:r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r>
              <a:rPr lang="en-CA"/>
              <a:t>Many of our First Nations have notified ISC of their intentions.</a:t>
            </a:r>
          </a:p>
        </p:txBody>
      </p:sp>
    </p:spTree>
    <p:extLst>
      <p:ext uri="{BB962C8B-B14F-4D97-AF65-F5344CB8AC3E}">
        <p14:creationId xmlns:p14="http://schemas.microsoft.com/office/powerpoint/2010/main" val="192931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BCA02D7-540C-4638-DA3A-47BA0102069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0E33BC-452B-14B5-A625-D5B6E3A2D8A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My community is...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04437E-DCB1-3913-8160-1D41D844B025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9D84808-BE9E-59E5-40BE-60383CC7F0B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97F7EE74-C85F-3290-A0FA-BDF09444F2FC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39797372-1595-AF76-9321-30B7E5B8156F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092D892-15D2-4E01-B77A-2923C1186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6825C72-48A2-10F1-4AD8-683D7B6A8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8870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78AA80-7CC6-79A1-D238-E1068FE4572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FE7F537-04BF-956E-8E24-7EDFFB21443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300" b="1">
                <a:solidFill>
                  <a:srgbClr val="000000"/>
                </a:solidFill>
              </a:rPr>
              <a:t>What strengths and supports can be built upon to implement or enhance your Prevention program?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DDCC5D-27A5-0434-4751-1B2F97F6AF84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BA47CA2C-F3C8-5423-4D61-644C52DA2B0B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19C74763-2457-94E9-2439-BE994D18C73D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2749CB20-6C88-F415-DC4A-E864C2FB415B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9184AEC-0CC1-65D2-8724-640A3185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AA16B0-4E44-77AC-FEA9-D7EC35B7E7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8163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2DBB8-B45A-64CD-6715-13E62AA641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623" y="2369964"/>
            <a:ext cx="10810754" cy="2118072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3600" b="1" err="1">
                <a:latin typeface="Gotham" panose="02000604030000020004" pitchFamily="2" charset="0"/>
              </a:rPr>
              <a:t>ᐊᓄᐦᑭᐏᐱᒧᒋᑫᐏᓂᐠ</a:t>
            </a:r>
            <a:r>
              <a:rPr lang="en-US" altLang="en-US" sz="3600" b="1">
                <a:latin typeface="Gotham" panose="02000604030000020004" pitchFamily="2" charset="0"/>
              </a:rPr>
              <a:t> </a:t>
            </a:r>
            <a:r>
              <a:rPr lang="en-US" altLang="en-US" sz="3600" b="1" err="1">
                <a:latin typeface="Gotham" panose="02000604030000020004" pitchFamily="2" charset="0"/>
              </a:rPr>
              <a:t>ᐅᓇᐦᒋᑫᐏᐣ</a:t>
            </a:r>
            <a:br>
              <a:rPr lang="en-US" altLang="en-US" sz="3600" b="1">
                <a:latin typeface="Gotham" panose="02000604030000020004" pitchFamily="2" charset="0"/>
              </a:rPr>
            </a:br>
            <a:r>
              <a:rPr lang="en-US" altLang="en-US" sz="3600" b="1">
                <a:latin typeface="Gotham" panose="02000604030000020004" pitchFamily="2" charset="0"/>
              </a:rPr>
              <a:t>ANOHKIIWIBIMOJIKEWINIG ONAHCHIKEWIN</a:t>
            </a:r>
            <a:br>
              <a:rPr lang="en-US" altLang="en-US" sz="3600" b="1">
                <a:latin typeface="Gotham" panose="02000604030000020004" pitchFamily="2" charset="0"/>
              </a:rPr>
            </a:br>
            <a:r>
              <a:rPr lang="en-US" altLang="en-US" sz="3600" b="1">
                <a:latin typeface="Gotham" panose="02000604030000020004" pitchFamily="2" charset="0"/>
              </a:rPr>
              <a:t>PROJECT PLAN</a:t>
            </a:r>
          </a:p>
        </p:txBody>
      </p:sp>
    </p:spTree>
    <p:extLst>
      <p:ext uri="{BB962C8B-B14F-4D97-AF65-F5344CB8AC3E}">
        <p14:creationId xmlns:p14="http://schemas.microsoft.com/office/powerpoint/2010/main" val="3266967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8D10D-D47D-1C49-72B4-0E38160A5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B11CD-BFDD-4503-7C37-872B63C78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27" y="2352098"/>
            <a:ext cx="9756328" cy="4667250"/>
          </a:xfrm>
        </p:spPr>
        <p:txBody>
          <a:bodyPr/>
          <a:lstStyle/>
          <a:p>
            <a:r>
              <a:rPr lang="en-CA"/>
              <a:t>The collaboration work builds on Mamow </a:t>
            </a:r>
            <a:r>
              <a:rPr lang="en-CA" err="1"/>
              <a:t>Obiki-ahwahsoowin</a:t>
            </a:r>
            <a:r>
              <a:rPr lang="en-CA"/>
              <a:t>, </a:t>
            </a:r>
            <a:r>
              <a:rPr lang="en-CA" i="1"/>
              <a:t>Tikinagan-First Nations working together</a:t>
            </a:r>
          </a:p>
          <a:p>
            <a:r>
              <a:rPr lang="en-CA"/>
              <a:t>The OFA will </a:t>
            </a:r>
            <a:r>
              <a:rPr lang="en-CA" b="1" i="1">
                <a:solidFill>
                  <a:schemeClr val="accent1"/>
                </a:solidFill>
              </a:rPr>
              <a:t>strengthen</a:t>
            </a:r>
            <a:r>
              <a:rPr lang="en-CA" b="1" i="1"/>
              <a:t> </a:t>
            </a:r>
            <a:r>
              <a:rPr lang="en-CA" err="1"/>
              <a:t>Tikinagan’s</a:t>
            </a:r>
            <a:r>
              <a:rPr lang="en-CA"/>
              <a:t> services, </a:t>
            </a:r>
            <a:r>
              <a:rPr lang="en-CA" b="1" i="1">
                <a:solidFill>
                  <a:schemeClr val="accent1"/>
                </a:solidFill>
              </a:rPr>
              <a:t>enhance</a:t>
            </a:r>
            <a:r>
              <a:rPr lang="en-CA"/>
              <a:t> supports in our First Nations</a:t>
            </a:r>
          </a:p>
          <a:p>
            <a:r>
              <a:rPr lang="en-CA"/>
              <a:t>Tikinagan will strive to meet with all 29 First Nations – relying heavily on virtual meetings.</a:t>
            </a:r>
          </a:p>
          <a:p>
            <a:r>
              <a:rPr lang="en-CA"/>
              <a:t>We also want to inform, engage the communities as well</a:t>
            </a:r>
          </a:p>
          <a:p>
            <a:endParaRPr lang="en-CA"/>
          </a:p>
          <a:p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7AE9B62-8203-FD1A-0421-77C19ECA134D}"/>
              </a:ext>
            </a:extLst>
          </p:cNvPr>
          <p:cNvSpPr txBox="1">
            <a:spLocks/>
          </p:cNvSpPr>
          <p:nvPr/>
        </p:nvSpPr>
        <p:spPr>
          <a:xfrm>
            <a:off x="759272" y="517525"/>
            <a:ext cx="10399698" cy="1834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50">
                <a:solidFill>
                  <a:srgbClr val="476DB4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iu-Cans-CA" sz="3200"/>
              <a:t>ᐃᐍ ᐱᑯ</a:t>
            </a:r>
            <a:r>
              <a:rPr lang="en-CA" sz="3200"/>
              <a:t> </a:t>
            </a:r>
            <a:r>
              <a:rPr lang="en-US" altLang="en-US" sz="3200" b="1" err="1">
                <a:latin typeface="Gotham" panose="02000604030000020004" pitchFamily="2" charset="0"/>
              </a:rPr>
              <a:t>ᐊᓄᐦᑭᐏᐱᒧᒋᑫᐏᓂᐠ</a:t>
            </a:r>
            <a:r>
              <a:rPr lang="en-US" altLang="en-US" sz="3200" b="1">
                <a:latin typeface="Gotham" panose="02000604030000020004" pitchFamily="2" charset="0"/>
              </a:rPr>
              <a:t> </a:t>
            </a:r>
            <a:r>
              <a:rPr lang="en-US" altLang="en-US" sz="3200" b="1" err="1">
                <a:latin typeface="Gotham" panose="02000604030000020004" pitchFamily="2" charset="0"/>
              </a:rPr>
              <a:t>ᐅᓇᐦᒋᑫᐏᐣ</a:t>
            </a:r>
            <a:r>
              <a:rPr lang="en-US" altLang="en-US" sz="3200" b="1">
                <a:latin typeface="Gotham" panose="02000604030000020004" pitchFamily="2" charset="0"/>
              </a:rPr>
              <a:t> </a:t>
            </a:r>
            <a:r>
              <a:rPr lang="iu-Cans-CA" sz="3200"/>
              <a:t> </a:t>
            </a:r>
            <a:br>
              <a:rPr lang="en-CA" sz="3200"/>
            </a:br>
            <a:r>
              <a:rPr lang="en-CA" sz="3200" err="1"/>
              <a:t>Iiwe</a:t>
            </a:r>
            <a:r>
              <a:rPr lang="en-CA" sz="3200"/>
              <a:t> Biko </a:t>
            </a:r>
            <a:r>
              <a:rPr lang="en-CA" sz="3200" err="1"/>
              <a:t>Anohkiiwibimojikewinig</a:t>
            </a:r>
            <a:r>
              <a:rPr lang="en-CA" sz="3200"/>
              <a:t> </a:t>
            </a:r>
            <a:r>
              <a:rPr lang="en-CA" sz="3200" err="1"/>
              <a:t>Onahchikewin</a:t>
            </a:r>
            <a:r>
              <a:rPr lang="en-CA" sz="3200"/>
              <a:t> </a:t>
            </a:r>
            <a:br>
              <a:rPr lang="en-CA" sz="3200"/>
            </a:br>
            <a:r>
              <a:rPr lang="en-CA" sz="3200">
                <a:latin typeface="+mn-lt"/>
              </a:rPr>
              <a:t>About the Project Plan</a:t>
            </a:r>
            <a:endParaRPr lang="en-US" sz="32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752271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718CF-04A0-4CFC-96B5-CA74F87E3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B25A3A-6B08-A1EA-ED26-1BE5F598D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27" y="1843088"/>
            <a:ext cx="10399698" cy="4667250"/>
          </a:xfrm>
        </p:spPr>
        <p:txBody>
          <a:bodyPr/>
          <a:lstStyle/>
          <a:p>
            <a:r>
              <a:rPr lang="en-CA"/>
              <a:t>Short timeframe – six months after “effective date”</a:t>
            </a:r>
          </a:p>
          <a:p>
            <a:r>
              <a:rPr lang="en-CA"/>
              <a:t>This work is new to both Tikinagan and First Nations</a:t>
            </a:r>
          </a:p>
          <a:p>
            <a:r>
              <a:rPr lang="en-CA"/>
              <a:t>Final Plan requires the signed approval of First Nations</a:t>
            </a:r>
          </a:p>
          <a:p>
            <a:r>
              <a:rPr lang="en-CA"/>
              <a:t>Approaching the plan in </a:t>
            </a:r>
            <a:r>
              <a:rPr lang="en-CA" b="1" i="1">
                <a:solidFill>
                  <a:schemeClr val="accent1"/>
                </a:solidFill>
              </a:rPr>
              <a:t>four collaborative phases:</a:t>
            </a:r>
          </a:p>
          <a:p>
            <a:pPr lvl="1"/>
            <a:r>
              <a:rPr lang="en-CA"/>
              <a:t>MAJIJIKEWIN – </a:t>
            </a:r>
            <a:r>
              <a:rPr lang="en-CA" b="1" i="1"/>
              <a:t>Initiation</a:t>
            </a:r>
            <a:r>
              <a:rPr lang="en-CA"/>
              <a:t> to collaboration</a:t>
            </a:r>
          </a:p>
          <a:p>
            <a:pPr lvl="1"/>
            <a:r>
              <a:rPr lang="en-CA"/>
              <a:t>ONAHCHIKEWIN – </a:t>
            </a:r>
            <a:r>
              <a:rPr lang="en-CA" b="1" i="1"/>
              <a:t>Planning</a:t>
            </a:r>
            <a:r>
              <a:rPr lang="en-CA"/>
              <a:t> for collaboration</a:t>
            </a:r>
          </a:p>
          <a:p>
            <a:pPr lvl="1"/>
            <a:r>
              <a:rPr lang="en-CA"/>
              <a:t>MAADANOHKAADE – </a:t>
            </a:r>
            <a:r>
              <a:rPr lang="en-CA" b="1" i="1"/>
              <a:t>Executing</a:t>
            </a:r>
            <a:r>
              <a:rPr lang="en-CA"/>
              <a:t> the collaborated plan </a:t>
            </a:r>
          </a:p>
          <a:p>
            <a:pPr lvl="1"/>
            <a:r>
              <a:rPr lang="en-CA"/>
              <a:t>KIBAHIIKAADE – </a:t>
            </a:r>
            <a:r>
              <a:rPr lang="en-CA" b="1" i="1"/>
              <a:t>Closing/finishing </a:t>
            </a:r>
            <a:r>
              <a:rPr lang="en-CA"/>
              <a:t>the planning, ongoing collaboration </a:t>
            </a:r>
          </a:p>
          <a:p>
            <a:pPr lvl="1"/>
            <a:endParaRPr lang="en-CA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3BB5172-9943-6012-DA89-0802AB177306}"/>
              </a:ext>
            </a:extLst>
          </p:cNvPr>
          <p:cNvSpPr txBox="1">
            <a:spLocks/>
          </p:cNvSpPr>
          <p:nvPr/>
        </p:nvSpPr>
        <p:spPr>
          <a:xfrm>
            <a:off x="773127" y="517525"/>
            <a:ext cx="10399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50">
                <a:solidFill>
                  <a:srgbClr val="476D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/>
              <a:t>ᐃᐍ ᐱᑯ</a:t>
            </a:r>
            <a:r>
              <a:rPr lang="en-CA"/>
              <a:t> </a:t>
            </a:r>
            <a:r>
              <a:rPr lang="en-US" altLang="en-US" b="1" err="1">
                <a:latin typeface="Gotham" panose="02000604030000020004" pitchFamily="2" charset="0"/>
              </a:rPr>
              <a:t>ᐊᓄᐦᑭᐏᐱᒧᒋᑫᐏᓂᐠ</a:t>
            </a:r>
            <a:r>
              <a:rPr lang="en-US" altLang="en-US" b="1">
                <a:latin typeface="Gotham" panose="02000604030000020004" pitchFamily="2" charset="0"/>
              </a:rPr>
              <a:t> </a:t>
            </a:r>
            <a:r>
              <a:rPr lang="en-US" altLang="en-US" b="1" err="1">
                <a:latin typeface="Gotham" panose="02000604030000020004" pitchFamily="2" charset="0"/>
              </a:rPr>
              <a:t>ᐅᓇᐦᒋᑫᐏᐣ</a:t>
            </a:r>
            <a:r>
              <a:rPr lang="en-US" altLang="en-US" b="1">
                <a:latin typeface="Gotham" panose="02000604030000020004" pitchFamily="2" charset="0"/>
              </a:rPr>
              <a:t> </a:t>
            </a:r>
            <a:r>
              <a:rPr lang="iu-Cans-CA"/>
              <a:t> </a:t>
            </a:r>
            <a:br>
              <a:rPr lang="en-CA"/>
            </a:br>
            <a:r>
              <a:rPr lang="en-CA" err="1"/>
              <a:t>Iiwe</a:t>
            </a:r>
            <a:r>
              <a:rPr lang="en-CA"/>
              <a:t> Biko </a:t>
            </a:r>
            <a:r>
              <a:rPr lang="en-CA" err="1"/>
              <a:t>Anohkiiwibimojikewinig</a:t>
            </a:r>
            <a:r>
              <a:rPr lang="en-CA"/>
              <a:t> </a:t>
            </a:r>
            <a:r>
              <a:rPr lang="en-CA" err="1"/>
              <a:t>Onahchikewin</a:t>
            </a:r>
            <a:r>
              <a:rPr lang="en-CA"/>
              <a:t> </a:t>
            </a:r>
            <a:br>
              <a:rPr lang="en-CA"/>
            </a:br>
            <a:r>
              <a:rPr lang="en-CA">
                <a:latin typeface="+mn-lt"/>
              </a:rPr>
              <a:t>About the Project Plan</a:t>
            </a:r>
            <a:endParaRPr lang="en-US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63633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E577C-4965-BB42-E3CC-35B2CFB5C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727" y="1689316"/>
            <a:ext cx="10399698" cy="1325563"/>
          </a:xfrm>
        </p:spPr>
        <p:txBody>
          <a:bodyPr>
            <a:normAutofit/>
          </a:bodyPr>
          <a:lstStyle/>
          <a:p>
            <a:r>
              <a:rPr lang="en-CA" sz="2800">
                <a:latin typeface="+mn-lt"/>
              </a:rPr>
              <a:t>Some of the steps we are taking in the </a:t>
            </a:r>
            <a:r>
              <a:rPr lang="en-CA" sz="2800" b="1">
                <a:latin typeface="+mn-lt"/>
              </a:rPr>
              <a:t>initiation</a:t>
            </a:r>
            <a:r>
              <a:rPr lang="en-CA" sz="2800">
                <a:latin typeface="+mn-lt"/>
              </a:rPr>
              <a:t> phase of this work include:</a:t>
            </a:r>
            <a:endParaRPr lang="en-US" sz="280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FE147-D543-9C07-98D8-4186076D7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27" y="2352098"/>
            <a:ext cx="10399698" cy="4667250"/>
          </a:xfrm>
        </p:spPr>
        <p:txBody>
          <a:bodyPr/>
          <a:lstStyle/>
          <a:p>
            <a:r>
              <a:rPr lang="en-CA"/>
              <a:t>Meet with NAN, ISC, COO to identify and determine requirements</a:t>
            </a:r>
          </a:p>
          <a:p>
            <a:r>
              <a:rPr lang="en-CA"/>
              <a:t>Continue Niigaanshkaawin Working Group</a:t>
            </a:r>
          </a:p>
          <a:p>
            <a:r>
              <a:rPr lang="en-CA"/>
              <a:t>Draft Communications Plan, Project Plan</a:t>
            </a:r>
          </a:p>
          <a:p>
            <a:r>
              <a:rPr lang="en-CA"/>
              <a:t>Gather data/information for Environmental Scan</a:t>
            </a:r>
          </a:p>
          <a:p>
            <a:r>
              <a:rPr lang="en-CA"/>
              <a:t>Agency Summary (internal work) </a:t>
            </a:r>
          </a:p>
          <a:p>
            <a:r>
              <a:rPr lang="en-CA"/>
              <a:t>Today’s event – </a:t>
            </a:r>
            <a:r>
              <a:rPr lang="en-CA" i="1"/>
              <a:t>initiating the work of collaboration</a:t>
            </a:r>
          </a:p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3F60FF4-EBD4-DC93-8FD1-D5B31BAFE7D3}"/>
              </a:ext>
            </a:extLst>
          </p:cNvPr>
          <p:cNvSpPr txBox="1">
            <a:spLocks/>
          </p:cNvSpPr>
          <p:nvPr/>
        </p:nvSpPr>
        <p:spPr>
          <a:xfrm>
            <a:off x="773127" y="517525"/>
            <a:ext cx="10399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50">
                <a:solidFill>
                  <a:srgbClr val="476D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u-Cans-CA"/>
              <a:t>ᒪᒋᒋᑫᐏᐣ | </a:t>
            </a:r>
            <a:r>
              <a:rPr lang="en-CA"/>
              <a:t>MAJIJIKEWIN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62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92D42-F939-F30C-FFCD-2453A4280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408C6-AD23-A18B-6999-6F7716D48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u-Cans-CA"/>
              <a:t>ᐅᓇᐦᒋᑫᐏᐣ | </a:t>
            </a:r>
            <a:r>
              <a:rPr lang="en-CA"/>
              <a:t>ONAHCHIKEWIN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DA569-B17C-EC01-609E-74CA5702C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27" y="1991880"/>
            <a:ext cx="10399698" cy="4667250"/>
          </a:xfrm>
        </p:spPr>
        <p:txBody>
          <a:bodyPr>
            <a:normAutofit/>
          </a:bodyPr>
          <a:lstStyle/>
          <a:p>
            <a:r>
              <a:rPr lang="en-CA"/>
              <a:t>Working Group meetings, review of priorities </a:t>
            </a:r>
          </a:p>
          <a:p>
            <a:r>
              <a:rPr lang="en-CA"/>
              <a:t>Conduct a community survey</a:t>
            </a:r>
          </a:p>
          <a:p>
            <a:r>
              <a:rPr lang="en-CA"/>
              <a:t>Host information sessions to share working group findings with First Nations and communities</a:t>
            </a:r>
          </a:p>
          <a:p>
            <a:r>
              <a:rPr lang="en-CA"/>
              <a:t>Engage community-based and urban staff, seeking feedback</a:t>
            </a:r>
          </a:p>
          <a:p>
            <a:r>
              <a:rPr lang="en-CA"/>
              <a:t>Communicate to communities using a variety of mediums, including Wawatay Radio, Radio Scripts for staff to read, Social Media, and Niigaanshkaawin website</a:t>
            </a:r>
          </a:p>
          <a:p>
            <a:r>
              <a:rPr lang="en-CA"/>
              <a:t>Draft the Scan, CCWP, and Action Plan based on engagements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CFCFE6-F679-C219-1B3D-9D35503CFA13}"/>
              </a:ext>
            </a:extLst>
          </p:cNvPr>
          <p:cNvSpPr txBox="1">
            <a:spLocks/>
          </p:cNvSpPr>
          <p:nvPr/>
        </p:nvSpPr>
        <p:spPr>
          <a:xfrm>
            <a:off x="496036" y="1178503"/>
            <a:ext cx="10399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50">
                <a:solidFill>
                  <a:srgbClr val="476D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>
                <a:latin typeface="+mn-lt"/>
              </a:rPr>
              <a:t>Some of the steps we are taking in the </a:t>
            </a:r>
            <a:r>
              <a:rPr lang="en-CA" sz="2800" b="1">
                <a:latin typeface="+mn-lt"/>
              </a:rPr>
              <a:t>planning</a:t>
            </a:r>
            <a:r>
              <a:rPr lang="en-CA" sz="2800">
                <a:latin typeface="+mn-lt"/>
              </a:rPr>
              <a:t> phase of this work include:</a:t>
            </a:r>
            <a:endParaRPr lang="en-US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2232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3E8C9C-FAD4-B804-98B4-69C705157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87AA74-BB37-4089-BB57-C0D03BB8D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7299BE-3955-3923-070A-C8C9F3CFC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534679"/>
            <a:ext cx="9123347" cy="4667250"/>
          </a:xfrm>
        </p:spPr>
        <p:txBody>
          <a:bodyPr/>
          <a:lstStyle/>
          <a:p>
            <a:r>
              <a:rPr lang="en-CA" b="1" i="1" dirty="0"/>
              <a:t>DO NOT </a:t>
            </a:r>
            <a:r>
              <a:rPr lang="en-CA" dirty="0"/>
              <a:t>share any confidential, private information related to the safety of children in your community.</a:t>
            </a:r>
          </a:p>
          <a:p>
            <a:r>
              <a:rPr lang="en-CA" dirty="0"/>
              <a:t>Our conversations are solution-driven for the region; avoid sharing examples or stories from specific cases.</a:t>
            </a:r>
          </a:p>
          <a:p>
            <a:r>
              <a:rPr lang="en-CA" dirty="0"/>
              <a:t>With a large in-person + online group, please allow others an equal opportunity to share.</a:t>
            </a:r>
          </a:p>
          <a:p>
            <a:r>
              <a:rPr lang="en-CA" dirty="0"/>
              <a:t>Have a thought or a question but don’t want to share aloud? Put it in our Parking Lot via sticky note, or send to </a:t>
            </a:r>
            <a:r>
              <a:rPr lang="en-CA" dirty="0" err="1"/>
              <a:t>communications@tikinagan.org</a:t>
            </a:r>
            <a:r>
              <a:rPr lang="en-CA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416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B5A03-147E-6B30-73AC-16EC04221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5B08D-BE4E-8F06-3CB6-8EBF83B7C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u-Cans-CA"/>
              <a:t>ᒪᑕᓄᐦᑲᑌ | </a:t>
            </a:r>
            <a:r>
              <a:rPr lang="en-CA"/>
              <a:t>MAADANOHKAADE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8CF43D-15BB-91A7-FD95-2F61BA9481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/>
              <a:t>Seek Approval from First Nations prior to/at Annual Chiefs Assembly on Environmental Scan, CCWP</a:t>
            </a:r>
          </a:p>
          <a:p>
            <a:r>
              <a:rPr lang="en-CA"/>
              <a:t>Submit plan before the end of the six months after “effective date”</a:t>
            </a:r>
          </a:p>
          <a:p>
            <a:r>
              <a:rPr lang="en-CA"/>
              <a:t>Begin to initiate plans and activities</a:t>
            </a:r>
          </a:p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327BD5-C5E3-78F6-AF67-C6B9B42EA67B}"/>
              </a:ext>
            </a:extLst>
          </p:cNvPr>
          <p:cNvSpPr txBox="1">
            <a:spLocks/>
          </p:cNvSpPr>
          <p:nvPr/>
        </p:nvSpPr>
        <p:spPr>
          <a:xfrm>
            <a:off x="523745" y="1434812"/>
            <a:ext cx="103996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50">
                <a:solidFill>
                  <a:srgbClr val="476D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>
                <a:latin typeface="+mn-lt"/>
              </a:rPr>
              <a:t>Some of the steps we are taking in the </a:t>
            </a:r>
            <a:r>
              <a:rPr lang="en-CA" sz="2800" b="1">
                <a:latin typeface="+mn-lt"/>
              </a:rPr>
              <a:t>execution</a:t>
            </a:r>
            <a:r>
              <a:rPr lang="en-CA" sz="2800">
                <a:latin typeface="+mn-lt"/>
              </a:rPr>
              <a:t> phase of this work include:</a:t>
            </a:r>
            <a:endParaRPr lang="en-US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96051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3BC5-603C-84A9-AC8C-805ED3908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90351-4530-08AB-3A16-8CA21FB21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u-Cans-CA"/>
              <a:t>ᑭᐸᐦᐃᑲᑌ | </a:t>
            </a:r>
            <a:r>
              <a:rPr lang="en-CA"/>
              <a:t>KIBAHIIKAADE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980C5-1513-406C-BCE5-16010F9C2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727" y="1095375"/>
            <a:ext cx="10399698" cy="4667250"/>
          </a:xfrm>
        </p:spPr>
        <p:txBody>
          <a:bodyPr/>
          <a:lstStyle/>
          <a:p>
            <a:r>
              <a:rPr lang="en-CA"/>
              <a:t>Share performance annually at Chiefs Assembly</a:t>
            </a:r>
          </a:p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F9A2B6C-303A-0F0E-8E06-974D425AFA34}"/>
              </a:ext>
            </a:extLst>
          </p:cNvPr>
          <p:cNvSpPr txBox="1">
            <a:spLocks/>
          </p:cNvSpPr>
          <p:nvPr/>
        </p:nvSpPr>
        <p:spPr>
          <a:xfrm>
            <a:off x="523745" y="1434812"/>
            <a:ext cx="107815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150">
                <a:solidFill>
                  <a:srgbClr val="476D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>
                <a:latin typeface="+mn-lt"/>
              </a:rPr>
              <a:t>Some of the steps we are taking in the </a:t>
            </a:r>
            <a:r>
              <a:rPr lang="en-CA" sz="2800" b="1">
                <a:latin typeface="+mn-lt"/>
              </a:rPr>
              <a:t>closing/final </a:t>
            </a:r>
            <a:r>
              <a:rPr lang="en-CA" sz="2800">
                <a:latin typeface="+mn-lt"/>
              </a:rPr>
              <a:t>phase of this work include:</a:t>
            </a:r>
            <a:endParaRPr lang="en-US" sz="28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90979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C966F2-90E9-7705-70EC-3F0850551EE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4F442F-2AA6-02CB-7169-489F8A29385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700" b="1">
                <a:solidFill>
                  <a:srgbClr val="000000"/>
                </a:solidFill>
              </a:rPr>
              <a:t>If Tikinagan wants to collaborate with my First Nations on the OFA-CCWP, they should...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3224B-EDB7-A025-FFAE-DA3B3370E5AA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922B8B1-7330-2AED-F116-3E0DB695AD4D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A0368540-5757-1B87-43B9-9CC8CB0BAFC1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9E2CBE4-8457-F8F3-9A69-A5EE8B6EBB42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88922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BF2AA2-85C7-0D5C-1A14-FF268A8DE7E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7E40E98-D657-1DA9-E173-538A7CF4FBD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0000"/>
                </a:solidFill>
              </a:rPr>
              <a:t>How would you prefer Tikinagan collaborate / communicate with your First Nation on the OFA? (Check all that apply)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86B5AD-858D-EFAA-9869-B799E220FC8C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A2C0B8CC-B94A-1B40-0E7B-1D540921E85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371BD221-CE59-305E-455A-07198FD4CD79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858FD60-5F69-02D9-BD75-E5D55F1443A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6226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9777E7-8A33-AD56-1D35-1786D3B3B08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1AF84D9-F08A-7637-8984-AE50FAAC1B7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In order for this to be true collaboration, Tikinagan should...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0651E3-050E-E710-9E53-66D06B2D034B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6CDD996-B505-1FE3-72D9-89437D29B23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BC0AB2A5-1778-DE22-375B-FCD5188EA77B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1219B82-5330-BF50-514D-A430440CB39D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79577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AB9E2E-5C2D-E186-1B3F-F5D0F6F55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54612-E49A-B3FF-58EF-6BE654F9B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623" y="1718801"/>
            <a:ext cx="10810754" cy="2118072"/>
          </a:xfrm>
        </p:spPr>
        <p:txBody>
          <a:bodyPr>
            <a:no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en-US" altLang="en-US" sz="5400" b="1">
                <a:latin typeface="Gotham" panose="02000604030000020004" pitchFamily="2" charset="0"/>
              </a:rPr>
              <a:t>Environmental Scan</a:t>
            </a:r>
          </a:p>
        </p:txBody>
      </p:sp>
    </p:spTree>
    <p:extLst>
      <p:ext uri="{BB962C8B-B14F-4D97-AF65-F5344CB8AC3E}">
        <p14:creationId xmlns:p14="http://schemas.microsoft.com/office/powerpoint/2010/main" val="3231431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0F6BC-631B-6193-D027-5915421EC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Regional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10759-2D4D-FDE3-64FA-C937F07A5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One of the requirements of the OFA is an environmental scan. Today, we’ll focus on a </a:t>
            </a:r>
            <a:r>
              <a:rPr lang="en-US" b="1" i="1"/>
              <a:t>regional</a:t>
            </a:r>
            <a:r>
              <a:rPr lang="en-US"/>
              <a:t> scan – highlighting key strengths and issues in our communities.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Your contributions to the discussion will add to our regional results -- many communities are represented here today.</a:t>
            </a:r>
          </a:p>
        </p:txBody>
      </p:sp>
    </p:spTree>
    <p:extLst>
      <p:ext uri="{BB962C8B-B14F-4D97-AF65-F5344CB8AC3E}">
        <p14:creationId xmlns:p14="http://schemas.microsoft.com/office/powerpoint/2010/main" val="31473860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1A28E-996C-2F31-D958-9339CC726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CACD2-10CB-2DBE-E661-EC7DEC28B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At-A-Glance: Our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F7BA4-C9DE-7F35-976A-223CDA5819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825625"/>
            <a:ext cx="9656748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Our communities are:</a:t>
            </a:r>
          </a:p>
          <a:p>
            <a:pPr lvl="1"/>
            <a:r>
              <a:rPr lang="en-US" sz="3200" dirty="0"/>
              <a:t>Growing </a:t>
            </a:r>
          </a:p>
          <a:p>
            <a:pPr lvl="1"/>
            <a:r>
              <a:rPr lang="en-US" sz="3200" dirty="0"/>
              <a:t>Connected to the land, culture</a:t>
            </a:r>
          </a:p>
          <a:p>
            <a:pPr lvl="1"/>
            <a:r>
              <a:rPr lang="en-US" sz="3200" dirty="0"/>
              <a:t>Healing</a:t>
            </a:r>
          </a:p>
          <a:p>
            <a:pPr lvl="1"/>
            <a:r>
              <a:rPr lang="en-US" sz="3200" dirty="0"/>
              <a:t>Wanting to take care of their own, deliver services (</a:t>
            </a:r>
            <a:r>
              <a:rPr lang="en-US" sz="3200" dirty="0" err="1"/>
              <a:t>i.e</a:t>
            </a:r>
            <a:r>
              <a:rPr lang="en-US" sz="3200" dirty="0"/>
              <a:t> Band Rep, Post Majority, Prevention)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5409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E3BC6B-9E06-15F2-003D-9E842C89603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22DC61-EBED-5552-3861-F58CA8B6705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other strengths can you identify in your community?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A89B71-266B-CDFD-F8D2-2DEBD8643B0E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38A1041-D741-71A8-0241-D9766DB69CA6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CE795DF1-6CE3-BAEF-8C6E-9D2C262CD78B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B006CC9-2B8F-80D7-2F89-92489EF8FDD4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14314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59FF8-2A67-4AC5-6596-21A88077D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81806-C307-C74C-EB81-AD9D482B3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At-A-Glance: Our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9C59B-CD19-0417-0164-28539AD7B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Our communities experience:</a:t>
            </a:r>
          </a:p>
          <a:p>
            <a:pPr lvl="1"/>
            <a:r>
              <a:rPr lang="en-US" dirty="0"/>
              <a:t>Barriers in accessing services &amp; supports – such as lack of access, affordability, privacy, and systematic/racism issues</a:t>
            </a:r>
          </a:p>
          <a:p>
            <a:pPr lvl="1"/>
            <a:r>
              <a:rPr lang="en-US" dirty="0"/>
              <a:t>Mental health, substance abuse, addiction issues, as a result of Grief &amp; Loss and intergenerational trauma</a:t>
            </a:r>
          </a:p>
          <a:p>
            <a:pPr lvl="1"/>
            <a:r>
              <a:rPr lang="en-US" dirty="0"/>
              <a:t>Poverty and other inequities </a:t>
            </a:r>
          </a:p>
          <a:p>
            <a:pPr lvl="1"/>
            <a:r>
              <a:rPr lang="en-US" dirty="0"/>
              <a:t>Water boil advisories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289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153D0F-7D4B-256B-A851-040D8CFAE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9EA00C-7493-1C29-26F9-3C036244F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General info about our sessions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78CC05-E697-B961-D505-E515045B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143" y="1825625"/>
            <a:ext cx="9123347" cy="4667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dirty="0"/>
              <a:t>We will be engaging you on a series of questions, asking you to collaborate with us in several ways:</a:t>
            </a:r>
          </a:p>
          <a:p>
            <a:pPr lvl="1"/>
            <a:r>
              <a:rPr lang="en-CA" dirty="0"/>
              <a:t>QR-code cellphone participation</a:t>
            </a:r>
          </a:p>
          <a:p>
            <a:pPr lvl="1"/>
            <a:r>
              <a:rPr lang="en-CA" dirty="0"/>
              <a:t>Small, rotating group discussions </a:t>
            </a:r>
          </a:p>
          <a:p>
            <a:pPr lvl="1"/>
            <a:r>
              <a:rPr lang="en-CA" dirty="0"/>
              <a:t>Large group room discussions</a:t>
            </a:r>
          </a:p>
          <a:p>
            <a:pPr lvl="1"/>
            <a:r>
              <a:rPr lang="en-CA" dirty="0"/>
              <a:t>You can also type into the chat (online only)</a:t>
            </a:r>
          </a:p>
          <a:p>
            <a:pPr lvl="1"/>
            <a:r>
              <a:rPr lang="en-CA" dirty="0"/>
              <a:t>Parking Lot</a:t>
            </a:r>
          </a:p>
          <a:p>
            <a:pPr lvl="1"/>
            <a:endParaRPr lang="en-CA" dirty="0"/>
          </a:p>
          <a:p>
            <a:pPr marL="0" indent="0">
              <a:buNone/>
            </a:pPr>
            <a:r>
              <a:rPr lang="en-CA" sz="2400" b="1" i="1" dirty="0">
                <a:solidFill>
                  <a:srgbClr val="476DB4"/>
                </a:solidFill>
              </a:rPr>
              <a:t>You can also visit our Booth and have a conversation/ask Qs!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12635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4AB6C-DB68-E6B3-1B15-073932A2C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C3E5-6C05-F481-FA62-7668A1E0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At-A-Glance: Our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E2BBDD-1A00-82C6-CEF2-E9F5BF244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Our families face their own set of challenges, such as:</a:t>
            </a:r>
          </a:p>
          <a:p>
            <a:pPr lvl="1"/>
            <a:r>
              <a:rPr lang="en-US"/>
              <a:t>High cost of living/food, including a higher cost for healthy diets</a:t>
            </a:r>
          </a:p>
          <a:p>
            <a:pPr lvl="1"/>
            <a:r>
              <a:rPr lang="en-US"/>
              <a:t>Living in overcrowded homes, and/or homes that need repair</a:t>
            </a:r>
          </a:p>
          <a:p>
            <a:pPr lvl="1"/>
            <a:r>
              <a:rPr lang="en-US"/>
              <a:t>Poor indoor air quality</a:t>
            </a:r>
          </a:p>
          <a:p>
            <a:pPr lvl="1"/>
            <a:r>
              <a:rPr lang="en-US"/>
              <a:t>Loss of the language</a:t>
            </a:r>
          </a:p>
          <a:p>
            <a:pPr lvl="1"/>
            <a:r>
              <a:rPr lang="en-US"/>
              <a:t>Single-parent homes</a:t>
            </a:r>
          </a:p>
          <a:p>
            <a:pPr lvl="1"/>
            <a:r>
              <a:rPr lang="en-US"/>
              <a:t>Teen pregnancy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1646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811FC1-F5AE-D444-9954-720F8086549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548DF1-5CFD-E979-DB79-E577CC38339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other issues/challenges can you identify in your community?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4E8B35-1D5F-E50E-D33A-7E3DF5549FD0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13B2395-C909-0734-FB12-60DBF54FE0E3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01A1E553-1FCE-F605-70B7-18781F4DF65C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FE0CDC7-6A31-7F35-28C5-F339784A7C9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2150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54682C-4CCA-A8F7-5F44-9903D58E3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2BCA6-8333-CCE1-24BB-1025D0B18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Tikinagan - Strengths</a:t>
            </a:r>
          </a:p>
        </p:txBody>
      </p:sp>
      <p:pic>
        <p:nvPicPr>
          <p:cNvPr id="3" name="Picture 2" descr="A white background with brown text&#10;&#10;AI-generated content may be incorrect.">
            <a:extLst>
              <a:ext uri="{FF2B5EF4-FFF2-40B4-BE49-F238E27FC236}">
                <a16:creationId xmlns:a16="http://schemas.microsoft.com/office/drawing/2014/main" id="{39D807FF-9683-477F-090B-485C30344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922" y="3565318"/>
            <a:ext cx="3083983" cy="2125292"/>
          </a:xfrm>
          <a:prstGeom prst="rect">
            <a:avLst/>
          </a:prstGeom>
        </p:spPr>
      </p:pic>
      <p:pic>
        <p:nvPicPr>
          <p:cNvPr id="4" name="Picture 3" descr="A close-up of a sign&#10;&#10;AI-generated content may be incorrect.">
            <a:extLst>
              <a:ext uri="{FF2B5EF4-FFF2-40B4-BE49-F238E27FC236}">
                <a16:creationId xmlns:a16="http://schemas.microsoft.com/office/drawing/2014/main" id="{D1AADBF7-7771-10E8-9AAC-1D42AE0D8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127" y="1413707"/>
            <a:ext cx="3301675" cy="4276903"/>
          </a:xfrm>
          <a:prstGeom prst="rect">
            <a:avLst/>
          </a:prstGeom>
        </p:spPr>
      </p:pic>
      <p:pic>
        <p:nvPicPr>
          <p:cNvPr id="6" name="Picture 5" descr="A close-up of a white background&#10;&#10;AI-generated content may be incorrect.">
            <a:extLst>
              <a:ext uri="{FF2B5EF4-FFF2-40B4-BE49-F238E27FC236}">
                <a16:creationId xmlns:a16="http://schemas.microsoft.com/office/drawing/2014/main" id="{CFF36016-B69B-2BCD-5BDF-452CB5E912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52" y="1502714"/>
            <a:ext cx="3301675" cy="2159586"/>
          </a:xfrm>
          <a:prstGeom prst="rect">
            <a:avLst/>
          </a:prstGeom>
        </p:spPr>
      </p:pic>
      <p:pic>
        <p:nvPicPr>
          <p:cNvPr id="7" name="Picture 6" descr="A circular object with text&#10;&#10;AI-generated content may be incorrect.">
            <a:extLst>
              <a:ext uri="{FF2B5EF4-FFF2-40B4-BE49-F238E27FC236}">
                <a16:creationId xmlns:a16="http://schemas.microsoft.com/office/drawing/2014/main" id="{2307E412-3909-9418-CD15-09AFC3D6F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80" y="1726497"/>
            <a:ext cx="3101720" cy="1587168"/>
          </a:xfrm>
          <a:prstGeom prst="rect">
            <a:avLst/>
          </a:prstGeom>
        </p:spPr>
      </p:pic>
      <p:pic>
        <p:nvPicPr>
          <p:cNvPr id="9" name="Picture 8" descr="A close-up of text&#10;&#10;AI-generated content may be incorrect.">
            <a:extLst>
              <a:ext uri="{FF2B5EF4-FFF2-40B4-BE49-F238E27FC236}">
                <a16:creationId xmlns:a16="http://schemas.microsoft.com/office/drawing/2014/main" id="{7D929084-130F-E033-2E79-F85879218A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580" y="3429000"/>
            <a:ext cx="3164463" cy="20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2767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0D1E9D-1A31-B760-6CEE-02F44260E57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125BEA-244E-5AD7-61D5-F27CF96811B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other strengths can you identify with Tikinagan and its services?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E95416-F016-0AE3-A401-73899D8E295A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6201C1D-1B0E-01F4-C39F-87D4B6AFB09F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03694250-497D-61B8-A308-F5D9B36CCC4D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6E4F29B-97A6-AE56-8770-C587A3CA1595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30872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8E2C61-9D01-8A81-6A43-D3EF6D6F789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0F8C363-A620-AE39-F716-45630FE609FB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>
                <a:solidFill>
                  <a:srgbClr val="000000"/>
                </a:solidFill>
              </a:rPr>
              <a:t>What suggestions do you have for Tikinagan to improve upon, or enhance its existing services?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C3449-8DE3-E10B-745E-929472F41ACD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A09C8EB-4BB8-AD45-201E-D8A4E0988A95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8DFDC203-B44B-EC8F-008E-E414A7E2324B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7ABDDD17-1FFD-0266-E523-29B8FA8B7F01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598275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E80E01-41AB-F1B6-7554-8C0F3B653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F638C-5CA6-26C7-7F48-2FA138F4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Improving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32ADD-CED0-5C2C-5936-FBBEA9332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095375"/>
            <a:ext cx="9123347" cy="4667250"/>
          </a:xfrm>
        </p:spPr>
        <p:txBody>
          <a:bodyPr/>
          <a:lstStyle/>
          <a:p>
            <a:pPr marL="0" indent="0">
              <a:buNone/>
            </a:pPr>
            <a:r>
              <a:rPr lang="en-CA"/>
              <a:t>Based on what other have submitted as strengths and challenges in our communities, we want to move toward community-based solutions.</a:t>
            </a:r>
          </a:p>
          <a:p>
            <a:pPr marL="0" indent="0">
              <a:buNone/>
            </a:pPr>
            <a:endParaRPr lang="en-CA"/>
          </a:p>
          <a:p>
            <a:pPr marL="0" indent="0">
              <a:buNone/>
            </a:pPr>
            <a:r>
              <a:rPr lang="en-CA"/>
              <a:t>We want to hear your </a:t>
            </a:r>
            <a:r>
              <a:rPr lang="en-CA" b="1" i="1">
                <a:solidFill>
                  <a:schemeClr val="accent1"/>
                </a:solidFill>
              </a:rPr>
              <a:t>priorities</a:t>
            </a:r>
            <a:r>
              <a:rPr lang="en-CA"/>
              <a:t> because we </a:t>
            </a:r>
            <a:r>
              <a:rPr lang="en-CA" i="1"/>
              <a:t>believe the answers lie within the community!</a:t>
            </a:r>
            <a:endParaRPr lang="en-US" i="1"/>
          </a:p>
        </p:txBody>
      </p:sp>
    </p:spTree>
    <p:extLst>
      <p:ext uri="{BB962C8B-B14F-4D97-AF65-F5344CB8AC3E}">
        <p14:creationId xmlns:p14="http://schemas.microsoft.com/office/powerpoint/2010/main" val="3234491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E5662A-D329-3D9A-CC9F-2C9EC8FE7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FD8ED-3BB4-3CB1-D33E-1B954D9F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Breakout Time!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2F8977-8782-3914-00F3-21BAFDEAAF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/>
              <a:t>In the true spirit of </a:t>
            </a:r>
            <a:r>
              <a:rPr lang="en-CA" dirty="0" err="1"/>
              <a:t>Mamow</a:t>
            </a:r>
            <a:r>
              <a:rPr lang="en-CA" dirty="0"/>
              <a:t> </a:t>
            </a:r>
            <a:r>
              <a:rPr lang="en-CA" dirty="0" err="1"/>
              <a:t>Obiki-ahwahsoowin</a:t>
            </a:r>
            <a:r>
              <a:rPr lang="en-CA" dirty="0"/>
              <a:t> (“Everyone working together to raise our children”), we will break out into four groups:</a:t>
            </a:r>
          </a:p>
          <a:p>
            <a:r>
              <a:rPr lang="en-CA" dirty="0"/>
              <a:t>3 in the room – 1 group will be in the language; 2 in English </a:t>
            </a:r>
          </a:p>
          <a:p>
            <a:r>
              <a:rPr lang="en-CA" dirty="0"/>
              <a:t>1 online, English</a:t>
            </a:r>
          </a:p>
          <a:p>
            <a:pPr marL="0" indent="0">
              <a:buNone/>
            </a:pPr>
            <a:r>
              <a:rPr lang="en-CA" b="1" i="1" u="sng" dirty="0"/>
              <a:t>Note:</a:t>
            </a:r>
            <a:r>
              <a:rPr lang="en-CA" b="1" i="1" dirty="0"/>
              <a:t> </a:t>
            </a:r>
            <a:r>
              <a:rPr lang="en-CA" dirty="0"/>
              <a:t>English groups encouraged to speak in language but no formal </a:t>
            </a:r>
            <a:r>
              <a:rPr lang="en-CA"/>
              <a:t>translation present.</a:t>
            </a: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19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78BAAB-C25B-93DD-58DA-8618E4005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287A3-C7A6-389B-5064-830FB8A16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1" y="1465407"/>
            <a:ext cx="9123347" cy="4667250"/>
          </a:xfrm>
        </p:spPr>
        <p:txBody>
          <a:bodyPr/>
          <a:lstStyle/>
          <a:p>
            <a:pPr marL="514350" indent="-514350">
              <a:buAutoNum type="arabicParenR"/>
            </a:pPr>
            <a:r>
              <a:rPr lang="en-CA" dirty="0"/>
              <a:t>Divide yourselves into three corners of the room.</a:t>
            </a:r>
          </a:p>
          <a:p>
            <a:pPr marL="514350" indent="-514350">
              <a:buAutoNum type="arabicParenR"/>
            </a:pPr>
            <a:r>
              <a:rPr lang="en-CA" dirty="0"/>
              <a:t>Remember our Reminders: </a:t>
            </a:r>
            <a:r>
              <a:rPr lang="en-CA" i="1" dirty="0"/>
              <a:t>confidentiality, no specifics, and equal sharing time.</a:t>
            </a:r>
          </a:p>
          <a:p>
            <a:pPr marL="514350" indent="-514350">
              <a:buAutoNum type="arabicParenR"/>
            </a:pPr>
            <a:r>
              <a:rPr lang="en-CA" dirty="0"/>
              <a:t>Start with sticky note questions – then discuss!</a:t>
            </a:r>
          </a:p>
          <a:p>
            <a:pPr marL="514350" indent="-514350">
              <a:buAutoNum type="arabicParenR"/>
            </a:pPr>
            <a:r>
              <a:rPr lang="en-CA" dirty="0"/>
              <a:t>New Question when announced!</a:t>
            </a:r>
          </a:p>
          <a:p>
            <a:pPr marL="514350" indent="-514350">
              <a:buAutoNum type="arabicParenR"/>
            </a:pPr>
            <a:r>
              <a:rPr lang="en-CA" dirty="0"/>
              <a:t>Groups have </a:t>
            </a:r>
            <a:r>
              <a:rPr lang="en-CA" b="1" u="sng" dirty="0"/>
              <a:t>45</a:t>
            </a:r>
            <a:r>
              <a:rPr lang="en-CA" dirty="0"/>
              <a:t> </a:t>
            </a:r>
            <a:r>
              <a:rPr lang="en-CA" b="1" u="sng" dirty="0"/>
              <a:t>minutes</a:t>
            </a:r>
            <a:r>
              <a:rPr lang="en-CA" dirty="0"/>
              <a:t> to discuss each topic.</a:t>
            </a:r>
          </a:p>
          <a:p>
            <a:pPr marL="514350" indent="-514350">
              <a:buAutoNum type="arabicParenR" startAt="5"/>
            </a:pPr>
            <a:r>
              <a:rPr lang="en-CA" dirty="0"/>
              <a:t>Summary / Findings to be shared after lunch Day 3 </a:t>
            </a:r>
            <a:r>
              <a:rPr lang="en-CA" dirty="0">
                <a:sym typeface="Wingdings" pitchFamily="2" charset="2"/>
              </a:rPr>
              <a:t></a:t>
            </a:r>
            <a:endParaRPr lang="en-C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E57D131-AB8A-7B9F-5AEC-1B0F26651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</a:t>
            </a:r>
          </a:p>
        </p:txBody>
      </p:sp>
    </p:spTree>
    <p:extLst>
      <p:ext uri="{BB962C8B-B14F-4D97-AF65-F5344CB8AC3E}">
        <p14:creationId xmlns:p14="http://schemas.microsoft.com/office/powerpoint/2010/main" val="24499151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9016F-4743-113D-EAAE-24D2D77800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ACB6D-C1D2-E223-6328-3F93E9756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1" y="1465407"/>
            <a:ext cx="9123347" cy="4667250"/>
          </a:xfrm>
        </p:spPr>
        <p:txBody>
          <a:bodyPr/>
          <a:lstStyle/>
          <a:p>
            <a:pPr marL="0" indent="0">
              <a:buNone/>
            </a:pPr>
            <a:r>
              <a:rPr lang="en-CA"/>
              <a:t>Insert floor plan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65BB86-567F-B537-90AB-7803D9021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Floor plan</a:t>
            </a:r>
          </a:p>
        </p:txBody>
      </p:sp>
    </p:spTree>
    <p:extLst>
      <p:ext uri="{BB962C8B-B14F-4D97-AF65-F5344CB8AC3E}">
        <p14:creationId xmlns:p14="http://schemas.microsoft.com/office/powerpoint/2010/main" val="26529172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4B2FD-8072-62A3-1BF1-BD446F086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A8E5C9-BC0E-A757-80B0-CCD856568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Key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8A4C59-A31C-FFC0-1D55-6B4BCF4DF8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b="1" dirty="0"/>
              <a:t>TODAY:</a:t>
            </a:r>
          </a:p>
          <a:p>
            <a:pPr marL="514350" indent="-514350">
              <a:buAutoNum type="arabicPeriod"/>
            </a:pPr>
            <a:r>
              <a:rPr lang="en-CA" dirty="0"/>
              <a:t>Collaboration, Working Together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en-CA" dirty="0"/>
              <a:t>Priorities for Tikinagan</a:t>
            </a:r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b="1" dirty="0"/>
              <a:t>TOMORROW: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Accountability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Best Outcomes for Children, Families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849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554A6-F18D-9929-7E4A-2F1017405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033F62F-A18A-0682-6669-FD00DAF1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Goals for Today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D9E34C-4233-1A9B-1F1D-D8024EA0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534679"/>
            <a:ext cx="9123347" cy="466725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CA"/>
              <a:t> Provide updates on Prevention, Post-Majority</a:t>
            </a:r>
          </a:p>
          <a:p>
            <a:pPr>
              <a:buFont typeface="Wingdings" pitchFamily="2" charset="2"/>
              <a:buChar char="ü"/>
            </a:pPr>
            <a:r>
              <a:rPr lang="en-CA"/>
              <a:t> Introduce our phased-approach to the OFA’s CCWP</a:t>
            </a:r>
          </a:p>
          <a:p>
            <a:pPr>
              <a:buFont typeface="Wingdings" pitchFamily="2" charset="2"/>
              <a:buChar char="ü"/>
            </a:pPr>
            <a:r>
              <a:rPr lang="en-CA"/>
              <a:t> Identify strengths and challenges for: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/>
              <a:t>Community Wellbeing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/>
              <a:t>Child Wellbeing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CA"/>
              <a:t>Tikinagan Services </a:t>
            </a:r>
          </a:p>
          <a:p>
            <a:pPr>
              <a:buFont typeface="Wingdings" pitchFamily="2" charset="2"/>
              <a:buChar char="ü"/>
            </a:pPr>
            <a:r>
              <a:rPr lang="en-CA"/>
              <a:t> Identify initial priorities for Tikinagan in co-developing the CCWP with First Nations</a:t>
            </a:r>
          </a:p>
          <a:p>
            <a:pPr>
              <a:buFont typeface="Wingdings" pitchFamily="2" charset="2"/>
              <a:buChar char="ü"/>
            </a:pPr>
            <a:r>
              <a:rPr lang="en-CA"/>
              <a:t> Identify ways your community, Tikinagan can work together to provide the best care to families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149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DF8F1-0A97-C286-0B64-5D6C80BF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Youth Notetakers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887BC4-B350-96C2-CFE1-3113CBE7A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Tikinagan would like to welcome members of the </a:t>
            </a:r>
            <a:r>
              <a:rPr lang="en-CA" b="1" dirty="0" err="1">
                <a:solidFill>
                  <a:srgbClr val="EA6244"/>
                </a:solidFill>
                <a:latin typeface="+mj-lt"/>
              </a:rPr>
              <a:t>Noodawishinaam</a:t>
            </a:r>
            <a:r>
              <a:rPr lang="en-CA" b="1" dirty="0">
                <a:solidFill>
                  <a:srgbClr val="EA6244"/>
                </a:solidFill>
                <a:latin typeface="+mj-lt"/>
              </a:rPr>
              <a:t> </a:t>
            </a:r>
            <a:r>
              <a:rPr lang="en-CA" b="1" dirty="0" err="1">
                <a:solidFill>
                  <a:srgbClr val="EA6244"/>
                </a:solidFill>
                <a:latin typeface="+mj-lt"/>
              </a:rPr>
              <a:t>Oshkiniigiwag</a:t>
            </a:r>
            <a:r>
              <a:rPr lang="en-CA" b="1" dirty="0">
                <a:solidFill>
                  <a:srgbClr val="EA6244"/>
                </a:solidFill>
                <a:latin typeface="+mj-lt"/>
              </a:rPr>
              <a:t> (Hear Us Youth) </a:t>
            </a:r>
            <a:r>
              <a:rPr lang="en-CA" dirty="0"/>
              <a:t>team who will be taking notes. </a:t>
            </a:r>
          </a:p>
          <a:p>
            <a:r>
              <a:rPr lang="en-CA" dirty="0"/>
              <a:t>We are honoured to have them involved in these discussions.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026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35A8-AF72-E8A4-CE65-3381DA9A9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3157757"/>
            <a:ext cx="11831782" cy="2118072"/>
          </a:xfrm>
        </p:spPr>
        <p:txBody>
          <a:bodyPr>
            <a:normAutofit fontScale="90000"/>
          </a:bodyPr>
          <a:lstStyle/>
          <a:p>
            <a:r>
              <a:rPr lang="en-CA" dirty="0"/>
              <a:t>What does “working together” look like in your community? Give examples of how this works in your community.</a:t>
            </a:r>
            <a:br>
              <a:rPr lang="en-CA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2858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FEF94-8F6D-B191-F41A-6EF9EFA71B2A}"/>
              </a:ext>
            </a:extLst>
          </p:cNvPr>
          <p:cNvSpPr txBox="1">
            <a:spLocks/>
          </p:cNvSpPr>
          <p:nvPr/>
        </p:nvSpPr>
        <p:spPr>
          <a:xfrm>
            <a:off x="3408088" y="2664980"/>
            <a:ext cx="6151547" cy="895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err="1">
                <a:solidFill>
                  <a:schemeClr val="bg1"/>
                </a:solidFill>
              </a:rPr>
              <a:t>Weebudge</a:t>
            </a:r>
            <a:r>
              <a:rPr lang="en-US" sz="880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D778A29-52B6-D214-255F-DE14A556BC9E}"/>
              </a:ext>
            </a:extLst>
          </p:cNvPr>
          <p:cNvSpPr txBox="1">
            <a:spLocks/>
          </p:cNvSpPr>
          <p:nvPr/>
        </p:nvSpPr>
        <p:spPr>
          <a:xfrm>
            <a:off x="2976623" y="2501583"/>
            <a:ext cx="10810754" cy="2118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br>
              <a:rPr lang="en-US" altLang="en-US" sz="5400" b="1">
                <a:solidFill>
                  <a:schemeClr val="bg1"/>
                </a:solidFill>
                <a:latin typeface="Gotham" panose="02000604030000020004" pitchFamily="2" charset="0"/>
              </a:rPr>
            </a:br>
            <a:br>
              <a:rPr lang="en-US" altLang="en-US" sz="4000" b="1">
                <a:solidFill>
                  <a:schemeClr val="bg1"/>
                </a:solidFill>
                <a:latin typeface="Gotham" panose="02000604030000020004" pitchFamily="2" charset="0"/>
              </a:rPr>
            </a:br>
            <a:r>
              <a:rPr lang="en-US" altLang="en-US" sz="2800" i="1">
                <a:solidFill>
                  <a:schemeClr val="bg1"/>
                </a:solidFill>
                <a:latin typeface="Gotham" panose="02000604030000020004" pitchFamily="2" charset="0"/>
              </a:rPr>
              <a:t>Reminder – Parking lot is still open!</a:t>
            </a:r>
            <a:endParaRPr lang="en-US" altLang="en-US" sz="5400" i="1">
              <a:solidFill>
                <a:schemeClr val="bg1"/>
              </a:solidFill>
              <a:latin typeface="Gotha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78772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63252-4885-E249-B4BA-532A6CE48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16BBB-043E-9ADA-934E-AC87599E39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2506593"/>
            <a:ext cx="11831782" cy="2118072"/>
          </a:xfrm>
        </p:spPr>
        <p:txBody>
          <a:bodyPr>
            <a:normAutofit fontScale="90000"/>
          </a:bodyPr>
          <a:lstStyle/>
          <a:p>
            <a:r>
              <a:rPr lang="en-CA" dirty="0"/>
              <a:t>What priorities should guide Tikinagan to ensure children remain in their communities and with their families? </a:t>
            </a:r>
          </a:p>
        </p:txBody>
      </p:sp>
    </p:spTree>
    <p:extLst>
      <p:ext uri="{BB962C8B-B14F-4D97-AF65-F5344CB8AC3E}">
        <p14:creationId xmlns:p14="http://schemas.microsoft.com/office/powerpoint/2010/main" val="156012881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5C726-8D14-BE00-BF2D-B6764C670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E312C-A0A9-00B1-9809-404CB932F433}"/>
              </a:ext>
            </a:extLst>
          </p:cNvPr>
          <p:cNvSpPr txBox="1">
            <a:spLocks/>
          </p:cNvSpPr>
          <p:nvPr/>
        </p:nvSpPr>
        <p:spPr>
          <a:xfrm>
            <a:off x="1821807" y="2429453"/>
            <a:ext cx="8548385" cy="89563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dirty="0">
                <a:solidFill>
                  <a:schemeClr val="bg1"/>
                </a:solidFill>
              </a:rPr>
              <a:t>Welcome Back!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E412272-2619-1F81-048D-70857AF9C4F1}"/>
              </a:ext>
            </a:extLst>
          </p:cNvPr>
          <p:cNvSpPr txBox="1">
            <a:spLocks/>
          </p:cNvSpPr>
          <p:nvPr/>
        </p:nvSpPr>
        <p:spPr>
          <a:xfrm>
            <a:off x="2576947" y="2085946"/>
            <a:ext cx="10810754" cy="21180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0" fontAlgn="base" hangingPunct="0">
              <a:lnSpc>
                <a:spcPct val="100000"/>
              </a:lnSpc>
              <a:spcAft>
                <a:spcPct val="0"/>
              </a:spcAft>
            </a:pPr>
            <a:br>
              <a:rPr lang="en-US" altLang="en-US" sz="5400" b="1" dirty="0">
                <a:solidFill>
                  <a:schemeClr val="bg1"/>
                </a:solidFill>
                <a:latin typeface="Gotham" panose="02000604030000020004" pitchFamily="2" charset="0"/>
              </a:rPr>
            </a:br>
            <a:br>
              <a:rPr lang="en-US" altLang="en-US" sz="4000" b="1" dirty="0">
                <a:solidFill>
                  <a:schemeClr val="bg1"/>
                </a:solidFill>
                <a:latin typeface="Gotham" panose="02000604030000020004" pitchFamily="2" charset="0"/>
              </a:rPr>
            </a:br>
            <a:r>
              <a:rPr lang="en-US" altLang="en-US" sz="2800" i="1" dirty="0">
                <a:solidFill>
                  <a:schemeClr val="bg1"/>
                </a:solidFill>
                <a:latin typeface="Gotham" panose="02000604030000020004" pitchFamily="2" charset="0"/>
              </a:rPr>
              <a:t>Reminder – Parking lot is still open!</a:t>
            </a:r>
            <a:endParaRPr lang="en-US" altLang="en-US" sz="5400" i="1" dirty="0">
              <a:solidFill>
                <a:schemeClr val="bg1"/>
              </a:solidFill>
              <a:latin typeface="Gotham" panose="02000604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2947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2FCC8-6B77-818C-ADA4-C1BEE9912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60C9E-2E24-9692-F1C8-482312E9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7D684-8B2A-F953-7D95-21A47DE26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r>
              <a:rPr lang="en-CA" b="1" dirty="0"/>
              <a:t>TODAY: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Any thoughts from yesterday? / Accountability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CA" dirty="0"/>
              <a:t>The Best Outcomes for Children, Families</a:t>
            </a:r>
          </a:p>
          <a:p>
            <a:pPr marL="514350" indent="-514350">
              <a:buFont typeface="+mj-lt"/>
              <a:buAutoNum type="arabicPeriod"/>
            </a:pPr>
            <a:endParaRPr lang="en-CA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9046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E37F6-3BCA-AD7C-5D22-D9243C499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DA31FA2-94E5-360C-34A8-2C13698EBE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5A8EF2-A4B4-37E9-AF3C-1E4F3FCA9B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534679"/>
            <a:ext cx="9123347" cy="4667250"/>
          </a:xfrm>
        </p:spPr>
        <p:txBody>
          <a:bodyPr/>
          <a:lstStyle/>
          <a:p>
            <a:r>
              <a:rPr lang="en-CA" b="1" i="1" dirty="0"/>
              <a:t>DO NOT </a:t>
            </a:r>
            <a:r>
              <a:rPr lang="en-CA" dirty="0"/>
              <a:t>share any confidential, private information related to the safety of children in your community.</a:t>
            </a:r>
          </a:p>
          <a:p>
            <a:r>
              <a:rPr lang="en-CA" dirty="0"/>
              <a:t>Our conversations are solution-driven for the region; avoid sharing examples or stories from specific cases.</a:t>
            </a:r>
          </a:p>
          <a:p>
            <a:r>
              <a:rPr lang="en-CA" dirty="0"/>
              <a:t>With a large in-person + online group, please allow others an equal opportunity to share.</a:t>
            </a:r>
          </a:p>
          <a:p>
            <a:r>
              <a:rPr lang="en-CA" dirty="0"/>
              <a:t>Have a thought or a question but don’t want to share aloud? Put it in our Parking Lot via sticky note, or send to </a:t>
            </a:r>
            <a:r>
              <a:rPr lang="en-CA" dirty="0" err="1"/>
              <a:t>communications@tikinagan.org</a:t>
            </a:r>
            <a:r>
              <a:rPr lang="en-CA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1970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406A7-4D44-2711-6C57-837A8D7F2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0DAD8-E568-0909-7F13-2125C2C36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0109" y="2700557"/>
            <a:ext cx="11831782" cy="2118072"/>
          </a:xfrm>
        </p:spPr>
        <p:txBody>
          <a:bodyPr>
            <a:noAutofit/>
          </a:bodyPr>
          <a:lstStyle/>
          <a:p>
            <a:r>
              <a:rPr lang="en-CA" sz="4800" dirty="0"/>
              <a:t>What additional data or reporting would strengthen shared decision-making between your First Nation and Tikinagan? What kind of information do you need?</a:t>
            </a:r>
          </a:p>
        </p:txBody>
      </p:sp>
    </p:spTree>
    <p:extLst>
      <p:ext uri="{BB962C8B-B14F-4D97-AF65-F5344CB8AC3E}">
        <p14:creationId xmlns:p14="http://schemas.microsoft.com/office/powerpoint/2010/main" val="27921691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1469F-174B-C23F-B97A-A77FE08FD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5C380-A7F6-F0F2-4F79-84488569C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369964"/>
            <a:ext cx="11831782" cy="2118072"/>
          </a:xfrm>
        </p:spPr>
        <p:txBody>
          <a:bodyPr>
            <a:normAutofit fontScale="90000"/>
          </a:bodyPr>
          <a:lstStyle/>
          <a:p>
            <a:r>
              <a:rPr lang="en-CA" dirty="0"/>
              <a:t>How can your community work with Tikinagan to create the best outcomes for families?</a:t>
            </a:r>
          </a:p>
        </p:txBody>
      </p:sp>
    </p:spTree>
    <p:extLst>
      <p:ext uri="{BB962C8B-B14F-4D97-AF65-F5344CB8AC3E}">
        <p14:creationId xmlns:p14="http://schemas.microsoft.com/office/powerpoint/2010/main" val="6799351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B19C9-7FA4-EEED-860A-25CEE685D3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E5CCC5-E623-879F-8AAC-00AFACE27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57" y="267150"/>
            <a:ext cx="5669011" cy="2387600"/>
          </a:xfrm>
        </p:spPr>
        <p:txBody>
          <a:bodyPr>
            <a:normAutofit/>
          </a:bodyPr>
          <a:lstStyle/>
          <a:p>
            <a:r>
              <a:rPr lang="en-US" dirty="0"/>
              <a:t>Summary from </a:t>
            </a:r>
            <a:br>
              <a:rPr lang="en-US" dirty="0"/>
            </a:br>
            <a:r>
              <a:rPr lang="en-US" dirty="0"/>
              <a:t>Day 2 &amp; Day 3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8ECB496-2646-6CF0-2457-FE26B52127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Jan 15, 2026</a:t>
            </a:r>
          </a:p>
        </p:txBody>
      </p:sp>
    </p:spTree>
    <p:extLst>
      <p:ext uri="{BB962C8B-B14F-4D97-AF65-F5344CB8AC3E}">
        <p14:creationId xmlns:p14="http://schemas.microsoft.com/office/powerpoint/2010/main" val="3847608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0FA7A-3D77-017A-7924-8008AE13E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92BE0-6D75-1F0E-847C-DC1A332D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333" y="1000556"/>
            <a:ext cx="4421491" cy="442149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EACC249-A0C4-EF51-7C08-C32C9DF63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13519" y="835457"/>
            <a:ext cx="5922236" cy="23876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Scan the 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QR Code</a:t>
            </a: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0D40D1A7-9D47-3924-D5A3-070D6A831363}"/>
              </a:ext>
            </a:extLst>
          </p:cNvPr>
          <p:cNvSpPr txBox="1">
            <a:spLocks/>
          </p:cNvSpPr>
          <p:nvPr/>
        </p:nvSpPr>
        <p:spPr>
          <a:xfrm>
            <a:off x="7113519" y="3034447"/>
            <a:ext cx="4856808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476DB4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i="1">
                <a:solidFill>
                  <a:schemeClr val="bg1"/>
                </a:solidFill>
              </a:rPr>
              <a:t>When prompted, use your cellphone and the camera app to scan the QR code on the screen.</a:t>
            </a:r>
          </a:p>
          <a:p>
            <a:endParaRPr lang="en-US" sz="2400" i="1">
              <a:solidFill>
                <a:schemeClr val="bg1"/>
              </a:solidFill>
            </a:endParaRPr>
          </a:p>
          <a:p>
            <a:r>
              <a:rPr lang="en-US" sz="2400" i="1">
                <a:solidFill>
                  <a:schemeClr val="bg1"/>
                </a:solidFill>
              </a:rPr>
              <a:t>All answers submitted are completely anonymous!</a:t>
            </a:r>
          </a:p>
        </p:txBody>
      </p:sp>
    </p:spTree>
    <p:extLst>
      <p:ext uri="{BB962C8B-B14F-4D97-AF65-F5344CB8AC3E}">
        <p14:creationId xmlns:p14="http://schemas.microsoft.com/office/powerpoint/2010/main" val="162209163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8109F-48A6-5B3D-14A6-04E5B50E9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2F9ADA7-15FE-F45B-84A7-EBDF645B7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 for Day 3 - AFTERNOON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408BB8-8350-4451-3079-C651CD9B98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Parking Lot Questions &amp; Comments</a:t>
            </a:r>
          </a:p>
          <a:p>
            <a:r>
              <a:rPr lang="en-CA" dirty="0"/>
              <a:t>Recap of Day 2</a:t>
            </a:r>
          </a:p>
          <a:p>
            <a:r>
              <a:rPr lang="en-CA" dirty="0"/>
              <a:t>Identifying next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4227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EEF16-C960-58FD-9A21-41029B8584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Parking Lot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533A9D8-BBBD-CDEA-FE1D-2D894F67747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3840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4F60C-1BAE-064E-4C7F-1855E3AD1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725B0-45F7-D93D-B60F-F24F5323DD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Recap from Day 2 &amp; 3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6A6B476-C3E2-EB61-404C-591CF4DC5A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640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670794-5ECD-1171-57C8-EC44DDAA5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05CCE-6B99-76AD-87BA-DBFFC4399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1E847-57D0-DC4B-2EEB-C26A84D5D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# of participants</a:t>
            </a:r>
          </a:p>
          <a:p>
            <a:r>
              <a:rPr lang="en-US"/>
              <a:t># of Chief</a:t>
            </a:r>
          </a:p>
          <a:p>
            <a:r>
              <a:rPr lang="en-US"/>
              <a:t># of community members</a:t>
            </a:r>
          </a:p>
          <a:p>
            <a:r>
              <a:rPr lang="en-US" err="1"/>
              <a:t>etc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0761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71B18-E45E-B24A-A888-BD4378B0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31FF-7BA2-BD35-1241-EEBDFA7E0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52" y="365125"/>
            <a:ext cx="9961548" cy="1325563"/>
          </a:xfrm>
        </p:spPr>
        <p:txBody>
          <a:bodyPr/>
          <a:lstStyle/>
          <a:p>
            <a:r>
              <a:rPr lang="en-US"/>
              <a:t>Understanding of Tikinagan,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C240B-C4E3-C38C-723E-ADF927481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Insert score</a:t>
            </a:r>
          </a:p>
        </p:txBody>
      </p:sp>
    </p:spTree>
    <p:extLst>
      <p:ext uri="{BB962C8B-B14F-4D97-AF65-F5344CB8AC3E}">
        <p14:creationId xmlns:p14="http://schemas.microsoft.com/office/powerpoint/2010/main" val="40292503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97476-47D6-159B-1517-182167AF9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6C4E0-C1F4-641C-C6C2-D9E10C8A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52" y="365125"/>
            <a:ext cx="9961548" cy="1325563"/>
          </a:xfrm>
        </p:spPr>
        <p:txBody>
          <a:bodyPr/>
          <a:lstStyle/>
          <a:p>
            <a:r>
              <a:rPr lang="en-US"/>
              <a:t>Understanding of Mamow </a:t>
            </a:r>
            <a:r>
              <a:rPr lang="en-US" err="1"/>
              <a:t>Obiki-ahwahsoowin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6D095-1CD7-85FA-16A3-C54684F5E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Insert score</a:t>
            </a:r>
          </a:p>
        </p:txBody>
      </p:sp>
    </p:spTree>
    <p:extLst>
      <p:ext uri="{BB962C8B-B14F-4D97-AF65-F5344CB8AC3E}">
        <p14:creationId xmlns:p14="http://schemas.microsoft.com/office/powerpoint/2010/main" val="39722921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B2663-6778-3657-A106-FA1D516BE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3A0A-16B1-63CD-811A-7ECF22C6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OFA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F726C-B342-6712-8C03-9CDE781B7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Insert score</a:t>
            </a:r>
          </a:p>
        </p:txBody>
      </p:sp>
    </p:spTree>
    <p:extLst>
      <p:ext uri="{BB962C8B-B14F-4D97-AF65-F5344CB8AC3E}">
        <p14:creationId xmlns:p14="http://schemas.microsoft.com/office/powerpoint/2010/main" val="6311894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70B5AF-1061-8F63-AB33-99CA3F0D7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E0BA0-11D0-5FD5-AB74-011AE8236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Prevention &amp; Post-Majority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72711-89FC-125B-C1D8-257CD843C5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Insert scores, findings</a:t>
            </a:r>
          </a:p>
        </p:txBody>
      </p:sp>
    </p:spTree>
    <p:extLst>
      <p:ext uri="{BB962C8B-B14F-4D97-AF65-F5344CB8AC3E}">
        <p14:creationId xmlns:p14="http://schemas.microsoft.com/office/powerpoint/2010/main" val="36424989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FF2E0-A8CE-DC74-9D44-DE3CC1EC8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8A6F8-111B-8520-AB8A-81582C57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F2110-986B-52EF-2237-C79B3B943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Slido</a:t>
            </a:r>
            <a:r>
              <a:rPr lang="en-US"/>
              <a:t> scores + groupthink summary</a:t>
            </a:r>
          </a:p>
        </p:txBody>
      </p:sp>
    </p:spTree>
    <p:extLst>
      <p:ext uri="{BB962C8B-B14F-4D97-AF65-F5344CB8AC3E}">
        <p14:creationId xmlns:p14="http://schemas.microsoft.com/office/powerpoint/2010/main" val="28016119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DA16EE-5D11-1016-0629-263F35427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C5EDA-C96C-0147-7261-6D72B7C85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CAE53-373A-BD46-A585-EA643CD32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err="1"/>
              <a:t>Slido</a:t>
            </a:r>
            <a:r>
              <a:rPr lang="en-US"/>
              <a:t> scores for strengths &amp; challenges + groupthink summary for priorities</a:t>
            </a:r>
          </a:p>
        </p:txBody>
      </p:sp>
    </p:spTree>
    <p:extLst>
      <p:ext uri="{BB962C8B-B14F-4D97-AF65-F5344CB8AC3E}">
        <p14:creationId xmlns:p14="http://schemas.microsoft.com/office/powerpoint/2010/main" val="4178370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746B9B-6068-8A01-F9FA-98F78EB4A03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9E9485-4D58-FCC2-2A27-8B3E55963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Today, I am feeling...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31DB9ED-0471-254C-7F55-1883E11F606D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46B2316-FAB5-F9CF-85EC-294BA8CB6E10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93A7ECBD-B26C-EC11-1411-6288CBBE7BB3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031F0D1-6401-C4AA-FA73-23FF43908427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262649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FE896-4B5F-ADFE-5A3B-3626141D4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B0771-51B4-E64F-9BA5-F594061BA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Best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FC9F8-B3D9-D9F2-E53F-5C12B82C7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Group think summary</a:t>
            </a:r>
          </a:p>
        </p:txBody>
      </p:sp>
    </p:spTree>
    <p:extLst>
      <p:ext uri="{BB962C8B-B14F-4D97-AF65-F5344CB8AC3E}">
        <p14:creationId xmlns:p14="http://schemas.microsoft.com/office/powerpoint/2010/main" val="9152960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C9C965-C063-DE18-36AD-BCE467B67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64B4F-699C-1D88-626D-94BE1F9E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Accountability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CB5BC-B6E5-88E0-4898-CEA2F4A78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Group think summary</a:t>
            </a:r>
          </a:p>
        </p:txBody>
      </p:sp>
    </p:spTree>
    <p:extLst>
      <p:ext uri="{BB962C8B-B14F-4D97-AF65-F5344CB8AC3E}">
        <p14:creationId xmlns:p14="http://schemas.microsoft.com/office/powerpoint/2010/main" val="142259722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B15DD-473E-5826-AD47-B4EB7DE3E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B0AD2-8A1F-99D9-5088-E75B8857D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623C7-E613-B125-A8C9-980587037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452" y="1340716"/>
            <a:ext cx="9123347" cy="4667250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US"/>
              <a:t> Working with our Niigaanshkaawin Working Group</a:t>
            </a:r>
          </a:p>
          <a:p>
            <a:pPr>
              <a:buFont typeface="Wingdings" pitchFamily="2" charset="2"/>
              <a:buChar char="ü"/>
            </a:pPr>
            <a:r>
              <a:rPr lang="en-US"/>
              <a:t> Preparing more information for a future information session for Chiefs</a:t>
            </a:r>
          </a:p>
          <a:p>
            <a:pPr>
              <a:buFont typeface="Wingdings" pitchFamily="2" charset="2"/>
              <a:buChar char="ü"/>
            </a:pPr>
            <a:r>
              <a:rPr lang="en-US"/>
              <a:t> Moving toward: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Community Survey (online)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Community Engagements (online / in-person)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/>
              <a:t>Draft Environmental Scan, Agency Summary</a:t>
            </a:r>
          </a:p>
        </p:txBody>
      </p:sp>
    </p:spTree>
    <p:extLst>
      <p:ext uri="{BB962C8B-B14F-4D97-AF65-F5344CB8AC3E}">
        <p14:creationId xmlns:p14="http://schemas.microsoft.com/office/powerpoint/2010/main" val="12938527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DF369C6-B612-6475-0FEE-CE05483B2F2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EE8056-D6D8-FE91-8F38-1FC118EDCB4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These three days helped me understand my First Nation's role in the OFA.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33369-B0B5-A395-0428-8A4D4C8D30F4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960F6388-2780-F056-A7CA-3C869F5D9938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3C1F3F5D-1028-13A4-895E-E40FC74DDB64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BF74A89-AB1F-B0E7-7B92-6073A83ED8AE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50926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E2FA91-4B25-9622-065F-2F894E28612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1A105E7-6A6D-E4DF-405C-1B7EB3B1D7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These three days helped me understand Tikinagan's role in the OFA.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2DC85E-9F67-3E7D-9EB2-6832231D8400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9B2740C-F166-7487-6955-2EE322216E5D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A02FC986-E744-FAF5-779B-927314EDFBFD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8EAA3BC-A13C-6BFD-5549-4F7B2277D7E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086654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D21E92D-DE9E-C9FB-A1D8-78A82BDCD21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C72E081-CCCB-BA8B-6263-619119E5766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What key word(s) sum up your thoughts, feelings, or ideas about the OFA?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D3573E-00ED-6649-8CE5-89DB6C797470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699F4BD-8F43-CE38-0E04-B19CC82ED41E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582E74D1-B705-5ADE-AF48-3CC6A592599E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F38E846-93ED-CE65-8B54-7F75CE09069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5415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217C8E-8A06-51B7-E5ED-E928E2CC22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10F95D-D26B-F131-D4EF-11BE218903F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400" b="1">
                <a:solidFill>
                  <a:srgbClr val="000000"/>
                </a:solidFill>
              </a:rPr>
              <a:t>When I return to my community, I intend to share this information with…(Check all that apply)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7A0578-CEDD-03FF-8D42-EBC07E93F52F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A779F54-328D-1612-2C32-50F84E9FFFD2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B3E4B66F-8E1E-0487-39F8-908A13B5B8C8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1C47A5EA-3331-B65F-C698-07F0B3BAD72A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83029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718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CD35ECE-4166-DF1B-2D82-97B576E6DE2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44693" y="1742703"/>
            <a:ext cx="2371696" cy="2371696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790C766-1B00-ED25-B18F-1BA575682C1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112851" y="1000897"/>
            <a:ext cx="8486226" cy="3855308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00"/>
                </a:solidFill>
              </a:rPr>
              <a:t>I am...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4725B6-6D87-5753-926C-F079200F38DE}"/>
              </a:ext>
            </a:extLst>
          </p:cNvPr>
          <p:cNvSpPr/>
          <p:nvPr/>
        </p:nvSpPr>
        <p:spPr>
          <a:xfrm>
            <a:off x="0" y="5820032"/>
            <a:ext cx="12192001" cy="1037968"/>
          </a:xfrm>
          <a:prstGeom prst="rect">
            <a:avLst/>
          </a:prstGeom>
          <a:solidFill>
            <a:srgbClr val="198038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41155" tIns="259492" rIns="1852888" bIns="203886" rtlCol="0" anchor="ctr">
            <a:normAutofit fontScale="92500"/>
          </a:bodyPr>
          <a:lstStyle/>
          <a:p>
            <a:r>
              <a:rPr lang="en-US" sz="2600">
                <a:solidFill>
                  <a:srgbClr val="FFFFFF"/>
                </a:solidFill>
              </a:rPr>
              <a:t>The </a:t>
            </a:r>
            <a:r>
              <a:rPr lang="en-US" sz="2600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Slido app</a:t>
            </a:r>
            <a:r>
              <a:rPr lang="en-US" sz="2600">
                <a:solidFill>
                  <a:srgbClr val="FFFFFF"/>
                </a:solidFill>
              </a:rPr>
              <a:t> must be installed on every computer you’re presenting from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5105C71-F85E-8DF0-BE5B-FB145B0EC067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96462" y="6190785"/>
            <a:ext cx="296462" cy="296462"/>
          </a:xfrm>
          <a:prstGeom prst="rect">
            <a:avLst/>
          </a:prstGeom>
        </p:spPr>
      </p:pic>
      <p:sp>
        <p:nvSpPr>
          <p:cNvPr id="7" name="Trapezoid 6">
            <a:extLst>
              <a:ext uri="{FF2B5EF4-FFF2-40B4-BE49-F238E27FC236}">
                <a16:creationId xmlns:a16="http://schemas.microsoft.com/office/drawing/2014/main" id="{FE3EA371-AECA-0579-5515-7BF623B82D19}"/>
              </a:ext>
            </a:extLst>
          </p:cNvPr>
          <p:cNvSpPr/>
          <p:nvPr/>
        </p:nvSpPr>
        <p:spPr>
          <a:xfrm rot="2700000">
            <a:off x="9620371" y="514924"/>
            <a:ext cx="3335198" cy="778213"/>
          </a:xfrm>
          <a:prstGeom prst="trapezoid">
            <a:avLst>
              <a:gd name="adj" fmla="val 100000"/>
            </a:avLst>
          </a:prstGeom>
          <a:solidFill>
            <a:srgbClr val="EDFAF2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t">
            <a:normAutofit fontScale="70000" lnSpcReduction="20000"/>
          </a:bodyPr>
          <a:lstStyle/>
          <a:p>
            <a:pPr algn="ctr"/>
            <a:r>
              <a:rPr lang="en-US" sz="2600" b="1">
                <a:solidFill>
                  <a:srgbClr val="198038"/>
                </a:solidFill>
              </a:rPr>
              <a:t>Do not edit
</a:t>
            </a:r>
            <a:r>
              <a:rPr lang="en-US" sz="2200">
                <a:solidFill>
                  <a:srgbClr val="198038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change the design</a:t>
            </a:r>
            <a:endParaRPr lang="en-US" sz="2200">
              <a:solidFill>
                <a:srgbClr val="198038"/>
              </a:solidFill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471AA3B6-2DDB-9DA8-90CF-11E9CFAB9250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46748" y="6153727"/>
            <a:ext cx="1111733" cy="37057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59484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5.0.0"/>
  <p:tag name="SLIDO_EVENT_SECTION_UUID" val="98ef2ee9-90c1-4a2a-b55e-ac072c9ce0aa"/>
  <p:tag name="SLIDO_EVENT_UUID" val="47c86bd3-2c30-4f0d-aeca-abba84c814ee"/>
  <p:tag name="SLIDO_PRESENTATION_ID" val="b5933928-3e98-452a-955d-dfb3e5e3beba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0fe1733a-0111-46da-b8ba-884f0a2cee7f"/>
  <p:tag name="SLIDO_TIMELINE" val="W3sic2hvd1Jlc3VsdHMiOnRydWUsInBvbGxRdWVzdGlvblV1aWQiOiJlNTQ4NTdhNi01MzJlLTQ3MGEtYjg2My1lN2Q5Y2E0Zjg3MjgifV0="/>
  <p:tag name="SLIDO_TYPE" val="SlidoPol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Rating"/>
  <p:tag name="SLIDO_ELEMENT" val="interaction_imag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9e02a3db-60b5-460e-b9f7-32a674a15396"/>
  <p:tag name="SLIDO_TIMELINE" val="W3sic2hvd1Jlc3VsdHMiOnRydWUsInBvbGxRdWVzdGlvblV1aWQiOiI5ZTY2YzAyNS01NDhlLTRmZDItOGJhMS0xZjE0N2M5ODg0ZTQifV0="/>
  <p:tag name="SLIDO_TYPE" val="SlidoPol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WordCloud"/>
  <p:tag name="SLIDO_ELEMENT" val="interaction_imag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b4711c73-10a0-4c14-8196-5ce7afd0a1f0"/>
  <p:tag name="SLIDO_TIMELINE" val="W3sicG9sbFF1ZXN0aW9uVXVpZCI6ImNiOTZmZWEwLWQ0MjQtNDIxYi04ZDE5LTU5OGYxNjk3YzMwMyIsInNob3dSZXN1bHRzIjp0cnVlfV0="/>
  <p:tag name="SLIDO_TYPE" val="SlidoPol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Rating"/>
  <p:tag name="SLIDO_ELEMENT" val="interaction_imag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0207ff1b-b8f0-41c9-beb8-e4d9f921f191"/>
  <p:tag name="SLIDO_TIMELINE" val="W3sicG9sbFF1ZXN0aW9uVXVpZCI6IjMzOTUwYTgzLWM5OTctNGM1Zi04ODFjLWZkOGMyYTc4MmRkMCIsInNob3dSZXN1bHRzIjp0cnVlfV0="/>
  <p:tag name="SLIDO_TYPE" val="SlidoPol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8c7dcd57-cb6d-4013-ac67-41fdb4e51dfd"/>
  <p:tag name="SLIDO_TIMELINE" val="W3sicG9sbFF1ZXN0aW9uVXVpZCI6IjhjODljZTc2LThlZDQtNDNlMy1iY2NlLTI1YjQzYmE4OGM0NSIsInNob3dSZXN1bHRzIjp0cnVlfV0="/>
  <p:tag name="SLIDO_TYPE" val="SlidoPol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Rating"/>
  <p:tag name="SLIDO_ELEMENT" val="interaction_imag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c45abf6a-1fa6-44c1-86a0-c7ec24fdbc58"/>
  <p:tag name="SLIDO_TIMELINE" val="W3sic2hvd1Jlc3VsdHMiOnRydWUsInBvbGxRdWVzdGlvblV1aWQiOiIzZTZhOTA0YS01NDZhLTQzMDktOTZiMi0zZTdiMzlmZTYxNWMifV0="/>
  <p:tag name="SLIDO_TYPE" val="SlidoPol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MultipleChoice"/>
  <p:tag name="SLIDO_ELEMENT" val="interaction_imag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ea04cf77-0b1e-47c9-a59b-8768bc41018b"/>
  <p:tag name="SLIDO_TIMELINE" val="W3sic2hvd1Jlc3VsdHMiOnRydWUsInBvbGxRdWVzdGlvblV1aWQiOiI2NDYwNDk5YS00OGEyLTRmOWQtODEwZC1hM2UwMDQwYmFjMWUifV0="/>
  <p:tag name="SLIDO_TYPE" val="SlidoPol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OpenText"/>
  <p:tag name="SLIDO_ELEMENT" val="interaction_imag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3e52f5fd-09ba-48fd-acbc-0e261d76e3a1"/>
  <p:tag name="SLIDO_TIMELINE" val="W3sic2hvd1Jlc3VsdHMiOnRydWUsInBvbGxRdWVzdGlvblV1aWQiOiIwYmNmMjVhMi04NGFmLTQxNDEtOTIwMS1hNGExM2E0MWU4ODEifV0="/>
  <p:tag name="SLIDO_TYPE" val="SlidoPol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Rating"/>
  <p:tag name="SLIDO_ELEMENT" val="interaction_imag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MultipleChoice"/>
  <p:tag name="SLIDO_ELEMENT" val="interaction_imag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ed8d2eb3-0996-4d66-867c-60f5b1add3cc"/>
  <p:tag name="SLIDO_TIMELINE" val="W3sicG9sbFF1ZXN0aW9uVXVpZCI6ImM5MGIwYTUxLTdjZTUtNDg2YS1hYWI0LWQ3NzBlOTFiZWQ5YiIsInNob3dSZXN1bHRzIjp0cnVlfV0="/>
  <p:tag name="SLIDO_TYPE" val="SlidoPol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OpenText"/>
  <p:tag name="SLIDO_ELEMENT" val="interaction_imag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3a79171e-dfe8-4ec9-b09b-1893e8b8c803"/>
  <p:tag name="SLIDO_TIMELINE" val="W3sicG9sbFF1ZXN0aW9uVXVpZCI6IjkwZTFkZTE1LTBjODItNDQxYS05M2I1LTU1NmY3NjEyMTk5NiIsInNob3dSZXN1bHRzIjp0cnVlfV0="/>
  <p:tag name="SLIDO_TYPE" val="SlidoPol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OpenText"/>
  <p:tag name="SLIDO_ELEMENT" val="interaction_imag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ce8cff41-1ec4-4d34-a0b1-deeef0e0c4e8"/>
  <p:tag name="SLIDO_TIMELINE" val="W3sicG9sbFF1ZXN0aW9uVXVpZCI6IjhhYjQzMzQzLWU5ZmYtNDgxOC1iMzA3LTZlYjk4OTA1M2E0MCIsInNob3dSZXN1bHRzIjp0cnVlfV0="/>
  <p:tag name="SLIDO_TYPE" val="SlidoPol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MultipleChoice"/>
  <p:tag name="SLIDO_ELEMENT" val="interaction_imag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da73138d-2e9a-48e2-96e2-1cf4f51462c8"/>
  <p:tag name="SLIDO_TIMELINE" val="W3sic2hvd1Jlc3VsdHMiOnRydWUsInBvbGxRdWVzdGlvblV1aWQiOiI1ZDIwMjkzMi1iMjRkLTQzODUtODBmYy02MTZlZmM4NzYwMDQifV0="/>
  <p:tag name="SLIDO_TYPE" val="SlidoPol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OpenText"/>
  <p:tag name="SLIDO_ELEMENT" val="interaction_imag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e5d031e7-34f4-4243-a601-893140c2201a"/>
  <p:tag name="SLIDO_TIMELINE" val="W3sic2hvd1Jlc3VsdHMiOnRydWUsInBvbGxRdWVzdGlvblV1aWQiOiIyOTRlODA5NC04ZDRkLTRhNDgtODBjZi1mZGI5MzlmN2VmNzMifV0="/>
  <p:tag name="SLIDO_TYPE" val="SlidoPol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OpenText"/>
  <p:tag name="SLIDO_ELEMENT" val="interaction_imag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3cfea767-0546-4cd1-a975-2d56c2c946e6"/>
  <p:tag name="SLIDO_TIMELINE" val="W3sicG9sbFF1ZXN0aW9uVXVpZCI6Ijg5NDUzOTgxLWUyMzktNDhjOC05OTQ0LTEzMDdiYTY5YTlmOSIsInNob3dSZXN1bHRzIjp0cnVlfV0="/>
  <p:tag name="SLIDO_TYPE" val="SlidoPol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OpenText"/>
  <p:tag name="SLIDO_ELEMENT" val="interaction_imag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41d4bc23-14f9-4dcd-bbde-7db82b90fb54"/>
  <p:tag name="SLIDO_TIMELINE" val="W3sicG9sbFF1ZXN0aW9uVXVpZCI6IjU0ODIzNzNiLTg2MmItNDdiZi1hMjNiLTQ2NDhlNjU5MDdmNiIsInNob3dSZXN1bHRzIjp0cnVlfV0="/>
  <p:tag name="SLIDO_TYPE" val="SlidoPol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799ab36d-055c-4b30-814b-431d18c7fd6f"/>
  <p:tag name="SLIDO_TIMELINE" val="W3sicG9sbFF1ZXN0aW9uVXVpZCI6ImEwMGRmOGExLTY2ODEtNDRlYi1hMWUxLWVjNzQ2Zjg1YjY3MCIsInNob3dSZXN1bHRzIjp0cnVlfV0="/>
  <p:tag name="SLIDO_TYPE" val="SlidoPol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OpenText"/>
  <p:tag name="SLIDO_ELEMENT" val="interaction_imag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370a053d-8a41-4260-9a17-9fa35f00f0dd"/>
  <p:tag name="SLIDO_TIMELINE" val="W3sic2hvd1Jlc3VsdHMiOnRydWUsInBvbGxRdWVzdGlvblV1aWQiOiIxZWZiOTA4YS1hOTkxLTQ2ZWItYWEwMy0zZDlhMjM2NTE1MWIifV0="/>
  <p:tag name="SLIDO_TYPE" val="SlidoPol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OpenText"/>
  <p:tag name="SLIDO_ELEMENT" val="interaction_imag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fae2448c-4606-41fe-bb18-8679d7689a0b"/>
  <p:tag name="SLIDO_TIMELINE" val="W3sicG9sbFF1ZXN0aW9uVXVpZCI6IjFiMjM2N2FlLTkwOGQtNDZmMC1hYTAzLTFmYjVlZGJiYzNlOCIsInNob3dSZXN1bHRzIjp0cnVlfV0="/>
  <p:tag name="SLIDO_TYPE" val="SlidoPoll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Rating"/>
  <p:tag name="SLIDO_ELEMENT" val="interaction_imag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642cef01-20bc-4d9e-8b87-13f01cc33e88"/>
  <p:tag name="SLIDO_TIMELINE" val="W3sic2hvd1Jlc3VsdHMiOnRydWUsInBvbGxRdWVzdGlvblV1aWQiOiI2ZDI4MDA0Zi1lMmJkLTQ0N2ItODYzMC02MDkxYTViMmQ4NGMifV0="/>
  <p:tag name="SLIDO_TYPE" val="SlidoPol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MultipleChoice"/>
  <p:tag name="SLIDO_ELEMENT" val="interaction_imag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Rating"/>
  <p:tag name="SLIDO_ELEMENT" val="interaction_imag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310949e4-aab0-4305-82dc-9dfd7054cbba"/>
  <p:tag name="SLIDO_TIMELINE" val="W3sic2hvd1Jlc3VsdHMiOnRydWUsInBvbGxRdWVzdGlvblV1aWQiOiI2ODZiODE4NC0wZWIwLTQyNjMtOTI4Ny1iNTQ2ZGZiNWJjZGQifV0="/>
  <p:tag name="SLIDO_TYPE" val="SlidoPol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WordCloud"/>
  <p:tag name="SLIDO_ELEMENT" val="interaction_imag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7efc29da-00de-4294-b1b9-73ea70a5b7d9"/>
  <p:tag name="SLIDO_TIMELINE" val="W3sicG9sbFF1ZXN0aW9uVXVpZCI6IjA2MmYwMGYwLTRmYjktNDlmYS05MTdhLTc3NjA4N2Q1NDFlNiIsInNob3dSZXN1bHRzIjp0cnVlfV0="/>
  <p:tag name="SLIDO_TYPE" val="SlidoPol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MultipleChoice"/>
  <p:tag name="SLIDO_ELEMENT" val="interaction_imag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POLL_UUID" val="fe8e6c91-6776-40e5-82f2-6e5c34ac08f8"/>
  <p:tag name="SLIDO_TIMELINE" val="W3sic2hvd1Jlc3VsdHMiOnRydWUsInBvbGxRdWVzdGlvblV1aWQiOiI4MDhmNTY5OC0xMjIwLTRhM2EtOWIwNy0zMzc4ZDI0YjFkMDIifV0="/>
  <p:tag name="SLIDO_TYPE" val="SlidoPol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TERACTION_TYPE" val="Rating"/>
  <p:tag name="SLIDO_ELEMENT" val="interaction_image"/>
</p:tagLst>
</file>

<file path=ppt/theme/theme1.xml><?xml version="1.0" encoding="utf-8"?>
<a:theme xmlns:a="http://schemas.openxmlformats.org/drawingml/2006/main" name="Tikinagan PPT Template plus HU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 Gotham">
      <a:majorFont>
        <a:latin typeface="Franklin Gothic Demi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kinagan PPT Template plus HUY" id="{6C805D26-270C-4F92-B3DE-267E22686EFE}" vid="{674ED028-F982-4E9B-BE0F-C9B6BF6F924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89AEDF28BEEF4E8FEFFD736919B46D" ma:contentTypeVersion="18" ma:contentTypeDescription="Create a new document." ma:contentTypeScope="" ma:versionID="f3eb2a92a8edbae80bba14190512f264">
  <xsd:schema xmlns:xsd="http://www.w3.org/2001/XMLSchema" xmlns:xs="http://www.w3.org/2001/XMLSchema" xmlns:p="http://schemas.microsoft.com/office/2006/metadata/properties" xmlns:ns2="9687311b-1209-47a0-9647-d7f2b133007a" xmlns:ns3="677979e9-8239-49ce-a42e-261ac33db5cf" xmlns:ns4="d2b13d5d-1319-4632-8e89-217ffbdfc8dd" targetNamespace="http://schemas.microsoft.com/office/2006/metadata/properties" ma:root="true" ma:fieldsID="aba9f44d131555482c136afebedae18c" ns2:_="" ns3:_="" ns4:_="">
    <xsd:import namespace="9687311b-1209-47a0-9647-d7f2b133007a"/>
    <xsd:import namespace="677979e9-8239-49ce-a42e-261ac33db5cf"/>
    <xsd:import namespace="d2b13d5d-1319-4632-8e89-217ffbdfc8d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87311b-1209-47a0-9647-d7f2b133007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7979e9-8239-49ce-a42e-261ac33db5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15db13c-35ec-4a07-b942-ee681420a57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13d5d-1319-4632-8e89-217ffbdfc8dd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5def164a-84b0-40ca-a6cd-c4b928de326d}" ma:internalName="TaxCatchAll" ma:showField="CatchAllData" ma:web="d2b13d5d-1319-4632-8e89-217ffbdfc8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2b13d5d-1319-4632-8e89-217ffbdfc8dd" xsi:nil="true"/>
    <lcf76f155ced4ddcb4097134ff3c332f xmlns="677979e9-8239-49ce-a42e-261ac33db5c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D3B351-A8A9-4EDB-AD71-F520A1E43743}"/>
</file>

<file path=customXml/itemProps2.xml><?xml version="1.0" encoding="utf-8"?>
<ds:datastoreItem xmlns:ds="http://schemas.openxmlformats.org/officeDocument/2006/customXml" ds:itemID="{76375844-AB64-41DC-A21F-8FF550D4B496}"/>
</file>

<file path=customXml/itemProps3.xml><?xml version="1.0" encoding="utf-8"?>
<ds:datastoreItem xmlns:ds="http://schemas.openxmlformats.org/officeDocument/2006/customXml" ds:itemID="{0992803E-EE27-4F21-BCE2-3E4F0655C8E5}"/>
</file>

<file path=docProps/app.xml><?xml version="1.0" encoding="utf-8"?>
<Properties xmlns="http://schemas.openxmlformats.org/officeDocument/2006/extended-properties" xmlns:vt="http://schemas.openxmlformats.org/officeDocument/2006/docPropsVTypes">
  <Template>Tikinagan PPT Template plus HUY (2)</Template>
  <TotalTime>321</TotalTime>
  <Words>3009</Words>
  <Application>Microsoft Office PowerPoint</Application>
  <PresentationFormat>Widescreen</PresentationFormat>
  <Paragraphs>335</Paragraphs>
  <Slides>87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8" baseType="lpstr">
      <vt:lpstr>Aptos</vt:lpstr>
      <vt:lpstr>Arial</vt:lpstr>
      <vt:lpstr>Courier New</vt:lpstr>
      <vt:lpstr>Franklin Gothic Book</vt:lpstr>
      <vt:lpstr>Franklin Gothic Demi</vt:lpstr>
      <vt:lpstr>Gadugi</vt:lpstr>
      <vt:lpstr>Gotham</vt:lpstr>
      <vt:lpstr>poppins</vt:lpstr>
      <vt:lpstr>Wingdings</vt:lpstr>
      <vt:lpstr>YADztwvQPtU 0</vt:lpstr>
      <vt:lpstr>Tikinagan PPT Template plus HUY</vt:lpstr>
      <vt:lpstr>Collaborating On  A Plan for the OFA</vt:lpstr>
      <vt:lpstr>Agenda for Day 2 - TODAY</vt:lpstr>
      <vt:lpstr>Agenda for Day 3 - TOMORROW</vt:lpstr>
      <vt:lpstr>Reminders!</vt:lpstr>
      <vt:lpstr>General info about our sessions</vt:lpstr>
      <vt:lpstr>Goals for Today</vt:lpstr>
      <vt:lpstr>Scan the  QR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Scan the  QR Code</vt:lpstr>
      <vt:lpstr>ᐃᐍ ᐱᑯ OFA Iiwe Biko OFA About OFA</vt:lpstr>
      <vt:lpstr>About the OFA, Requirements</vt:lpstr>
      <vt:lpstr>PowerPoint Presentation</vt:lpstr>
      <vt:lpstr>PowerPoint Presentation</vt:lpstr>
      <vt:lpstr>PowerPoint Presentation</vt:lpstr>
      <vt:lpstr>Updates on  Post-Majority, Prevention</vt:lpstr>
      <vt:lpstr>Post-Majority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Prevention</vt:lpstr>
      <vt:lpstr>Changes to Prevention</vt:lpstr>
      <vt:lpstr>PowerPoint Presentation</vt:lpstr>
      <vt:lpstr>PowerPoint Presentation</vt:lpstr>
      <vt:lpstr>PowerPoint Presentation</vt:lpstr>
      <vt:lpstr>ᐊᓄᐦᑭᐏᐱᒧᒋᑫᐏᓂᐠ ᐅᓇᐦᒋᑫᐏᐣ ANOHKIIWIBIMOJIKEWINIG ONAHCHIKEWIN PROJECT PLAN</vt:lpstr>
      <vt:lpstr>PowerPoint Presentation</vt:lpstr>
      <vt:lpstr>PowerPoint Presentation</vt:lpstr>
      <vt:lpstr>Some of the steps we are taking in the initiation phase of this work include:</vt:lpstr>
      <vt:lpstr>ᐅᓇᐦᒋᑫᐏᐣ | ONAHCHIKEWIN</vt:lpstr>
      <vt:lpstr>ᒪᑕᓄᐦᑲᑌ | MAADANOHKAADE</vt:lpstr>
      <vt:lpstr>ᑭᐸᐦᐃᑲᑌ | KIBAHIIKAADE</vt:lpstr>
      <vt:lpstr>PowerPoint Presentation</vt:lpstr>
      <vt:lpstr>PowerPoint Presentation</vt:lpstr>
      <vt:lpstr>PowerPoint Presentation</vt:lpstr>
      <vt:lpstr>Environmental Scan</vt:lpstr>
      <vt:lpstr>A Regional Scan</vt:lpstr>
      <vt:lpstr>At-A-Glance: Our Region</vt:lpstr>
      <vt:lpstr>PowerPoint Presentation</vt:lpstr>
      <vt:lpstr>At-A-Glance: Our Region</vt:lpstr>
      <vt:lpstr>At-A-Glance: Our Region</vt:lpstr>
      <vt:lpstr>PowerPoint Presentation</vt:lpstr>
      <vt:lpstr>Tikinagan - Strengths</vt:lpstr>
      <vt:lpstr>PowerPoint Presentation</vt:lpstr>
      <vt:lpstr>PowerPoint Presentation</vt:lpstr>
      <vt:lpstr>Improving Outcomes</vt:lpstr>
      <vt:lpstr>Breakout Time!</vt:lpstr>
      <vt:lpstr>Instructions</vt:lpstr>
      <vt:lpstr>Floor plan</vt:lpstr>
      <vt:lpstr>Four Key Themes</vt:lpstr>
      <vt:lpstr>Youth Notetakers</vt:lpstr>
      <vt:lpstr>What does “working together” look like in your community? Give examples of how this works in your community. </vt:lpstr>
      <vt:lpstr>PowerPoint Presentation</vt:lpstr>
      <vt:lpstr>What priorities should guide Tikinagan to ensure children remain in their communities and with their families? </vt:lpstr>
      <vt:lpstr>PowerPoint Presentation</vt:lpstr>
      <vt:lpstr>Key Themes</vt:lpstr>
      <vt:lpstr>Reminders!</vt:lpstr>
      <vt:lpstr>What additional data or reporting would strengthen shared decision-making between your First Nation and Tikinagan? What kind of information do you need?</vt:lpstr>
      <vt:lpstr>How can your community work with Tikinagan to create the best outcomes for families?</vt:lpstr>
      <vt:lpstr>Summary from  Day 2 &amp; Day 3</vt:lpstr>
      <vt:lpstr>Agenda for Day 3 - AFTERNOON</vt:lpstr>
      <vt:lpstr>Parking Lot</vt:lpstr>
      <vt:lpstr>Recap from Day 2 &amp; 3</vt:lpstr>
      <vt:lpstr>The Room</vt:lpstr>
      <vt:lpstr>Understanding of Tikinagan, Services</vt:lpstr>
      <vt:lpstr>Understanding of Mamow Obiki-ahwahsoowin</vt:lpstr>
      <vt:lpstr>OFA Readiness</vt:lpstr>
      <vt:lpstr>Prevention &amp; Post-Majority </vt:lpstr>
      <vt:lpstr>Collaboration</vt:lpstr>
      <vt:lpstr>Priorities</vt:lpstr>
      <vt:lpstr>Best Care</vt:lpstr>
      <vt:lpstr>Accountability </vt:lpstr>
      <vt:lpstr>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Jacinda Brisson</dc:creator>
  <cp:lastModifiedBy>Nichole Kinzel</cp:lastModifiedBy>
  <cp:revision>2</cp:revision>
  <cp:lastPrinted>2025-12-10T19:31:22Z</cp:lastPrinted>
  <dcterms:created xsi:type="dcterms:W3CDTF">2025-08-25T20:27:48Z</dcterms:created>
  <dcterms:modified xsi:type="dcterms:W3CDTF">2026-01-12T20:25:55Z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0x010100D089AEDF28BEEF4E8FEFFD736919B46D</vt:lpwstr>
  </property>
</Properties>
</file>