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502" r:id="rId5"/>
    <p:sldId id="503" r:id="rId6"/>
    <p:sldId id="526" r:id="rId7"/>
    <p:sldId id="525" r:id="rId8"/>
    <p:sldId id="527" r:id="rId9"/>
    <p:sldId id="507" r:id="rId10"/>
    <p:sldId id="529" r:id="rId11"/>
    <p:sldId id="531" r:id="rId12"/>
    <p:sldId id="532" r:id="rId13"/>
    <p:sldId id="530" r:id="rId14"/>
    <p:sldId id="533" r:id="rId15"/>
    <p:sldId id="534" r:id="rId16"/>
    <p:sldId id="513" r:id="rId17"/>
    <p:sldId id="508" r:id="rId18"/>
    <p:sldId id="509" r:id="rId1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3F4040"/>
    <a:srgbClr val="3D3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03" autoAdjust="0"/>
  </p:normalViewPr>
  <p:slideViewPr>
    <p:cSldViewPr snapToGrid="0" snapToObjects="1">
      <p:cViewPr>
        <p:scale>
          <a:sx n="62" d="100"/>
          <a:sy n="62" d="100"/>
        </p:scale>
        <p:origin x="205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E5-457A-B074-1A3761811B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E5-457A-B074-1A3761811B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E5-457A-B074-1A3761811B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E5-457A-B074-1A3761811B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AE5-457A-B074-1A3761811B0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AE5-457A-B074-1A3761811B0A}"/>
              </c:ext>
            </c:extLst>
          </c:dPt>
          <c:cat>
            <c:strRef>
              <c:f>Sheet1!$A$3:$A$8</c:f>
              <c:strCache>
                <c:ptCount val="6"/>
                <c:pt idx="0">
                  <c:v>FES 2020</c:v>
                </c:pt>
                <c:pt idx="1">
                  <c:v>Budget 2021 Governance</c:v>
                </c:pt>
                <c:pt idx="2">
                  <c:v>Budget 2021 Programming</c:v>
                </c:pt>
                <c:pt idx="3">
                  <c:v>Major Capital</c:v>
                </c:pt>
                <c:pt idx="4">
                  <c:v>Minor Capital</c:v>
                </c:pt>
                <c:pt idx="5">
                  <c:v>FNICCI</c:v>
                </c:pt>
              </c:strCache>
            </c:strRef>
          </c:cat>
          <c:val>
            <c:numRef>
              <c:f>Sheet1!$B$3:$B$8</c:f>
              <c:numCache>
                <c:formatCode>"$"#,##0_);[Red]\("$"#,##0\)</c:formatCode>
                <c:ptCount val="6"/>
                <c:pt idx="0">
                  <c:v>675931</c:v>
                </c:pt>
                <c:pt idx="1">
                  <c:v>1998524</c:v>
                </c:pt>
                <c:pt idx="2">
                  <c:v>24573688</c:v>
                </c:pt>
                <c:pt idx="3">
                  <c:v>9747251</c:v>
                </c:pt>
                <c:pt idx="4">
                  <c:v>1361225</c:v>
                </c:pt>
                <c:pt idx="5">
                  <c:v>373690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08-447E-BDBD-466E0E2C6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254992393074976"/>
          <c:w val="0.97872493830005125"/>
          <c:h val="0.2745007606925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3020D5E-0E43-8242-BAF1-AB7087384958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BE3ACA1B-9D3F-AE4A-BEDB-64858112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00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A1C597E5-5B4B-B543-8E87-B232C904728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225771B-BA24-5F4F-A764-C92460CC0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23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302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14597" indent="-313306" defTabSz="101302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53225" indent="-250645" defTabSz="101302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754515" indent="-250645" defTabSz="101302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255806" indent="-250645" defTabSz="101302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757097" indent="-250645" defTabSz="101302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258385" indent="-250645" defTabSz="101302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759676" indent="-250645" defTabSz="101302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260966" indent="-250645" defTabSz="101302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24F3551-6772-4ED3-AD12-7448C81BF950}" type="slidenum">
              <a:rPr lang="en-CA" altLang="en-US" smtClean="0">
                <a:latin typeface="Arial" charset="0"/>
              </a:rPr>
              <a:pPr eaLnBrk="1" hangingPunct="1"/>
              <a:t>1</a:t>
            </a:fld>
            <a:endParaRPr lang="en-CA" altLang="en-US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5771B-BA24-5F4F-A764-C92460CC01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5771B-BA24-5F4F-A764-C92460CC01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0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5771B-BA24-5F4F-A764-C92460CC01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13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5771B-BA24-5F4F-A764-C92460CC01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2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5771B-BA24-5F4F-A764-C92460CC01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09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5771B-BA24-5F4F-A764-C92460CC01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6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5771B-BA24-5F4F-A764-C92460CC01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71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5771B-BA24-5F4F-A764-C92460CC01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4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5771B-BA24-5F4F-A764-C92460CC01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1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5771B-BA24-5F4F-A764-C92460CC01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4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5771B-BA24-5F4F-A764-C92460CC01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86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5771B-BA24-5F4F-A764-C92460CC01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05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5771B-BA24-5F4F-A764-C92460CC01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2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5771B-BA24-5F4F-A764-C92460CC01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5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Click to edit Master subtitle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7385" y="66839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JNT-19-0099-CIRNAC-ISC-4x3-e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0"/>
            <a:ext cx="9144000" cy="68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0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E791-2CC0-684E-8EAF-FADA6AEE96D0}" type="datetime1">
              <a:rPr lang="en-CA" smtClean="0"/>
              <a:t>2025-12-10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6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C54F-2934-ED42-B429-E995105E2CB9}" type="datetime1">
              <a:rPr lang="en-CA" smtClean="0"/>
              <a:t>2025-12-10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71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C_Branding_PPT_standard_10x7.5_ENG_FINAL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3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2ADE-90CE-B141-8863-BD6153513F7D}" type="datetime1">
              <a:rPr lang="en-CA" smtClean="0"/>
              <a:t>2025-12-10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3BE8-0512-5B45-BC7A-0C06CA0C5EBB}" type="datetime1">
              <a:rPr lang="en-CA" smtClean="0"/>
              <a:t>2025-12-10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4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2F80-B145-9842-A5E9-647735A3B45C}" type="datetime1">
              <a:rPr lang="en-CA" smtClean="0"/>
              <a:t>2025-12-10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7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39B3-F52B-1544-8387-E2FDC25C5075}" type="datetime1">
              <a:rPr lang="en-CA" smtClean="0"/>
              <a:t>2025-12-10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5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6953-4B8A-DE43-AF52-711CDB35C0D2}" type="datetime1">
              <a:rPr lang="en-CA" smtClean="0"/>
              <a:t>2025-12-10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8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D897-D6AC-F349-93BB-6104B3E6FA39}" type="datetime1">
              <a:rPr lang="en-CA" smtClean="0"/>
              <a:t>2025-12-10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9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3688-F0D6-4D4A-8C58-7AFB0A368C4E}" type="datetime1">
              <a:rPr lang="en-CA" smtClean="0"/>
              <a:t>2025-12-10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1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8864-5ED5-814B-B788-DB719855B5BF}" type="datetime1">
              <a:rPr lang="en-CA" smtClean="0"/>
              <a:t>2025-12-10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5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17BC5-4A79-6D46-9F92-66C5B60DC4A3}" type="datetime1">
              <a:rPr lang="en-CA" smtClean="0"/>
              <a:t>2025-12-10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51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972F3-B1E1-8448-A5D8-C083B140CC3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JNT-19-0099-CIRNAC-ISC-4x3-P2-eng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0"/>
            <a:ext cx="9144000" cy="68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1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aime.dumont@sac-isc.gc.ca" TargetMode="External"/><Relationship Id="rId7" Type="http://schemas.openxmlformats.org/officeDocument/2006/relationships/hyperlink" Target="mailto:Reportsontario@sac-isc.gc.c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cd-dci@sac-isc.gc.ca" TargetMode="External"/><Relationship Id="rId5" Type="http://schemas.openxmlformats.org/officeDocument/2006/relationships/hyperlink" Target="mailto:Cayla.Chenier@sac-isc.gc.ca" TargetMode="External"/><Relationship Id="rId4" Type="http://schemas.openxmlformats.org/officeDocument/2006/relationships/hyperlink" Target="mailto:Diane.bjorn@sac-isc.gc.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6799" y="2438400"/>
            <a:ext cx="5559288" cy="1285461"/>
          </a:xfrm>
          <a:noFill/>
        </p:spPr>
        <p:txBody>
          <a:bodyPr anchor="t">
            <a:normAutofit fontScale="92500" lnSpcReduction="20000"/>
          </a:bodyPr>
          <a:lstStyle/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None/>
            </a:pPr>
            <a:r>
              <a:rPr lang="en-US" altLang="en-US" sz="1600" b="1" dirty="0">
                <a:solidFill>
                  <a:srgbClr val="FFFFFF"/>
                </a:solidFill>
                <a:latin typeface="+mj-lt"/>
              </a:rPr>
              <a:t>Education Directors Forum – </a:t>
            </a:r>
            <a:r>
              <a:rPr lang="en-US" altLang="en-US" sz="1600" b="1" dirty="0" err="1">
                <a:solidFill>
                  <a:srgbClr val="FFFFFF"/>
                </a:solidFill>
                <a:latin typeface="+mj-lt"/>
              </a:rPr>
              <a:t>Dagwaagin</a:t>
            </a:r>
            <a:r>
              <a:rPr lang="en-US" altLang="en-US" sz="1600" b="1" dirty="0">
                <a:solidFill>
                  <a:srgbClr val="FFFFFF"/>
                </a:solidFill>
                <a:latin typeface="+mj-lt"/>
              </a:rPr>
              <a:t> – 2025 </a:t>
            </a: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None/>
            </a:pPr>
            <a:r>
              <a:rPr lang="en-US" altLang="en-US" sz="1600" b="1" dirty="0">
                <a:solidFill>
                  <a:srgbClr val="FFFFFF"/>
                </a:solidFill>
                <a:latin typeface="+mj-lt"/>
              </a:rPr>
              <a:t>Jaime Dumont, Indigenous Services Canada, Ontario Region</a:t>
            </a: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None/>
            </a:pPr>
            <a:r>
              <a:rPr lang="en-US" altLang="en-US" sz="1600" b="1" dirty="0">
                <a:solidFill>
                  <a:srgbClr val="FFFFFF"/>
                </a:solidFill>
                <a:latin typeface="+mj-lt"/>
              </a:rPr>
              <a:t>Diane Bjorn, Indigenous Services Canada, Ontario Region</a:t>
            </a: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None/>
            </a:pPr>
            <a:r>
              <a:rPr lang="en-US" altLang="en-US" sz="1600" b="1" dirty="0">
                <a:solidFill>
                  <a:srgbClr val="FFFFFF"/>
                </a:solidFill>
                <a:latin typeface="+mj-lt"/>
              </a:rPr>
              <a:t>Thunder Bay, Ontario </a:t>
            </a: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None/>
            </a:pPr>
            <a:r>
              <a:rPr lang="en-US" altLang="en-US" sz="1600" b="1" dirty="0">
                <a:solidFill>
                  <a:srgbClr val="FFFFFF"/>
                </a:solidFill>
                <a:latin typeface="+mj-lt"/>
              </a:rPr>
              <a:t>December 11, 2025</a:t>
            </a: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None/>
            </a:pPr>
            <a:endParaRPr lang="en-US" altLang="en-US" sz="1600" b="1" dirty="0">
              <a:solidFill>
                <a:srgbClr val="FFFFFF"/>
              </a:solidFill>
              <a:latin typeface="+mj-lt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None/>
            </a:pPr>
            <a:endParaRPr lang="en-CA" altLang="en-US" sz="1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399" y="914400"/>
            <a:ext cx="8024191" cy="570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  <a:spcAft>
                <a:spcPts val="500"/>
              </a:spcAft>
            </a:pPr>
            <a:r>
              <a:rPr lang="en-US" sz="3600" b="1" dirty="0">
                <a:solidFill>
                  <a:srgbClr val="FFFFFF"/>
                </a:solidFill>
                <a:latin typeface="+mn-lt"/>
              </a:rPr>
              <a:t>Indigenous Early Learning and Child </a:t>
            </a:r>
            <a:r>
              <a:rPr lang="en-US" sz="3600" b="1" dirty="0">
                <a:solidFill>
                  <a:srgbClr val="FFFFFF"/>
                </a:solidFill>
              </a:rPr>
              <a:t>C</a:t>
            </a:r>
            <a:r>
              <a:rPr lang="en-US" sz="3600" b="1" dirty="0">
                <a:solidFill>
                  <a:srgbClr val="FFFFFF"/>
                </a:solidFill>
                <a:latin typeface="+mn-lt"/>
              </a:rPr>
              <a:t>are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5FF6C-234E-277D-B5FD-DDD16EB6B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11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prstClr val="black"/>
                </a:solidFill>
              </a:rPr>
              <a:t>IELCC Eligible Expenditures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B9BBB-00CA-ACD8-DCE8-7CF91C9B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10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AB6465-A7C0-CB35-E1D6-9F26C0A7C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24" y="938213"/>
            <a:ext cx="8848725" cy="465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8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C5102-3358-0634-2849-4CBF149CC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4E89-3632-3BC0-91D0-2B3DDD92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/>
              <a:t>IELCC Reporting – HC-P144 – Healthy Child Development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87E1E-8A9C-54A7-15E3-749D537E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11</a:t>
            </a:fld>
            <a:endParaRPr lang="en-US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77C51579-B87D-7B87-2139-BD7774D2C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417638"/>
            <a:ext cx="8998748" cy="38706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D3CE46-B48F-BC05-A5CF-BE17BD483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107" y="1493519"/>
            <a:ext cx="4039785" cy="5227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78C3DF-22C9-06F0-B706-A5EE5F872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94" y="2795100"/>
            <a:ext cx="1395044" cy="9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72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2E776-5109-5EA6-CE59-DE464458C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4E926-B602-36CE-5CD2-5D4DA00B8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The HC-P144 – Healthy Child Development Report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5B2CA-28F9-9B10-7089-81B20BD1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12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AD93C7-123B-5100-34DD-ABEB70B16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17638"/>
            <a:ext cx="8229600" cy="3591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C5BD3B-DCD0-7E45-FF6F-3E9CECB91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5009453"/>
            <a:ext cx="8229600" cy="43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17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04C14-3870-7CA4-F1B2-6926DBB67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D9D1-AA68-CBC9-6CF0-41C41875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The HC-P144 – Healthy Child Development Report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90FD6-1125-5E40-501B-59EF2590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13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5B3F01E-960F-9AB0-EC6D-1FFE24F30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89586"/>
            <a:ext cx="8229600" cy="448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0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E3428-0D9E-6368-9BB5-F60D3E7F6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IELCC Frequently Asked Questions Related to Reporting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64AF1-FFCC-34A4-0DF8-006946C49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Where can I get a reporting template for the HC-P144 – Healthy Child Development Report (or others)</a:t>
            </a:r>
          </a:p>
          <a:p>
            <a:r>
              <a:rPr lang="en-US" sz="2800" dirty="0"/>
              <a:t>The PDF is not working on my device, what can I do?</a:t>
            </a:r>
          </a:p>
          <a:p>
            <a:r>
              <a:rPr lang="en-US" sz="2800" dirty="0"/>
              <a:t>Where can I submit a completed report?</a:t>
            </a:r>
          </a:p>
          <a:p>
            <a:r>
              <a:rPr lang="en-US" sz="2800" dirty="0"/>
              <a:t>Future changes to the HC-P144 – Healthy Child Development Report</a:t>
            </a:r>
          </a:p>
          <a:p>
            <a:r>
              <a:rPr lang="en-US" sz="2800" dirty="0"/>
              <a:t>Any other type of sessions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F8AC7-3251-EC05-21DE-D46640362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13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A274F-6E3C-7E19-0AF2-B4B9E66AF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Q&amp;A Period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2217B-A5E4-EE31-59CF-172F8A93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9686"/>
            <a:ext cx="9144000" cy="5236477"/>
          </a:xfrm>
        </p:spPr>
        <p:txBody>
          <a:bodyPr/>
          <a:lstStyle/>
          <a:p>
            <a:r>
              <a:rPr lang="en-US" dirty="0">
                <a:hlinkClick r:id="rId3"/>
              </a:rPr>
              <a:t>Jaime.dumont@sac-isc.gc.ca</a:t>
            </a:r>
            <a:endParaRPr lang="en-US" dirty="0"/>
          </a:p>
          <a:p>
            <a:r>
              <a:rPr lang="en-US" dirty="0">
                <a:hlinkClick r:id="rId4"/>
              </a:rPr>
              <a:t>Diane.bjorn@sac-isc.gc.ca</a:t>
            </a:r>
            <a:endParaRPr lang="en-US" dirty="0"/>
          </a:p>
          <a:p>
            <a:r>
              <a:rPr lang="en-US" dirty="0">
                <a:hlinkClick r:id="rId5"/>
              </a:rPr>
              <a:t>Cayla.Chenier@sac-isc.gc.ca</a:t>
            </a:r>
            <a:endParaRPr lang="en-US" dirty="0"/>
          </a:p>
          <a:p>
            <a:r>
              <a:rPr lang="en-US" dirty="0">
                <a:hlinkClick r:id="rId6"/>
              </a:rPr>
              <a:t>icd-dci@sac-isc.gc.ca</a:t>
            </a:r>
            <a:endParaRPr lang="en-US" dirty="0"/>
          </a:p>
          <a:p>
            <a:r>
              <a:rPr lang="en-US" dirty="0">
                <a:hlinkClick r:id="rId7"/>
              </a:rPr>
              <a:t>Reportsontario@sac-isc.gc.ca</a:t>
            </a:r>
            <a:r>
              <a:rPr lang="en-US" dirty="0"/>
              <a:t> </a:t>
            </a:r>
          </a:p>
          <a:p>
            <a:r>
              <a:rPr lang="en-US" dirty="0"/>
              <a:t>communityprograms-programmescommunautaires@sac-isc.gc.ca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2B5BE-9E0E-23DE-9186-4342CD54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3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11B4D-A5D5-0FC8-EBA4-45796FF7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6E473-DB65-6F89-9594-A8A6F4FA9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Today’s topics </a:t>
            </a:r>
          </a:p>
          <a:p>
            <a:pPr lvl="1"/>
            <a:r>
              <a:rPr lang="en-US" dirty="0"/>
              <a:t>Indigenous Services Canada IELCC </a:t>
            </a:r>
          </a:p>
          <a:p>
            <a:pPr lvl="1"/>
            <a:r>
              <a:rPr lang="en-US" dirty="0"/>
              <a:t>2025-2026 IELCC Funding Update</a:t>
            </a:r>
          </a:p>
          <a:p>
            <a:pPr lvl="1"/>
            <a:r>
              <a:rPr lang="en-US" dirty="0"/>
              <a:t>IELCC Workplan &amp; Terms and Conditions of the IELCC Program</a:t>
            </a:r>
          </a:p>
          <a:p>
            <a:pPr lvl="1"/>
            <a:r>
              <a:rPr lang="en-US" dirty="0"/>
              <a:t> IELCC Reporting</a:t>
            </a:r>
          </a:p>
          <a:p>
            <a:pPr lvl="1"/>
            <a:r>
              <a:rPr lang="en-US" dirty="0"/>
              <a:t>Q&amp;A</a:t>
            </a:r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455DD-9B29-EC5C-7707-4E51B4D1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5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B2BF-1D89-4FA9-F041-02E178521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u="sng" dirty="0"/>
              <a:t>Federal Early Learning Programs </a:t>
            </a:r>
          </a:p>
        </p:txBody>
      </p:sp>
      <p:pic>
        <p:nvPicPr>
          <p:cNvPr id="9" name="Content Placeholder 8" descr="A diagram of a group of people&#10;&#10;AI-generated content may be incorrect.">
            <a:extLst>
              <a:ext uri="{FF2B5EF4-FFF2-40B4-BE49-F238E27FC236}">
                <a16:creationId xmlns:a16="http://schemas.microsoft.com/office/drawing/2014/main" id="{F45F5EBD-535B-6C46-5030-C3FA230B2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79" y="1307031"/>
            <a:ext cx="9078121" cy="372216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06E42-D021-4B86-927D-4AC3F310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149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D7972F3-B1E1-8448-A5D8-C083B140CC3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C2159-CE4E-77F9-243A-2E1ED84B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Regional Delivery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CB5AF-2838-2E20-DB2C-63C994BD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4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D2EF65-074F-4D42-AFA7-ACF7B0A94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532" y="1274303"/>
            <a:ext cx="8963130" cy="427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0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F473-EB3C-0980-6B54-5B7B8D8A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005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Healthy Child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54292-10DA-AF13-4D57-639E3AA4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EF92F-AA1E-9D63-7972-5E1241EE93F1}"/>
              </a:ext>
            </a:extLst>
          </p:cNvPr>
          <p:cNvSpPr txBox="1"/>
          <p:nvPr/>
        </p:nvSpPr>
        <p:spPr>
          <a:xfrm>
            <a:off x="228600" y="2404081"/>
            <a:ext cx="857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+mj-lt"/>
              </a:rPr>
              <a:t>2025-2026 Indigenous Service IELCC Allocations</a:t>
            </a:r>
            <a:endParaRPr lang="en-US" sz="3200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A47C78-FBBA-3D6B-21A3-6F447BA55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921281"/>
              </p:ext>
            </p:extLst>
          </p:nvPr>
        </p:nvGraphicFramePr>
        <p:xfrm>
          <a:off x="2362199" y="2873991"/>
          <a:ext cx="5242711" cy="304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24B087D-C45C-8994-1333-3BFEC330EE01}"/>
              </a:ext>
            </a:extLst>
          </p:cNvPr>
          <p:cNvSpPr txBox="1"/>
          <p:nvPr/>
        </p:nvSpPr>
        <p:spPr>
          <a:xfrm>
            <a:off x="270164" y="3157998"/>
            <a:ext cx="249138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25-26 ISC ON </a:t>
            </a:r>
          </a:p>
          <a:p>
            <a:r>
              <a:rPr lang="en-US" sz="3200" b="1" dirty="0"/>
              <a:t>IELCC Total </a:t>
            </a:r>
          </a:p>
          <a:p>
            <a:r>
              <a:rPr lang="en-US" sz="3200" b="1" dirty="0"/>
              <a:t>$53,649,850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486E3B-0FF9-823B-AE9D-02CE1D21D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3547"/>
            <a:ext cx="9144000" cy="15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6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1E63-6409-9368-6DB4-FFEAB0D4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2025-2026 IELCC Workplan Exercise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E3E27-7981-2AA6-CD16-A6B4A47F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6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06C8DB0-B570-E501-32CE-C4D3558C8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260" y="985838"/>
            <a:ext cx="757348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9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7B7E2-AF6D-95C5-192A-70E633F64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prstClr val="black"/>
                </a:solidFill>
              </a:rPr>
              <a:t>2025-2026 IELCC Workplan Exercise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243A6-A9B3-1D5D-E33A-0E65A641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3347B5FC-1F52-5CB5-09E2-8B653C29A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382" y="1125515"/>
            <a:ext cx="8437418" cy="499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0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200A-DA92-651D-E808-BCED86DB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IELCC Terms and Conditions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05B1D0-FE2C-EE1A-92C5-3465020EB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2686" y="1417638"/>
            <a:ext cx="3458628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A9B04-FEAF-614B-8D1C-07CDDD2A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3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0BCAE-32AF-B9D9-A1E0-1B50C11B0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34A8C-96C6-9F0E-CA95-EB288D0F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prstClr val="black"/>
                </a:solidFill>
              </a:rPr>
              <a:t>IELCC Eligible Activities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AEDD9-9084-C9DF-563E-D958B9A0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2F3-B1E1-8448-A5D8-C083B140CC35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B2C9F1-142B-39B2-FEC7-E25CBCEAF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180648"/>
            <a:ext cx="8686800" cy="42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0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168474FE2FFA45A07485145EF103B9" ma:contentTypeVersion="15" ma:contentTypeDescription="Create a new document." ma:contentTypeScope="" ma:versionID="60d260c169a96bf34d8b454f61adeb69">
  <xsd:schema xmlns:xsd="http://www.w3.org/2001/XMLSchema" xmlns:xs="http://www.w3.org/2001/XMLSchema" xmlns:p="http://schemas.microsoft.com/office/2006/metadata/properties" xmlns:ns3="394d3f2c-c162-4861-8511-d78ffaaefe0a" xmlns:ns4="4cde7c4a-3c05-4166-a396-007cea40e9d3" targetNamespace="http://schemas.microsoft.com/office/2006/metadata/properties" ma:root="true" ma:fieldsID="a75a34746afddf43902c604cf18a7fe3" ns3:_="" ns4:_="">
    <xsd:import namespace="394d3f2c-c162-4861-8511-d78ffaaefe0a"/>
    <xsd:import namespace="4cde7c4a-3c05-4166-a396-007cea40e9d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d3f2c-c162-4861-8511-d78ffaaefe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e7c4a-3c05-4166-a396-007cea40e9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de7c4a-3c05-4166-a396-007cea40e9d3" xsi:nil="true"/>
  </documentManagement>
</p:properties>
</file>

<file path=customXml/itemProps1.xml><?xml version="1.0" encoding="utf-8"?>
<ds:datastoreItem xmlns:ds="http://schemas.openxmlformats.org/officeDocument/2006/customXml" ds:itemID="{3C6B8DB2-5CE2-4BCD-9DB3-C69A958777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4d3f2c-c162-4861-8511-d78ffaaefe0a"/>
    <ds:schemaRef ds:uri="4cde7c4a-3c05-4166-a396-007cea40e9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46F4FC-BD70-4923-9140-ED4940FC67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76671E-8692-4E40-AC10-EB02409D945C}">
  <ds:schemaRefs>
    <ds:schemaRef ds:uri="http://schemas.openxmlformats.org/package/2006/metadata/core-properties"/>
    <ds:schemaRef ds:uri="http://schemas.microsoft.com/office/2006/documentManagement/types"/>
    <ds:schemaRef ds:uri="394d3f2c-c162-4861-8511-d78ffaaefe0a"/>
    <ds:schemaRef ds:uri="http://purl.org/dc/dcmitype/"/>
    <ds:schemaRef ds:uri="http://schemas.microsoft.com/office/2006/metadata/properties"/>
    <ds:schemaRef ds:uri="4cde7c4a-3c05-4166-a396-007cea40e9d3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7983</TotalTime>
  <Words>279</Words>
  <Application>Microsoft Office PowerPoint</Application>
  <PresentationFormat>On-screen Show (4:3)</PresentationFormat>
  <Paragraphs>74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Welcome</vt:lpstr>
      <vt:lpstr>Federal Early Learning Programs </vt:lpstr>
      <vt:lpstr>Regional Delivery Sector</vt:lpstr>
      <vt:lpstr>Healthy Child Development</vt:lpstr>
      <vt:lpstr>2025-2026 IELCC Workplan Exercise  </vt:lpstr>
      <vt:lpstr>2025-2026 IELCC Workplan Exercise</vt:lpstr>
      <vt:lpstr>IELCC Terms and Conditions</vt:lpstr>
      <vt:lpstr>IELCC Eligible Activities</vt:lpstr>
      <vt:lpstr>IELCC Eligible Expenditures</vt:lpstr>
      <vt:lpstr>IELCC Reporting – HC-P144 – Healthy Child Development Report</vt:lpstr>
      <vt:lpstr>The HC-P144 – Healthy Child Development Report </vt:lpstr>
      <vt:lpstr>The HC-P144 – Healthy Child Development Report </vt:lpstr>
      <vt:lpstr> IELCC Frequently Asked Questions Related to Reporting </vt:lpstr>
      <vt:lpstr>Q&amp;A Period  </vt:lpstr>
    </vt:vector>
  </TitlesOfParts>
  <Company>INAC/AANDC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Beaule</dc:creator>
  <cp:lastModifiedBy>Dumont, Jaime</cp:lastModifiedBy>
  <cp:revision>45</cp:revision>
  <cp:lastPrinted>2025-12-10T00:07:59Z</cp:lastPrinted>
  <dcterms:created xsi:type="dcterms:W3CDTF">2019-07-05T15:32:17Z</dcterms:created>
  <dcterms:modified xsi:type="dcterms:W3CDTF">2025-12-11T01:55:18Z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0x01010067168474FE2FFA45A07485145EF103B9</vt:lpwstr>
  </property>
</Properties>
</file>