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iTHIcq4L4eDL+YmggG+ulCGzJM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A1E8AD-7F3B-4367-B860-DC70DCA45234}" v="1" dt="2026-05-12T15:01:57.467"/>
  </p1510:revLst>
</p1510:revInfo>
</file>

<file path=ppt/tableStyles.xml><?xml version="1.0" encoding="utf-8"?>
<a:tblStyleLst xmlns:a="http://schemas.openxmlformats.org/drawingml/2006/main" def="{29F94EE8-E14F-46A3-A93E-F735057DD568}">
  <a:tblStyle styleId="{29F94EE8-E14F-46A3-A93E-F735057DD5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6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978e8f5a13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978e8f5a13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d83b0203f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3d83b0203f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978e8f5a13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3978e8f5a13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978e8f5a13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978e8f5a13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83b0203f1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d83b0203f1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978e8f5a13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978e8f5a13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978e8f5a13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3978e8f5a13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978e8f5a13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3978e8f5a13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978e8f5a13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g3978e8f5a13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978e8f5a13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3978e8f5a13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83b0203f1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3d83b0203f1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978e8f5a13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3978e8f5a13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978e8f5a13_0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3978e8f5a13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978e8f5a13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978e8f5a13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978e8f5a13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g3978e8f5a13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978e8f5a13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3978e8f5a13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978e8f5a13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978e8f5a13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83b0203f1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3d83b0203f1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978e8f5a13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3978e8f5a13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Brand Page">
  <p:cSld name="Main Brand Pag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1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Blue">
  <p:cSld name="Photo Slide - Blu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30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0" y="1632857"/>
            <a:ext cx="12192000" cy="5225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ullets">
  <p:cSld name="4_Bulle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31" descr="A close up of a mans fa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Quote v2">
  <p:cSld name="Large Quote v2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32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arge Quote v2">
  <p:cSld name="1_Large Quote v2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33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Large Quote v2">
  <p:cSld name="2_Large Quote v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34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Quote v1">
  <p:cSld name="Large Quote v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35" descr="A picture containing comput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">
  <p:cSld name="Title Pag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84680" y="-341739"/>
            <a:ext cx="13219580" cy="1021512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36"/>
          <p:cNvSpPr txBox="1"/>
          <p:nvPr/>
        </p:nvSpPr>
        <p:spPr>
          <a:xfrm>
            <a:off x="521903" y="4765826"/>
            <a:ext cx="77083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6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Title Goes Here</a:t>
            </a:r>
            <a:endParaRPr/>
          </a:p>
        </p:txBody>
      </p:sp>
      <p:sp>
        <p:nvSpPr>
          <p:cNvPr id="52" name="Google Shape;52;p36"/>
          <p:cNvSpPr txBox="1"/>
          <p:nvPr/>
        </p:nvSpPr>
        <p:spPr>
          <a:xfrm>
            <a:off x="521903" y="5542785"/>
            <a:ext cx="770830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Presented by: Firstname Lastname</a:t>
            </a:r>
            <a:endParaRPr sz="20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August 30, 2019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ullets">
  <p:cSld name="2_Bulle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81"/>
            <a:ext cx="12192000" cy="6857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ullets">
  <p:cSld name="3_Bulle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ullets">
  <p:cSld name="5_Bulle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ullets">
  <p:cSld name="1_Bulle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2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81"/>
            <a:ext cx="12192000" cy="685723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40"/>
          <p:cNvSpPr txBox="1">
            <a:spLocks noGrp="1"/>
          </p:cNvSpPr>
          <p:nvPr>
            <p:ph type="body" idx="1"/>
          </p:nvPr>
        </p:nvSpPr>
        <p:spPr>
          <a:xfrm>
            <a:off x="0" y="1632858"/>
            <a:ext cx="12192000" cy="316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ection Header">
  <p:cSld name="4_Section 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1"/>
          <p:cNvSpPr txBox="1">
            <a:spLocks noGrp="1"/>
          </p:cNvSpPr>
          <p:nvPr>
            <p:ph type="body" idx="1"/>
          </p:nvPr>
        </p:nvSpPr>
        <p:spPr>
          <a:xfrm>
            <a:off x="0" y="1632858"/>
            <a:ext cx="12192000" cy="316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3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4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335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4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5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5"/>
          <p:cNvSpPr txBox="1">
            <a:spLocks noGrp="1"/>
          </p:cNvSpPr>
          <p:nvPr>
            <p:ph type="body" idx="1"/>
          </p:nvPr>
        </p:nvSpPr>
        <p:spPr>
          <a:xfrm>
            <a:off x="0" y="1632858"/>
            <a:ext cx="12192000" cy="316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27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27"/>
          <p:cNvSpPr txBox="1">
            <a:spLocks noGrp="1"/>
          </p:cNvSpPr>
          <p:nvPr>
            <p:ph type="body" idx="1"/>
          </p:nvPr>
        </p:nvSpPr>
        <p:spPr>
          <a:xfrm>
            <a:off x="0" y="1632858"/>
            <a:ext cx="12192000" cy="316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ection Header">
  <p:cSld name="3_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8" descr="A close up of a mans fa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8"/>
          <p:cNvSpPr txBox="1">
            <a:spLocks noGrp="1"/>
          </p:cNvSpPr>
          <p:nvPr>
            <p:ph type="body" idx="1"/>
          </p:nvPr>
        </p:nvSpPr>
        <p:spPr>
          <a:xfrm>
            <a:off x="0" y="1632858"/>
            <a:ext cx="12192000" cy="316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">
  <p:cSld name="Photo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29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9"/>
          <p:cNvSpPr txBox="1">
            <a:spLocks noGrp="1"/>
          </p:cNvSpPr>
          <p:nvPr>
            <p:ph type="body" idx="1"/>
          </p:nvPr>
        </p:nvSpPr>
        <p:spPr>
          <a:xfrm>
            <a:off x="0" y="1632857"/>
            <a:ext cx="12192000" cy="5225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98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pfrancis@nan.ca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"/>
          <p:cNvSpPr txBox="1"/>
          <p:nvPr/>
        </p:nvSpPr>
        <p:spPr>
          <a:xfrm>
            <a:off x="521903" y="4370446"/>
            <a:ext cx="7708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6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Nishnawbe Aski Nation (NAN) Autism Forum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3" name="Google Shape;73;p1"/>
          <p:cNvSpPr txBox="1"/>
          <p:nvPr/>
        </p:nvSpPr>
        <p:spPr>
          <a:xfrm>
            <a:off x="521903" y="5542785"/>
            <a:ext cx="7708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Presented by: Polly Francis; Early Years Manager</a:t>
            </a:r>
            <a:endParaRPr sz="200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May 21, 2026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978e8f5a13_0_367"/>
          <p:cNvSpPr txBox="1"/>
          <p:nvPr/>
        </p:nvSpPr>
        <p:spPr>
          <a:xfrm>
            <a:off x="497400" y="2617950"/>
            <a:ext cx="111972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6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Screening, Diagnosis </a:t>
            </a:r>
            <a:endParaRPr sz="6800"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6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&amp; Services</a:t>
            </a:r>
            <a:endParaRPr sz="6800"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5" name="Google Shape;165;g3978e8f5a13_0_367"/>
          <p:cNvSpPr/>
          <p:nvPr/>
        </p:nvSpPr>
        <p:spPr>
          <a:xfrm>
            <a:off x="5614400" y="4846081"/>
            <a:ext cx="1199700" cy="672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3978e8f5a13_0_367"/>
          <p:cNvSpPr txBox="1"/>
          <p:nvPr/>
        </p:nvSpPr>
        <p:spPr>
          <a:xfrm>
            <a:off x="1470050" y="1987058"/>
            <a:ext cx="1820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500" b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DAY 3</a:t>
            </a:r>
            <a:endParaRPr sz="3500" b="1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7" name="Google Shape;167;g3978e8f5a13_0_367"/>
          <p:cNvSpPr txBox="1"/>
          <p:nvPr/>
        </p:nvSpPr>
        <p:spPr>
          <a:xfrm>
            <a:off x="1757125" y="5632900"/>
            <a:ext cx="9249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i="1">
                <a:solidFill>
                  <a:schemeClr val="lt1"/>
                </a:solidFill>
              </a:rPr>
              <a:t>Framework Priority Area 1  ·  Navigation, cultural safety, and lived experience</a:t>
            </a:r>
            <a:endParaRPr sz="2000" i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d83b0203f1_0_77"/>
          <p:cNvSpPr txBox="1"/>
          <p:nvPr/>
        </p:nvSpPr>
        <p:spPr>
          <a:xfrm>
            <a:off x="680350" y="1731850"/>
            <a:ext cx="1032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1">
                <a:solidFill>
                  <a:schemeClr val="dk1"/>
                </a:solidFill>
              </a:rPr>
              <a:t>DAY 3 - Screening, Diagnosis &amp; Services</a:t>
            </a:r>
            <a:endParaRPr sz="2400" b="1"/>
          </a:p>
        </p:txBody>
      </p:sp>
      <p:pic>
        <p:nvPicPr>
          <p:cNvPr id="173" name="Google Shape;173;g3d83b0203f1_0_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963" y="2193550"/>
            <a:ext cx="9258074" cy="445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978e8f5a13_0_198"/>
          <p:cNvSpPr txBox="1"/>
          <p:nvPr/>
        </p:nvSpPr>
        <p:spPr>
          <a:xfrm>
            <a:off x="612325" y="1829075"/>
            <a:ext cx="11021700" cy="457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600" b="1" dirty="0">
                <a:solidFill>
                  <a:schemeClr val="dk1"/>
                </a:solidFill>
              </a:rPr>
              <a:t>Key Insights</a:t>
            </a:r>
            <a:endParaRPr sz="12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</a:endParaRPr>
          </a:p>
          <a:p>
            <a:pPr marL="457200" lvl="0" indent="-355600">
              <a:lnSpc>
                <a:spcPct val="115000"/>
              </a:lnSpc>
              <a:buClr>
                <a:schemeClr val="dk1"/>
              </a:buClr>
              <a:buSzPts val="2000"/>
              <a:buChar char="•"/>
            </a:pPr>
            <a:r>
              <a:rPr lang="en-US" sz="2000" b="1" dirty="0"/>
              <a:t>Service access for autism in remote First Nation</a:t>
            </a:r>
            <a:r>
              <a:rPr lang="en-US" sz="2000" dirty="0"/>
              <a:t> communities is currently fragmented and difficult to navigate, requiring a shift toward coordinated, community-based systems with trusted service navigators to reduce barriers and improve timely support. </a:t>
            </a:r>
          </a:p>
          <a:p>
            <a:pPr marL="457200" lvl="0" indent="-355600">
              <a:lnSpc>
                <a:spcPct val="115000"/>
              </a:lnSpc>
              <a:buClr>
                <a:schemeClr val="dk1"/>
              </a:buClr>
              <a:buSzPts val="2000"/>
              <a:buChar char="•"/>
            </a:pPr>
            <a:endParaRPr lang="en-US" sz="2000" dirty="0"/>
          </a:p>
          <a:p>
            <a:pPr marL="457200" lvl="0" indent="-355600">
              <a:lnSpc>
                <a:spcPct val="115000"/>
              </a:lnSpc>
              <a:buClr>
                <a:schemeClr val="dk1"/>
              </a:buClr>
              <a:buSzPts val="2000"/>
              <a:buChar char="•"/>
            </a:pPr>
            <a:r>
              <a:rPr lang="en-US" sz="2000" b="1" dirty="0"/>
              <a:t>First Nations need culturally safe, relationship-based approaches</a:t>
            </a:r>
            <a:r>
              <a:rPr lang="en-US" sz="2000" dirty="0"/>
              <a:t>—grounded in trust, lived experience, and community involvement—are essential to designing effective screening, diagnosis, and service pathways. </a:t>
            </a:r>
          </a:p>
          <a:p>
            <a:pPr marL="457200" lvl="0" indent="-355600">
              <a:lnSpc>
                <a:spcPct val="115000"/>
              </a:lnSpc>
              <a:buClr>
                <a:schemeClr val="dk1"/>
              </a:buClr>
              <a:buSzPts val="2000"/>
              <a:buChar char="•"/>
            </a:pPr>
            <a:endParaRPr lang="en-US" sz="2000" dirty="0"/>
          </a:p>
          <a:p>
            <a:pPr marL="457200" lvl="0" indent="-355600">
              <a:lnSpc>
                <a:spcPct val="115000"/>
              </a:lnSpc>
              <a:buClr>
                <a:schemeClr val="dk1"/>
              </a:buClr>
              <a:buSzPts val="2000"/>
              <a:buChar char="•"/>
            </a:pPr>
            <a:r>
              <a:rPr lang="en-US" sz="2000" b="1" dirty="0"/>
              <a:t>Improving access requires bringing services closer to communities </a:t>
            </a:r>
            <a:r>
              <a:rPr lang="en-US" sz="2000" dirty="0"/>
              <a:t>through local hubs, enhanced communication tools, cross-sector collaboration, and increased local capacity, while addressing transportation and infrastructure challenges.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978e8f5a13_0_348"/>
          <p:cNvSpPr txBox="1"/>
          <p:nvPr/>
        </p:nvSpPr>
        <p:spPr>
          <a:xfrm>
            <a:off x="2241900" y="2828703"/>
            <a:ext cx="7708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72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Action Mapping</a:t>
            </a:r>
            <a:endParaRPr sz="7200"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4" name="Google Shape;184;g3978e8f5a13_0_348"/>
          <p:cNvSpPr/>
          <p:nvPr/>
        </p:nvSpPr>
        <p:spPr>
          <a:xfrm>
            <a:off x="5614400" y="4096948"/>
            <a:ext cx="1199700" cy="672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9" name="Google Shape;189;g3d83b0203f1_0_44"/>
          <p:cNvGraphicFramePr/>
          <p:nvPr/>
        </p:nvGraphicFramePr>
        <p:xfrm>
          <a:off x="419050" y="2238297"/>
          <a:ext cx="11426250" cy="4353825"/>
        </p:xfrm>
        <a:graphic>
          <a:graphicData uri="http://schemas.openxmlformats.org/drawingml/2006/table">
            <a:tbl>
              <a:tblPr>
                <a:noFill/>
                <a:tableStyleId>{29F94EE8-E14F-46A3-A93E-F735057DD568}</a:tableStyleId>
              </a:tblPr>
              <a:tblGrid>
                <a:gridCol w="35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Theme / Area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First Nation Level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NAN Advocacy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Early Identification &amp; Diagnosis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Develop local screening programs; train early years staff; increase awareness of early signs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mobile diagnostic teams; fund in-community diagnosis models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Education Supports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Create smaller classrooms; sensory-friendly spaces; strengthen IEPs; integrate life skills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inclusive education funding and flexible models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4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Training &amp; Workforce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Train local educators and workers; support local certification pathways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funding First Nation workforce development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4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Family &amp; Caregiver Supports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Create parent support groups; peer networks; local training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expand caregiver supports and mental health funding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4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Respite Services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Train local respite workers; use trusted community members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increase flexible respite funding programs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4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Employment &amp; Skills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Develop local training, mentorship, and land-based employment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inclusive employment policies and incentives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0" name="Google Shape;190;g3d83b0203f1_0_44"/>
          <p:cNvSpPr txBox="1"/>
          <p:nvPr/>
        </p:nvSpPr>
        <p:spPr>
          <a:xfrm>
            <a:off x="334651" y="1721425"/>
            <a:ext cx="371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>
                <a:solidFill>
                  <a:schemeClr val="dk1"/>
                </a:solidFill>
              </a:rPr>
              <a:t>Economic Inclusion</a:t>
            </a:r>
            <a:endParaRPr sz="23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978e8f5a13_0_257"/>
          <p:cNvSpPr txBox="1"/>
          <p:nvPr/>
        </p:nvSpPr>
        <p:spPr>
          <a:xfrm>
            <a:off x="334651" y="1721425"/>
            <a:ext cx="371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>
                <a:solidFill>
                  <a:schemeClr val="dk1"/>
                </a:solidFill>
              </a:rPr>
              <a:t>Economic Inclusion</a:t>
            </a:r>
            <a:endParaRPr sz="2300"/>
          </a:p>
        </p:txBody>
      </p:sp>
      <p:graphicFrame>
        <p:nvGraphicFramePr>
          <p:cNvPr id="196" name="Google Shape;196;g3978e8f5a13_0_257"/>
          <p:cNvGraphicFramePr/>
          <p:nvPr/>
        </p:nvGraphicFramePr>
        <p:xfrm>
          <a:off x="419050" y="2238297"/>
          <a:ext cx="11426250" cy="3935870"/>
        </p:xfrm>
        <a:graphic>
          <a:graphicData uri="http://schemas.openxmlformats.org/drawingml/2006/table">
            <a:tbl>
              <a:tblPr>
                <a:noFill/>
                <a:tableStyleId>{29F94EE8-E14F-46A3-A93E-F735057DD568}</a:tableStyleId>
              </a:tblPr>
              <a:tblGrid>
                <a:gridCol w="35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Theme / Area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First Nation Level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NAN Advocacy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4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Employer Awareness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Educate local employers; create inclusive workplaces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Develop NAN-wide awareness campaigns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9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Community Programs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Build hubs, social programs, cultural and land-based activities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funding community-based programming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0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Housing &amp; Independent Living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Develop transitional housing and supported living options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housing investments and policy reform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1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Financial Supports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Help families access funding; raise awareness of supports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Reform OW/ODSP; create flexible and stable funding models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0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Travel Costs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Coordinate local travel supports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Advocate for travel funding and national travel credits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1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Long-Term Planning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Support families with care planning and transitions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/>
                        <a:t>Develop NAN-wide tools for financial and future planning</a:t>
                      </a:r>
                      <a:endParaRPr sz="1300"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978e8f5a13_0_297"/>
          <p:cNvSpPr txBox="1"/>
          <p:nvPr/>
        </p:nvSpPr>
        <p:spPr>
          <a:xfrm>
            <a:off x="334650" y="1721425"/>
            <a:ext cx="599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>
                <a:solidFill>
                  <a:schemeClr val="dk1"/>
                </a:solidFill>
              </a:rPr>
              <a:t>Awareness, Culture, and Digital Access</a:t>
            </a:r>
            <a:endParaRPr sz="2300"/>
          </a:p>
        </p:txBody>
      </p:sp>
      <p:graphicFrame>
        <p:nvGraphicFramePr>
          <p:cNvPr id="202" name="Google Shape;202;g3978e8f5a13_0_297"/>
          <p:cNvGraphicFramePr/>
          <p:nvPr/>
        </p:nvGraphicFramePr>
        <p:xfrm>
          <a:off x="419050" y="2238297"/>
          <a:ext cx="11426250" cy="4342797"/>
        </p:xfrm>
        <a:graphic>
          <a:graphicData uri="http://schemas.openxmlformats.org/drawingml/2006/table">
            <a:tbl>
              <a:tblPr>
                <a:noFill/>
                <a:tableStyleId>{29F94EE8-E14F-46A3-A93E-F735057DD568}</a:tableStyleId>
              </a:tblPr>
              <a:tblGrid>
                <a:gridCol w="35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Theme / Area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First Nation Level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NAN Advocacy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Storytelling &amp; Awareness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Host storytelling events; share lived experiences; community radio and social media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NAN-wide awareness campaigns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Role of Elders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Engage Elders in mentorship, teachings, and awareness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Support Elder engagement in policy and program design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Art &amp; Expression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Create art programs, workshops, and showcases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for funding arts-based autism initiatives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1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Cultural &amp; Land-Based Learning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Integrate language, ceremony, and land-based activities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for culturally grounded program funding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Inclusive Community Events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Create sensory-friendly spaces; adapt community events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Develop accessibility standards and funding supports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4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Anti-Stigma Education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Deliver school programs and anti-bullying initiatives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for curriculum inclusion and awareness strategies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978e8f5a13_0_303"/>
          <p:cNvSpPr txBox="1"/>
          <p:nvPr/>
        </p:nvSpPr>
        <p:spPr>
          <a:xfrm>
            <a:off x="334650" y="1721425"/>
            <a:ext cx="599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>
                <a:solidFill>
                  <a:schemeClr val="dk1"/>
                </a:solidFill>
              </a:rPr>
              <a:t>Awareness, Culture, and Digital Access</a:t>
            </a:r>
            <a:endParaRPr sz="2300"/>
          </a:p>
        </p:txBody>
      </p:sp>
      <p:graphicFrame>
        <p:nvGraphicFramePr>
          <p:cNvPr id="208" name="Google Shape;208;g3978e8f5a13_0_303"/>
          <p:cNvGraphicFramePr/>
          <p:nvPr/>
        </p:nvGraphicFramePr>
        <p:xfrm>
          <a:off x="419050" y="2238297"/>
          <a:ext cx="11426250" cy="4010686"/>
        </p:xfrm>
        <a:graphic>
          <a:graphicData uri="http://schemas.openxmlformats.org/drawingml/2006/table">
            <a:tbl>
              <a:tblPr>
                <a:noFill/>
                <a:tableStyleId>{29F94EE8-E14F-46A3-A93E-F735057DD568}</a:tableStyleId>
              </a:tblPr>
              <a:tblGrid>
                <a:gridCol w="35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Theme / Area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First Nation Level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NAN Advocacy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Community Recognition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Celebrate strengths through events and storytelling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Promote strength-based NAN-wide messaging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Digital Infrastructure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Create community tech spaces; support device access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for broadband and infrastructure investment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Offline Access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Provide USBs, printed materials, DVDs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Develop multi-format NAN-wide resources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1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Digital Literacy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Train community members and Elders in tech use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Coordinate digital literacy programs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Hybrid Service Models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Combine in-person care with virtual follow-ups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Promote hybrid service policies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42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Digital Content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Develop culturally relevant, plain-language materials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Support translation and First Nation-led content creation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978e8f5a13_0_310"/>
          <p:cNvSpPr txBox="1"/>
          <p:nvPr/>
        </p:nvSpPr>
        <p:spPr>
          <a:xfrm>
            <a:off x="334650" y="1721425"/>
            <a:ext cx="599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>
                <a:solidFill>
                  <a:schemeClr val="dk1"/>
                </a:solidFill>
              </a:rPr>
              <a:t>Awareness, Culture, and Digital Access</a:t>
            </a:r>
            <a:endParaRPr sz="2300"/>
          </a:p>
        </p:txBody>
      </p:sp>
      <p:graphicFrame>
        <p:nvGraphicFramePr>
          <p:cNvPr id="214" name="Google Shape;214;g3978e8f5a13_0_310"/>
          <p:cNvGraphicFramePr/>
          <p:nvPr/>
        </p:nvGraphicFramePr>
        <p:xfrm>
          <a:off x="419050" y="2238297"/>
          <a:ext cx="11426250" cy="1649487"/>
        </p:xfrm>
        <a:graphic>
          <a:graphicData uri="http://schemas.openxmlformats.org/drawingml/2006/table">
            <a:tbl>
              <a:tblPr>
                <a:noFill/>
                <a:tableStyleId>{29F94EE8-E14F-46A3-A93E-F735057DD568}</a:tableStyleId>
              </a:tblPr>
              <a:tblGrid>
                <a:gridCol w="35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Theme / Area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First Nation Level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NAN Advocacy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Knowledge Sharing Platforms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Create local or regional platforms for sharing resources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Build NAN-wide portals and knowledge hubs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Telehealth Access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Use virtual care for follow-ups and consultations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Expand telehealth systems and funding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978e8f5a13_0_317"/>
          <p:cNvSpPr txBox="1"/>
          <p:nvPr/>
        </p:nvSpPr>
        <p:spPr>
          <a:xfrm>
            <a:off x="334650" y="1721425"/>
            <a:ext cx="599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>
                <a:solidFill>
                  <a:schemeClr val="dk1"/>
                </a:solidFill>
              </a:rPr>
              <a:t>Screening, Diagnosis &amp; Services</a:t>
            </a:r>
            <a:endParaRPr sz="2300"/>
          </a:p>
        </p:txBody>
      </p:sp>
      <p:graphicFrame>
        <p:nvGraphicFramePr>
          <p:cNvPr id="220" name="Google Shape;220;g3978e8f5a13_0_317"/>
          <p:cNvGraphicFramePr/>
          <p:nvPr/>
        </p:nvGraphicFramePr>
        <p:xfrm>
          <a:off x="419050" y="2238297"/>
          <a:ext cx="11426250" cy="4177673"/>
        </p:xfrm>
        <a:graphic>
          <a:graphicData uri="http://schemas.openxmlformats.org/drawingml/2006/table">
            <a:tbl>
              <a:tblPr>
                <a:noFill/>
                <a:tableStyleId>{29F94EE8-E14F-46A3-A93E-F735057DD568}</a:tableStyleId>
              </a:tblPr>
              <a:tblGrid>
                <a:gridCol w="35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Theme / Area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First Nation Level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NAN Advocacy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Service Navigation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Train local navigators; provide case management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to fund navigator roles; streamline systems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Community Service Hubs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Establish central hubs for services and supports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to fund infrastructure development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Local Service Delivery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Train local health staff; host visiting specialists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Expand mobile service models and workforce funding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Accommodation for Providers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Develop local lodging solutions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to fund accommodation infrastructure for remote service delivery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Communication &amp; Information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Create local information kits and websites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Standardize service information systems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System Coordination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Coordinate health, education, and social services locally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for cross-sector integration and funding alignment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d83b0203f1_0_63"/>
          <p:cNvSpPr txBox="1"/>
          <p:nvPr/>
        </p:nvSpPr>
        <p:spPr>
          <a:xfrm>
            <a:off x="6607650" y="2269679"/>
            <a:ext cx="50130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Framework for Autism in Canada</a:t>
            </a:r>
            <a:endParaRPr sz="3800"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9" name="Google Shape;79;g3d83b0203f1_0_63" descr="/home/claude/framework_q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0063" y="693700"/>
            <a:ext cx="4248525" cy="42485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d83b0203f1_0_63"/>
          <p:cNvSpPr txBox="1"/>
          <p:nvPr/>
        </p:nvSpPr>
        <p:spPr>
          <a:xfrm>
            <a:off x="497837" y="5099854"/>
            <a:ext cx="5013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20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Scan to read </a:t>
            </a:r>
            <a:endParaRPr sz="220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20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the full framework</a:t>
            </a:r>
            <a:endParaRPr sz="220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978e8f5a13_0_325"/>
          <p:cNvSpPr txBox="1"/>
          <p:nvPr/>
        </p:nvSpPr>
        <p:spPr>
          <a:xfrm>
            <a:off x="334650" y="1721425"/>
            <a:ext cx="599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>
                <a:solidFill>
                  <a:schemeClr val="dk1"/>
                </a:solidFill>
              </a:rPr>
              <a:t>Screening, Diagnosis &amp; Services</a:t>
            </a:r>
            <a:endParaRPr sz="2300"/>
          </a:p>
        </p:txBody>
      </p:sp>
      <p:graphicFrame>
        <p:nvGraphicFramePr>
          <p:cNvPr id="226" name="Google Shape;226;g3978e8f5a13_0_325"/>
          <p:cNvGraphicFramePr/>
          <p:nvPr/>
        </p:nvGraphicFramePr>
        <p:xfrm>
          <a:off x="419050" y="2238297"/>
          <a:ext cx="11426250" cy="4177673"/>
        </p:xfrm>
        <a:graphic>
          <a:graphicData uri="http://schemas.openxmlformats.org/drawingml/2006/table">
            <a:tbl>
              <a:tblPr>
                <a:noFill/>
                <a:tableStyleId>{29F94EE8-E14F-46A3-A93E-F735057DD568}</a:tableStyleId>
              </a:tblPr>
              <a:tblGrid>
                <a:gridCol w="35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Theme / Area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First Nation Level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NAN Advocacy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Training for Providers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Provide local training in autism and cultural safety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to fund professional development and certification programs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Relationship-Based Care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Host circles, gatherings, and community meetings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Promote relational service models in policy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Transportation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Organize community transport supports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for transportation funding programs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Lived Experience Inclusion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Create advisory groups; peer networks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Embed lived experience in governance and policy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Safe Participation Spaces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Develop sensory-friendly meeting spaces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to fund inclusive infrastructure standards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Cultural Communication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Use First Nation languages and storytelling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Support culturally relevant communication strategies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978e8f5a13_0_331"/>
          <p:cNvSpPr txBox="1"/>
          <p:nvPr/>
        </p:nvSpPr>
        <p:spPr>
          <a:xfrm>
            <a:off x="334650" y="1721425"/>
            <a:ext cx="5995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>
                <a:solidFill>
                  <a:schemeClr val="dk1"/>
                </a:solidFill>
              </a:rPr>
              <a:t>Screening, Diagnosis &amp; Services</a:t>
            </a:r>
            <a:endParaRPr sz="2300"/>
          </a:p>
        </p:txBody>
      </p:sp>
      <p:graphicFrame>
        <p:nvGraphicFramePr>
          <p:cNvPr id="232" name="Google Shape;232;g3978e8f5a13_0_331"/>
          <p:cNvGraphicFramePr/>
          <p:nvPr/>
        </p:nvGraphicFramePr>
        <p:xfrm>
          <a:off x="419050" y="2238297"/>
          <a:ext cx="11426250" cy="3442424"/>
        </p:xfrm>
        <a:graphic>
          <a:graphicData uri="http://schemas.openxmlformats.org/drawingml/2006/table">
            <a:tbl>
              <a:tblPr>
                <a:noFill/>
                <a:tableStyleId>{29F94EE8-E14F-46A3-A93E-F735057DD568}</a:tableStyleId>
              </a:tblPr>
              <a:tblGrid>
                <a:gridCol w="35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Theme / Area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First Nation Level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300" b="1">
                          <a:solidFill>
                            <a:srgbClr val="FFFFFF"/>
                          </a:solidFill>
                        </a:rPr>
                        <a:t>NAN Advocacy Actions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889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Trust Building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Engage families and communities consistently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Promote long-term funding and workforce stability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Diversity of Needs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Tailor services to individuals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for flexible service models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Cultural Safety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Integrate Elders and local knowledge into services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Require cultural safety standards and training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Community Awareness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Host local education sessions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Participate in awareness initiatives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Data Sovereignty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Collect and manage community data; build local capacity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/>
                        <a:t>Advocate to fund First Nation data governance systems</a:t>
                      </a:r>
                      <a:endParaRPr/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"/>
          <p:cNvSpPr txBox="1"/>
          <p:nvPr/>
        </p:nvSpPr>
        <p:spPr>
          <a:xfrm>
            <a:off x="791936" y="367392"/>
            <a:ext cx="8654143" cy="5693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400" b="1" i="1" dirty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Meegwetch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CA" sz="3200" b="1" i="1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200" b="1" i="1" dirty="0">
                <a:solidFill>
                  <a:schemeClr val="accent1"/>
                </a:solidFill>
                <a:latin typeface="Daytona" panose="020F0502020204030204" pitchFamily="34" charset="0"/>
                <a:ea typeface="Georgia"/>
                <a:cs typeface="Georgia"/>
                <a:sym typeface="Georgia"/>
              </a:rPr>
              <a:t>Early Years Contacts: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CA" sz="3200" b="1" i="1" dirty="0">
              <a:solidFill>
                <a:schemeClr val="accent1"/>
              </a:solidFill>
              <a:latin typeface="Daytona" panose="020F0502020204030204" pitchFamily="34" charset="0"/>
              <a:ea typeface="Georgia"/>
              <a:cs typeface="Georgia"/>
              <a:sym typeface="Georgi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200" b="1" i="1" dirty="0">
                <a:solidFill>
                  <a:schemeClr val="accent1"/>
                </a:solidFill>
                <a:latin typeface="Daytona" panose="020F0502020204030204" pitchFamily="34" charset="0"/>
                <a:ea typeface="Georgia"/>
                <a:cs typeface="Georgia"/>
                <a:sym typeface="Georgia"/>
              </a:rPr>
              <a:t>Polly Francis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200" b="1" i="1" dirty="0">
                <a:solidFill>
                  <a:schemeClr val="accent1"/>
                </a:solidFill>
                <a:latin typeface="Daytona" panose="020F0502020204030204" pitchFamily="34" charset="0"/>
                <a:ea typeface="Georgia"/>
                <a:cs typeface="Georgia"/>
                <a:sym typeface="Georgia"/>
              </a:rPr>
              <a:t>Early Years Manager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200" b="1" i="1" dirty="0">
                <a:solidFill>
                  <a:schemeClr val="accent1"/>
                </a:solidFill>
                <a:latin typeface="Daytona" panose="020F0502020204030204" pitchFamily="34" charset="0"/>
                <a:ea typeface="Georgia"/>
                <a:cs typeface="Georgia"/>
                <a:sym typeface="Georgi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pfrancis@nan.ca</a:t>
            </a:r>
            <a:endParaRPr lang="en-CA" sz="3200" b="1" i="1" dirty="0">
              <a:solidFill>
                <a:schemeClr val="accent1"/>
              </a:solidFill>
              <a:latin typeface="Daytona" panose="020F0502020204030204" pitchFamily="34" charset="0"/>
              <a:ea typeface="Georgia"/>
              <a:cs typeface="Georgia"/>
              <a:sym typeface="Georgi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CA" sz="3200" b="1" i="1" dirty="0">
              <a:solidFill>
                <a:schemeClr val="accent1"/>
              </a:solidFill>
              <a:latin typeface="Daytona" panose="020F0502020204030204" pitchFamily="34" charset="0"/>
              <a:ea typeface="Georgia"/>
              <a:cs typeface="Georgia"/>
              <a:sym typeface="Georgi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200" b="1" i="1" dirty="0">
                <a:solidFill>
                  <a:schemeClr val="accent1"/>
                </a:solidFill>
                <a:latin typeface="Daytona" panose="020F0502020204030204" pitchFamily="34" charset="0"/>
                <a:ea typeface="Georgia"/>
                <a:cs typeface="Georgia"/>
                <a:sym typeface="Georgia"/>
              </a:rPr>
              <a:t>Tara Pedersen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200" b="1" i="1" dirty="0">
                <a:solidFill>
                  <a:schemeClr val="accent1"/>
                </a:solidFill>
                <a:latin typeface="Daytona" panose="020F0502020204030204" pitchFamily="34" charset="0"/>
                <a:ea typeface="Georgia"/>
                <a:cs typeface="Georgia"/>
                <a:sym typeface="Georgia"/>
              </a:rPr>
              <a:t>Early Years </a:t>
            </a:r>
            <a:r>
              <a:rPr lang="en-CA" sz="3200" b="1" i="1">
                <a:solidFill>
                  <a:schemeClr val="accent1"/>
                </a:solidFill>
                <a:latin typeface="Daytona" panose="020F0502020204030204" pitchFamily="34" charset="0"/>
                <a:ea typeface="Georgia"/>
                <a:cs typeface="Georgia"/>
                <a:sym typeface="Georgia"/>
              </a:rPr>
              <a:t>Office Coordinator</a:t>
            </a:r>
            <a:endParaRPr lang="en-CA" sz="3200" b="1" i="1" dirty="0">
              <a:solidFill>
                <a:schemeClr val="accent1"/>
              </a:solidFill>
              <a:latin typeface="Daytona" panose="020F0502020204030204" pitchFamily="34" charset="0"/>
              <a:ea typeface="Georgia"/>
              <a:cs typeface="Georgia"/>
              <a:sym typeface="Georgi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200" b="1" i="1" dirty="0">
                <a:solidFill>
                  <a:schemeClr val="accent1"/>
                </a:solidFill>
                <a:latin typeface="Daytona" panose="020F0502020204030204" pitchFamily="34" charset="0"/>
                <a:ea typeface="Georgia"/>
                <a:cs typeface="Georgia"/>
                <a:sym typeface="Georgia"/>
              </a:rPr>
              <a:t>tpedersen@nan.ca</a:t>
            </a:r>
            <a:endParaRPr sz="3200" b="1" i="1" dirty="0">
              <a:solidFill>
                <a:schemeClr val="accent1"/>
              </a:solidFill>
              <a:latin typeface="Daytona" panose="020F0502020204030204" pitchFamily="34" charset="0"/>
              <a:ea typeface="Georgia"/>
              <a:cs typeface="Georgia"/>
              <a:sym typeface="Georgia"/>
            </a:endParaRPr>
          </a:p>
        </p:txBody>
      </p:sp>
      <p:sp>
        <p:nvSpPr>
          <p:cNvPr id="238" name="Google Shape;238;p17"/>
          <p:cNvSpPr/>
          <p:nvPr/>
        </p:nvSpPr>
        <p:spPr>
          <a:xfrm>
            <a:off x="5821630" y="2828700"/>
            <a:ext cx="146400" cy="146400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6022798" y="2828700"/>
            <a:ext cx="146400" cy="146400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7"/>
          <p:cNvSpPr/>
          <p:nvPr/>
        </p:nvSpPr>
        <p:spPr>
          <a:xfrm>
            <a:off x="6223966" y="2828700"/>
            <a:ext cx="146400" cy="146400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7"/>
          <p:cNvSpPr/>
          <p:nvPr/>
        </p:nvSpPr>
        <p:spPr>
          <a:xfrm>
            <a:off x="5638805" y="4219106"/>
            <a:ext cx="914400" cy="228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978e8f5a13_0_354"/>
          <p:cNvSpPr txBox="1"/>
          <p:nvPr/>
        </p:nvSpPr>
        <p:spPr>
          <a:xfrm>
            <a:off x="497400" y="2828700"/>
            <a:ext cx="111972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6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Economic Inclusion</a:t>
            </a:r>
            <a:endParaRPr sz="6800"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6" name="Google Shape;86;g3978e8f5a13_0_354"/>
          <p:cNvSpPr/>
          <p:nvPr/>
        </p:nvSpPr>
        <p:spPr>
          <a:xfrm>
            <a:off x="5614400" y="4160448"/>
            <a:ext cx="1199700" cy="672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3978e8f5a13_0_354"/>
          <p:cNvSpPr txBox="1"/>
          <p:nvPr/>
        </p:nvSpPr>
        <p:spPr>
          <a:xfrm>
            <a:off x="1757125" y="2197808"/>
            <a:ext cx="1820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500" b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DAY 1</a:t>
            </a:r>
            <a:endParaRPr sz="3500" b="1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8" name="Google Shape;88;g3978e8f5a13_0_354"/>
          <p:cNvSpPr txBox="1"/>
          <p:nvPr/>
        </p:nvSpPr>
        <p:spPr>
          <a:xfrm>
            <a:off x="1757125" y="5632900"/>
            <a:ext cx="9693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i="1">
                <a:solidFill>
                  <a:schemeClr val="lt1"/>
                </a:solidFill>
              </a:rPr>
              <a:t>Framework Priority Area 2  ·  Education, training, employment &amp; long-term stability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/>
        </p:nvSpPr>
        <p:spPr>
          <a:xfrm>
            <a:off x="379500" y="409900"/>
            <a:ext cx="1143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968775" y="2231175"/>
            <a:ext cx="3425700" cy="2103300"/>
          </a:xfrm>
          <a:prstGeom prst="rect">
            <a:avLst/>
          </a:prstGeom>
          <a:solidFill>
            <a:srgbClr val="FAF6EE"/>
          </a:solidFill>
          <a:ln w="16700" cap="flat" cmpd="sng">
            <a:solidFill>
              <a:srgbClr val="F2EC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40"/>
          </a:p>
        </p:txBody>
      </p:sp>
      <p:sp>
        <p:nvSpPr>
          <p:cNvPr id="95" name="Google Shape;95;p2"/>
          <p:cNvSpPr/>
          <p:nvPr/>
        </p:nvSpPr>
        <p:spPr>
          <a:xfrm>
            <a:off x="968775" y="2231175"/>
            <a:ext cx="60000" cy="2103300"/>
          </a:xfrm>
          <a:prstGeom prst="rect">
            <a:avLst/>
          </a:prstGeom>
          <a:solidFill>
            <a:schemeClr val="dk1"/>
          </a:solidFill>
          <a:ln w="16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40"/>
          </a:p>
        </p:txBody>
      </p:sp>
      <p:sp>
        <p:nvSpPr>
          <p:cNvPr id="96" name="Google Shape;96;p2"/>
          <p:cNvSpPr/>
          <p:nvPr/>
        </p:nvSpPr>
        <p:spPr>
          <a:xfrm>
            <a:off x="1233212" y="2471572"/>
            <a:ext cx="601200" cy="601200"/>
          </a:xfrm>
          <a:prstGeom prst="ellipse">
            <a:avLst/>
          </a:prstGeom>
          <a:solidFill>
            <a:srgbClr val="FFFFFF"/>
          </a:solidFill>
          <a:ln w="208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Google Shape;97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7351" y="2555711"/>
            <a:ext cx="432713" cy="432713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3553044" y="2555711"/>
            <a:ext cx="601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89B3C"/>
              </a:buClr>
              <a:buSzPts val="1577"/>
              <a:buFont typeface="Georgia"/>
              <a:buNone/>
            </a:pPr>
            <a:r>
              <a:rPr lang="en-CA" sz="1577" b="1" i="0" u="none" strike="noStrike" cap="none">
                <a:solidFill>
                  <a:srgbClr val="000000"/>
                </a:solidFill>
              </a:rPr>
              <a:t>01</a:t>
            </a:r>
            <a:endParaRPr sz="1577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1233212" y="3192763"/>
            <a:ext cx="2897100" cy="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A1E"/>
              </a:buClr>
              <a:buSzPts val="1709"/>
              <a:buFont typeface="Georgia"/>
              <a:buNone/>
            </a:pPr>
            <a:r>
              <a:rPr lang="en-CA" sz="1709" b="1" i="0" u="none" strike="noStrike" cap="none">
                <a:solidFill>
                  <a:srgbClr val="1D2A1E"/>
                </a:solidFill>
              </a:rPr>
              <a:t>Screening, Diagnosis &amp; Services</a:t>
            </a:r>
            <a:endParaRPr sz="1709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1233212" y="3853855"/>
            <a:ext cx="28971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80">
                <a:solidFill>
                  <a:srgbClr val="222622"/>
                </a:solidFill>
                <a:latin typeface="Calibri"/>
                <a:ea typeface="Calibri"/>
                <a:cs typeface="Calibri"/>
                <a:sym typeface="Calibri"/>
              </a:rPr>
              <a:t>Improving timely, equitable access to care.</a:t>
            </a:r>
            <a:endParaRPr sz="1380">
              <a:solidFill>
                <a:srgbClr val="2226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80">
              <a:solidFill>
                <a:srgbClr val="2226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622"/>
              </a:buClr>
              <a:buSzPts val="1380"/>
              <a:buFont typeface="Calibri"/>
              <a:buNone/>
            </a:pPr>
            <a:endParaRPr sz="1380">
              <a:solidFill>
                <a:srgbClr val="2226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4610791" y="2231175"/>
            <a:ext cx="3425700" cy="2103300"/>
          </a:xfrm>
          <a:prstGeom prst="rect">
            <a:avLst/>
          </a:prstGeom>
          <a:solidFill>
            <a:srgbClr val="FAF6EE"/>
          </a:solidFill>
          <a:ln w="16700" cap="flat" cmpd="sng">
            <a:solidFill>
              <a:srgbClr val="F2EC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40"/>
          </a:p>
        </p:txBody>
      </p:sp>
      <p:sp>
        <p:nvSpPr>
          <p:cNvPr id="102" name="Google Shape;102;p2"/>
          <p:cNvSpPr/>
          <p:nvPr/>
        </p:nvSpPr>
        <p:spPr>
          <a:xfrm>
            <a:off x="4610791" y="2231175"/>
            <a:ext cx="60000" cy="2103300"/>
          </a:xfrm>
          <a:prstGeom prst="rect">
            <a:avLst/>
          </a:prstGeom>
          <a:solidFill>
            <a:srgbClr val="000000"/>
          </a:solidFill>
          <a:ln w="16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4875228" y="2471572"/>
            <a:ext cx="601200" cy="601200"/>
          </a:xfrm>
          <a:prstGeom prst="ellipse">
            <a:avLst/>
          </a:prstGeom>
          <a:solidFill>
            <a:srgbClr val="FFFFFF"/>
          </a:solidFill>
          <a:ln w="208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p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9367" y="2555711"/>
            <a:ext cx="432713" cy="432713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"/>
          <p:cNvSpPr/>
          <p:nvPr/>
        </p:nvSpPr>
        <p:spPr>
          <a:xfrm>
            <a:off x="7195061" y="2555711"/>
            <a:ext cx="601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89B3C"/>
              </a:buClr>
              <a:buSzPts val="1577"/>
              <a:buFont typeface="Georgia"/>
              <a:buNone/>
            </a:pPr>
            <a:r>
              <a:rPr lang="en-CA" sz="1577" b="1" i="0" u="none" strike="noStrike" cap="none">
                <a:solidFill>
                  <a:srgbClr val="000000"/>
                </a:solidFill>
              </a:rPr>
              <a:t>02</a:t>
            </a:r>
            <a:endParaRPr sz="1577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4875228" y="3192763"/>
            <a:ext cx="2897100" cy="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A1E"/>
              </a:buClr>
              <a:buSzPts val="1709"/>
              <a:buFont typeface="Georgia"/>
              <a:buNone/>
            </a:pPr>
            <a:r>
              <a:rPr lang="en-CA" sz="1709" b="1" i="0" u="none" strike="noStrike" cap="none">
                <a:solidFill>
                  <a:srgbClr val="1D2A1E"/>
                </a:solidFill>
              </a:rPr>
              <a:t>Economic Inclusion</a:t>
            </a:r>
            <a:endParaRPr sz="1709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4875228" y="3853855"/>
            <a:ext cx="28971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622"/>
              </a:buClr>
              <a:buSzPts val="1380"/>
              <a:buFont typeface="Calibri"/>
              <a:buNone/>
            </a:pPr>
            <a:r>
              <a:rPr lang="en-CA" sz="1380">
                <a:solidFill>
                  <a:srgbClr val="222622"/>
                </a:solidFill>
                <a:latin typeface="Calibri"/>
                <a:ea typeface="Calibri"/>
                <a:cs typeface="Calibri"/>
                <a:sym typeface="Calibri"/>
              </a:rPr>
              <a:t>Enhancing employment opportunities and support for autistic individuals.</a:t>
            </a:r>
            <a:endParaRPr sz="138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8252808" y="2231175"/>
            <a:ext cx="3425700" cy="2103300"/>
          </a:xfrm>
          <a:prstGeom prst="rect">
            <a:avLst/>
          </a:prstGeom>
          <a:solidFill>
            <a:srgbClr val="FAF6EE"/>
          </a:solidFill>
          <a:ln w="16700" cap="flat" cmpd="sng">
            <a:solidFill>
              <a:srgbClr val="F2EC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8252808" y="2231175"/>
            <a:ext cx="60000" cy="2103300"/>
          </a:xfrm>
          <a:prstGeom prst="rect">
            <a:avLst/>
          </a:prstGeom>
          <a:solidFill>
            <a:srgbClr val="000000"/>
          </a:solidFill>
          <a:ln w="16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8517245" y="2471572"/>
            <a:ext cx="601200" cy="601200"/>
          </a:xfrm>
          <a:prstGeom prst="ellipse">
            <a:avLst/>
          </a:prstGeom>
          <a:solidFill>
            <a:srgbClr val="FFFFFF"/>
          </a:solidFill>
          <a:ln w="208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1" name="Google Shape;111;p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01384" y="2555711"/>
            <a:ext cx="432713" cy="43271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/>
          <p:nvPr/>
        </p:nvSpPr>
        <p:spPr>
          <a:xfrm>
            <a:off x="10837077" y="2555711"/>
            <a:ext cx="601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89B3C"/>
              </a:buClr>
              <a:buSzPts val="1577"/>
              <a:buFont typeface="Georgia"/>
              <a:buNone/>
            </a:pPr>
            <a:r>
              <a:rPr lang="en-CA" sz="1577" b="1" i="0" u="none" strike="noStrike" cap="none">
                <a:solidFill>
                  <a:srgbClr val="000000"/>
                </a:solidFill>
              </a:rPr>
              <a:t>03</a:t>
            </a:r>
            <a:endParaRPr sz="1577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8517245" y="3192763"/>
            <a:ext cx="2897100" cy="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A1E"/>
              </a:buClr>
              <a:buSzPts val="1709"/>
              <a:buFont typeface="Georgia"/>
              <a:buNone/>
            </a:pPr>
            <a:r>
              <a:rPr lang="en-CA" sz="1709" b="1" i="0" u="none" strike="noStrike" cap="none">
                <a:solidFill>
                  <a:srgbClr val="1D2A1E"/>
                </a:solidFill>
              </a:rPr>
              <a:t>Data &amp; Research</a:t>
            </a:r>
            <a:endParaRPr sz="1709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8516594" y="3696356"/>
            <a:ext cx="28971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622"/>
              </a:buClr>
              <a:buSzPts val="1380"/>
              <a:buFont typeface="Calibri"/>
              <a:buNone/>
            </a:pPr>
            <a:r>
              <a:rPr lang="en-CA" sz="1380">
                <a:solidFill>
                  <a:srgbClr val="222622"/>
                </a:solidFill>
                <a:latin typeface="Calibri"/>
                <a:ea typeface="Calibri"/>
                <a:cs typeface="Calibri"/>
                <a:sym typeface="Calibri"/>
              </a:rPr>
              <a:t>Improving data collection, public health surveillance, and understanding of adult needs.</a:t>
            </a:r>
            <a:endParaRPr sz="138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2789783" y="4551007"/>
            <a:ext cx="3425700" cy="2103300"/>
          </a:xfrm>
          <a:prstGeom prst="rect">
            <a:avLst/>
          </a:prstGeom>
          <a:solidFill>
            <a:srgbClr val="FAF6EE"/>
          </a:solidFill>
          <a:ln w="16700" cap="flat" cmpd="sng">
            <a:solidFill>
              <a:srgbClr val="F2EC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"/>
          <p:cNvSpPr/>
          <p:nvPr/>
        </p:nvSpPr>
        <p:spPr>
          <a:xfrm>
            <a:off x="2789783" y="4551007"/>
            <a:ext cx="60000" cy="2103300"/>
          </a:xfrm>
          <a:prstGeom prst="rect">
            <a:avLst/>
          </a:prstGeom>
          <a:solidFill>
            <a:srgbClr val="000000"/>
          </a:solidFill>
          <a:ln w="16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"/>
          <p:cNvSpPr/>
          <p:nvPr/>
        </p:nvSpPr>
        <p:spPr>
          <a:xfrm>
            <a:off x="3054220" y="4791404"/>
            <a:ext cx="601200" cy="601200"/>
          </a:xfrm>
          <a:prstGeom prst="ellipse">
            <a:avLst/>
          </a:prstGeom>
          <a:solidFill>
            <a:srgbClr val="FFFFFF"/>
          </a:solidFill>
          <a:ln w="208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38359" y="4875543"/>
            <a:ext cx="432713" cy="432713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/>
          <p:nvPr/>
        </p:nvSpPr>
        <p:spPr>
          <a:xfrm>
            <a:off x="5374052" y="4875543"/>
            <a:ext cx="601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89B3C"/>
              </a:buClr>
              <a:buSzPts val="1577"/>
              <a:buFont typeface="Georgia"/>
              <a:buNone/>
            </a:pPr>
            <a:r>
              <a:rPr lang="en-CA" sz="1577" b="1" i="0" u="none" strike="noStrike" cap="none">
                <a:solidFill>
                  <a:srgbClr val="000000"/>
                </a:solidFill>
              </a:rPr>
              <a:t>04</a:t>
            </a:r>
            <a:endParaRPr sz="1577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3054220" y="5512595"/>
            <a:ext cx="2897100" cy="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A1E"/>
              </a:buClr>
              <a:buSzPts val="1709"/>
              <a:buFont typeface="Georgia"/>
              <a:buNone/>
            </a:pPr>
            <a:r>
              <a:rPr lang="en-CA" sz="1709" b="1" i="0" u="none" strike="noStrike" cap="none">
                <a:solidFill>
                  <a:srgbClr val="1D2A1E"/>
                </a:solidFill>
              </a:rPr>
              <a:t>Public Awareness</a:t>
            </a:r>
            <a:endParaRPr sz="1709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6431800" y="4551007"/>
            <a:ext cx="3425700" cy="2103300"/>
          </a:xfrm>
          <a:prstGeom prst="rect">
            <a:avLst/>
          </a:prstGeom>
          <a:solidFill>
            <a:srgbClr val="FAF6EE"/>
          </a:solidFill>
          <a:ln w="16700" cap="flat" cmpd="sng">
            <a:solidFill>
              <a:srgbClr val="F2EC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"/>
          <p:cNvSpPr/>
          <p:nvPr/>
        </p:nvSpPr>
        <p:spPr>
          <a:xfrm>
            <a:off x="6431800" y="4551007"/>
            <a:ext cx="60000" cy="2103300"/>
          </a:xfrm>
          <a:prstGeom prst="rect">
            <a:avLst/>
          </a:prstGeom>
          <a:solidFill>
            <a:srgbClr val="000000"/>
          </a:solidFill>
          <a:ln w="16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"/>
          <p:cNvSpPr/>
          <p:nvPr/>
        </p:nvSpPr>
        <p:spPr>
          <a:xfrm>
            <a:off x="6696237" y="4791404"/>
            <a:ext cx="601200" cy="601200"/>
          </a:xfrm>
          <a:prstGeom prst="ellipse">
            <a:avLst/>
          </a:prstGeom>
          <a:solidFill>
            <a:srgbClr val="FFFFFF"/>
          </a:solidFill>
          <a:ln w="208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175" tIns="120175" rIns="120175" bIns="120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4" name="Google Shape;124;p2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80376" y="4875543"/>
            <a:ext cx="432713" cy="43271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"/>
          <p:cNvSpPr/>
          <p:nvPr/>
        </p:nvSpPr>
        <p:spPr>
          <a:xfrm>
            <a:off x="9016069" y="4875543"/>
            <a:ext cx="601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89B3C"/>
              </a:buClr>
              <a:buSzPts val="1577"/>
              <a:buFont typeface="Georgia"/>
              <a:buNone/>
            </a:pPr>
            <a:r>
              <a:rPr lang="en-CA" sz="1577" b="1" i="0" u="none" strike="noStrike" cap="none">
                <a:solidFill>
                  <a:srgbClr val="000000"/>
                </a:solidFill>
              </a:rPr>
              <a:t>05</a:t>
            </a:r>
            <a:endParaRPr sz="1577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6696237" y="5512595"/>
            <a:ext cx="2897100" cy="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D2A1E"/>
              </a:buClr>
              <a:buSzPts val="1709"/>
              <a:buFont typeface="Georgia"/>
              <a:buNone/>
            </a:pPr>
            <a:r>
              <a:rPr lang="en-CA" sz="1709" b="1" i="0" u="none" strike="noStrike" cap="none">
                <a:solidFill>
                  <a:srgbClr val="1D2A1E"/>
                </a:solidFill>
              </a:rPr>
              <a:t>Tools &amp; Resources</a:t>
            </a:r>
            <a:endParaRPr sz="1709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2982491" y="6173545"/>
            <a:ext cx="28971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22622"/>
              </a:buClr>
              <a:buSzPts val="1380"/>
              <a:buFont typeface="Calibri"/>
              <a:buNone/>
            </a:pPr>
            <a:r>
              <a:rPr lang="en-CA" sz="1380">
                <a:solidFill>
                  <a:srgbClr val="222622"/>
                </a:solidFill>
                <a:latin typeface="Calibri"/>
                <a:ea typeface="Calibri"/>
                <a:cs typeface="Calibri"/>
                <a:sym typeface="Calibri"/>
              </a:rPr>
              <a:t>Fostering acceptance and understanding.</a:t>
            </a:r>
            <a:endParaRPr sz="1380">
              <a:solidFill>
                <a:srgbClr val="2226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"/>
          <p:cNvSpPr/>
          <p:nvPr/>
        </p:nvSpPr>
        <p:spPr>
          <a:xfrm>
            <a:off x="6610455" y="6293543"/>
            <a:ext cx="2897100" cy="3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80">
                <a:solidFill>
                  <a:srgbClr val="222622"/>
                </a:solidFill>
                <a:latin typeface="Calibri"/>
                <a:ea typeface="Calibri"/>
                <a:cs typeface="Calibri"/>
                <a:sym typeface="Calibri"/>
              </a:rPr>
              <a:t>Providing accessible information.</a:t>
            </a:r>
            <a:endParaRPr sz="1380">
              <a:solidFill>
                <a:srgbClr val="2226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968775" y="1731850"/>
            <a:ext cx="342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1">
                <a:solidFill>
                  <a:schemeClr val="dk1"/>
                </a:solidFill>
              </a:rPr>
              <a:t>Five Priority Areas</a:t>
            </a:r>
            <a:endParaRPr sz="24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978e8f5a13_0_238"/>
          <p:cNvSpPr txBox="1"/>
          <p:nvPr/>
        </p:nvSpPr>
        <p:spPr>
          <a:xfrm>
            <a:off x="680350" y="1731850"/>
            <a:ext cx="1032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1">
                <a:solidFill>
                  <a:schemeClr val="dk1"/>
                </a:solidFill>
              </a:rPr>
              <a:t>DAY 1 - Economic Inclusion</a:t>
            </a:r>
            <a:endParaRPr sz="2400" b="1"/>
          </a:p>
        </p:txBody>
      </p:sp>
      <p:pic>
        <p:nvPicPr>
          <p:cNvPr id="135" name="Google Shape;135;g3978e8f5a13_0_2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8625" y="2193550"/>
            <a:ext cx="9259199" cy="435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978e8f5a13_0_248"/>
          <p:cNvSpPr txBox="1"/>
          <p:nvPr/>
        </p:nvSpPr>
        <p:spPr>
          <a:xfrm>
            <a:off x="345100" y="1694982"/>
            <a:ext cx="11623200" cy="50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600" b="1">
                <a:solidFill>
                  <a:schemeClr val="dk1"/>
                </a:solidFill>
              </a:rPr>
              <a:t>Key Insights</a:t>
            </a:r>
            <a:endParaRPr sz="1200" b="1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Support must reflect the realities of remote communities and First Nation contexts</a:t>
            </a:r>
            <a:r>
              <a:rPr lang="en-CA" sz="2000">
                <a:solidFill>
                  <a:schemeClr val="dk1"/>
                </a:solidFill>
              </a:rPr>
              <a:t>, ensuring programs should be culturally relevant, locally accessible, and delivered by people who understand community history and lived experience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Strengthen local capacity and community-based support across the lifespan,</a:t>
            </a:r>
            <a:r>
              <a:rPr lang="en-CA" sz="2000">
                <a:solidFill>
                  <a:schemeClr val="dk1"/>
                </a:solidFill>
              </a:rPr>
              <a:t> including: Early intervention, Inclusive education, Workforce training, and Meaningful employment pathways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Achieving this requires coordinated efforts</a:t>
            </a:r>
            <a:r>
              <a:rPr lang="en-CA" sz="2000">
                <a:solidFill>
                  <a:schemeClr val="dk1"/>
                </a:solidFill>
              </a:rPr>
              <a:t> across health, education, and community sectors, alongside strong partnerships and locally driven solutions.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Families must be supported</a:t>
            </a:r>
            <a:r>
              <a:rPr lang="en-CA" sz="2000">
                <a:solidFill>
                  <a:schemeClr val="dk1"/>
                </a:solidFill>
              </a:rPr>
              <a:t> not only financially, but also socially and culturally.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Systems must be responsive </a:t>
            </a:r>
            <a:r>
              <a:rPr lang="en-CA" sz="2000">
                <a:solidFill>
                  <a:schemeClr val="dk1"/>
                </a:solidFill>
              </a:rPr>
              <a:t>to the diverse strengths, needs, and aspirations of individuals living with autism.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978e8f5a13_0_360"/>
          <p:cNvSpPr txBox="1"/>
          <p:nvPr/>
        </p:nvSpPr>
        <p:spPr>
          <a:xfrm>
            <a:off x="497400" y="2617950"/>
            <a:ext cx="111972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6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Awareness, Culture, </a:t>
            </a:r>
            <a:endParaRPr sz="6800"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6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and Digital Access</a:t>
            </a:r>
            <a:endParaRPr sz="6800"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g3978e8f5a13_0_360"/>
          <p:cNvSpPr/>
          <p:nvPr/>
        </p:nvSpPr>
        <p:spPr>
          <a:xfrm>
            <a:off x="5614400" y="4803748"/>
            <a:ext cx="1199700" cy="672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3978e8f5a13_0_360"/>
          <p:cNvSpPr txBox="1"/>
          <p:nvPr/>
        </p:nvSpPr>
        <p:spPr>
          <a:xfrm>
            <a:off x="1562575" y="1987058"/>
            <a:ext cx="1820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500" b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DAY 2</a:t>
            </a:r>
            <a:endParaRPr sz="3500" b="1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g3978e8f5a13_0_360"/>
          <p:cNvSpPr txBox="1"/>
          <p:nvPr/>
        </p:nvSpPr>
        <p:spPr>
          <a:xfrm>
            <a:off x="901400" y="5632900"/>
            <a:ext cx="106257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i="1">
                <a:solidFill>
                  <a:schemeClr val="lt1"/>
                </a:solidFill>
              </a:rPr>
              <a:t>Framework Priority Areas 4 &amp; 5  ·  Public awareness, acceptance, tools and digital resources</a:t>
            </a:r>
            <a:endParaRPr sz="2000" i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83b0203f1_0_49"/>
          <p:cNvSpPr txBox="1"/>
          <p:nvPr/>
        </p:nvSpPr>
        <p:spPr>
          <a:xfrm>
            <a:off x="680350" y="1731850"/>
            <a:ext cx="1032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1">
                <a:solidFill>
                  <a:schemeClr val="dk1"/>
                </a:solidFill>
              </a:rPr>
              <a:t>DAY 2 - Awareness, Culture, and Digital Access</a:t>
            </a:r>
            <a:endParaRPr sz="2400" b="1"/>
          </a:p>
        </p:txBody>
      </p:sp>
      <p:pic>
        <p:nvPicPr>
          <p:cNvPr id="154" name="Google Shape;154;g3d83b0203f1_0_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1913" y="2193550"/>
            <a:ext cx="9259200" cy="453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978e8f5a13_0_176"/>
          <p:cNvSpPr txBox="1"/>
          <p:nvPr/>
        </p:nvSpPr>
        <p:spPr>
          <a:xfrm>
            <a:off x="414150" y="1761046"/>
            <a:ext cx="11402400" cy="50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600" b="1">
                <a:solidFill>
                  <a:schemeClr val="dk1"/>
                </a:solidFill>
              </a:rPr>
              <a:t>Key Insights</a:t>
            </a:r>
            <a:endParaRPr sz="1200" b="1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Meaningful change in perceptions and access to support </a:t>
            </a:r>
            <a:r>
              <a:rPr lang="en-CA" sz="2000">
                <a:solidFill>
                  <a:schemeClr val="dk1"/>
                </a:solidFill>
              </a:rPr>
              <a:t>must be grounded in community strengths, cultural knowledge, and locally driven solutions.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Storytelling, art, and the guidance of Elders</a:t>
            </a:r>
            <a:r>
              <a:rPr lang="en-CA" sz="2000">
                <a:solidFill>
                  <a:schemeClr val="dk1"/>
                </a:solidFill>
              </a:rPr>
              <a:t> were identified as powerful tools for reframing autism through a strengths-based lens.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A strengths-based lens</a:t>
            </a:r>
            <a:r>
              <a:rPr lang="en-CA" sz="2000">
                <a:solidFill>
                  <a:schemeClr val="dk1"/>
                </a:solidFill>
              </a:rPr>
              <a:t> recognizes the gifts, identities, and contributions of individuals living with autism.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Improving access to information and services</a:t>
            </a:r>
            <a:r>
              <a:rPr lang="en-CA" sz="2000">
                <a:solidFill>
                  <a:schemeClr val="dk1"/>
                </a:solidFill>
              </a:rPr>
              <a:t> requires addressing systemic barriers such as limited connectivity, lack of infrastructure, and digital inequities in remote communities.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CA" sz="2000" b="1">
                <a:solidFill>
                  <a:schemeClr val="dk1"/>
                </a:solidFill>
              </a:rPr>
              <a:t>Flexible, multi-format approaches to knowledge sharing </a:t>
            </a:r>
            <a:r>
              <a:rPr lang="en-CA" sz="2000">
                <a:solidFill>
                  <a:schemeClr val="dk1"/>
                </a:solidFill>
              </a:rPr>
              <a:t>should combine digital innovation with trusted, in-person relationships.</a:t>
            </a:r>
            <a:endParaRPr sz="20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091B32"/>
      </a:dk1>
      <a:lt1>
        <a:srgbClr val="FFFFFF"/>
      </a:lt1>
      <a:dk2>
        <a:srgbClr val="091B32"/>
      </a:dk2>
      <a:lt2>
        <a:srgbClr val="E7E6E6"/>
      </a:lt2>
      <a:accent1>
        <a:srgbClr val="931D20"/>
      </a:accent1>
      <a:accent2>
        <a:srgbClr val="D65328"/>
      </a:accent2>
      <a:accent3>
        <a:srgbClr val="E69F24"/>
      </a:accent3>
      <a:accent4>
        <a:srgbClr val="1D6058"/>
      </a:accent4>
      <a:accent5>
        <a:srgbClr val="8CA6A3"/>
      </a:accent5>
      <a:accent6>
        <a:srgbClr val="D98966"/>
      </a:accent6>
      <a:hlink>
        <a:srgbClr val="8CA6A3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b13d5d-1319-4632-8e89-217ffbdfc8dd" xsi:nil="true"/>
    <lcf76f155ced4ddcb4097134ff3c332f xmlns="677979e9-8239-49ce-a42e-261ac33db5c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89AEDF28BEEF4E8FEFFD736919B46D" ma:contentTypeVersion="18" ma:contentTypeDescription="Create a new document." ma:contentTypeScope="" ma:versionID="f3eb2a92a8edbae80bba14190512f264">
  <xsd:schema xmlns:xsd="http://www.w3.org/2001/XMLSchema" xmlns:xs="http://www.w3.org/2001/XMLSchema" xmlns:p="http://schemas.microsoft.com/office/2006/metadata/properties" xmlns:ns2="9687311b-1209-47a0-9647-d7f2b133007a" xmlns:ns3="677979e9-8239-49ce-a42e-261ac33db5cf" xmlns:ns4="d2b13d5d-1319-4632-8e89-217ffbdfc8dd" targetNamespace="http://schemas.microsoft.com/office/2006/metadata/properties" ma:root="true" ma:fieldsID="aba9f44d131555482c136afebedae18c" ns2:_="" ns3:_="" ns4:_="">
    <xsd:import namespace="9687311b-1209-47a0-9647-d7f2b133007a"/>
    <xsd:import namespace="677979e9-8239-49ce-a42e-261ac33db5cf"/>
    <xsd:import namespace="d2b13d5d-1319-4632-8e89-217ffbdfc8d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7311b-1209-47a0-9647-d7f2b133007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979e9-8239-49ce-a42e-261ac33db5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5db13c-35ec-4a07-b942-ee681420a5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13d5d-1319-4632-8e89-217ffbdfc8d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5def164a-84b0-40ca-a6cd-c4b928de326d}" ma:internalName="TaxCatchAll" ma:showField="CatchAllData" ma:web="d2b13d5d-1319-4632-8e89-217ffbdfc8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399646-9691-48E2-9472-4F65EEB706A6}">
  <ds:schemaRefs>
    <ds:schemaRef ds:uri="http://purl.org/dc/dcmitype/"/>
    <ds:schemaRef ds:uri="http://schemas.openxmlformats.org/package/2006/metadata/core-properties"/>
    <ds:schemaRef ds:uri="59ed8be0-3669-4d2e-8b92-c4e0548417f7"/>
    <ds:schemaRef ds:uri="http://schemas.microsoft.com/office/2006/metadata/properties"/>
    <ds:schemaRef ds:uri="d2b13d5d-1319-4632-8e89-217ffbdfc8dd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EA80976-27A5-427C-8DE7-B5E0D825D6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70673E-82DB-47C9-BF65-36E9162E60CF}"/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1359</Words>
  <Application>Microsoft Office PowerPoint</Application>
  <PresentationFormat>Widescreen</PresentationFormat>
  <Paragraphs>238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Daytona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owner</dc:creator>
  <cp:lastModifiedBy>Tamara DeLuca</cp:lastModifiedBy>
  <cp:revision>5</cp:revision>
  <dcterms:created xsi:type="dcterms:W3CDTF">2019-07-23T14:21:53Z</dcterms:created>
  <dcterms:modified xsi:type="dcterms:W3CDTF">2026-05-19T14:16:53Z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0x010100D089AEDF28BEEF4E8FEFFD736919B46D</vt:lpwstr>
  </property>
</Properties>
</file>