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62" r:id="rId5"/>
    <p:sldId id="334" r:id="rId6"/>
    <p:sldId id="428" r:id="rId7"/>
    <p:sldId id="429" r:id="rId8"/>
    <p:sldId id="430" r:id="rId9"/>
    <p:sldId id="431" r:id="rId10"/>
    <p:sldId id="432" r:id="rId11"/>
    <p:sldId id="433" r:id="rId12"/>
    <p:sldId id="435" r:id="rId13"/>
    <p:sldId id="436" r:id="rId14"/>
    <p:sldId id="438" r:id="rId15"/>
    <p:sldId id="437" r:id="rId16"/>
    <p:sldId id="380" r:id="rId17"/>
    <p:sldId id="381" r:id="rId18"/>
    <p:sldId id="382" r:id="rId19"/>
    <p:sldId id="383" r:id="rId20"/>
    <p:sldId id="312" r:id="rId21"/>
  </p:sldIdLst>
  <p:sldSz cx="12192000" cy="6858000"/>
  <p:notesSz cx="6950075" cy="9236075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838D671-EDBE-A73C-2AF1-A2281C17B7D0}" name="Jacob Osadec" initials="JO" userId="S::josadec@nan.ca::b835b032-8426-4566-8086-f2c4d9a70c4a" providerId="AD"/>
  <p188:author id="{2E8976E0-ADC3-E573-F820-269B5427D5C3}" name="Bazil Batise" initials="BB" userId="S::bbatise@nan.ca::a3106abf-23f7-4654-b1fe-6fc5865e5b2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82082" autoAdjust="0"/>
  </p:normalViewPr>
  <p:slideViewPr>
    <p:cSldViewPr snapToGrid="0">
      <p:cViewPr varScale="1">
        <p:scale>
          <a:sx n="107" d="100"/>
          <a:sy n="107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gs" Target="tags/tag1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9442F08F-1960-4936-ACAB-1D9E7E8E5A62}" type="datetimeFigureOut">
              <a:rPr lang="en-CA" smtClean="0"/>
              <a:t>2026-05-20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2CAAF065-9E16-4864-BBA0-B31854E4310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49285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F3C21-1011-6800-C60D-C5AD267CD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6768D0-A74B-3D7C-150D-017887F979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7ABD88-63FD-0A2F-6FBD-5E1B848C7C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5F4373-57D0-5FFD-9312-40A5BF9477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441240-FB74-4B1E-B732-082B24A07BAF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4349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7FFD9-0C4A-AF75-8B06-DB421011C8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477FE8-04D7-1F7E-B633-1D98778763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D08759-2CA8-C495-835A-2115A0C67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5ED1-D7F2-4F7A-A33C-E199D4749C4A}" type="datetimeFigureOut">
              <a:rPr lang="en-CA" smtClean="0"/>
              <a:t>2026-05-20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786A83-8F1B-0120-35A5-3612216C7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7DC50-2591-F443-024C-E09B2C97C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4883-76A0-4115-96E3-6A12F8DA5B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3823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7D394-9A80-AD32-1267-3B4BD06EB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15F582-3D66-C4B8-D22B-E28B4D9C8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F8CF7A-72D4-83D2-B993-AD2D133F6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5ED1-D7F2-4F7A-A33C-E199D4749C4A}" type="datetimeFigureOut">
              <a:rPr lang="en-CA" smtClean="0"/>
              <a:t>2026-05-20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5A7026-96E7-015E-9A8C-5941A4C9F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79C419-6D3E-732A-CAF5-9B08CF14F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4883-76A0-4115-96E3-6A12F8DA5B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76846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A3DBE0-DE8C-8F8F-E5F9-ACD4F5EE83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824E97-5FA2-AB03-29E7-B06C3000FA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430CD-1F06-DDF4-B77D-DA750021D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5ED1-D7F2-4F7A-A33C-E199D4749C4A}" type="datetimeFigureOut">
              <a:rPr lang="en-CA" smtClean="0"/>
              <a:t>2026-05-20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9B6B8-2179-306D-E3FE-FA9A7A2DE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EE2F32-D95B-86B3-60D4-D718B88D5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4883-76A0-4115-96E3-6A12F8DA5B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3773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Bra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C30A1F1-3042-844F-BF12-14D5D7E0B2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506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75A8A532-AC24-AF44-8CB8-14DEA5E529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327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88185-2B71-218B-9CD7-FB1889B4A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FC737-3C7C-1A63-77B0-042307B47E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10816-509B-CC21-CAB1-ED4618C32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5ED1-D7F2-4F7A-A33C-E199D4749C4A}" type="datetimeFigureOut">
              <a:rPr lang="en-CA" smtClean="0"/>
              <a:t>2026-05-20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790342-CB09-27CC-51F5-841A7E26D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DA43D7-679E-D320-7BCE-773D65C09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4883-76A0-4115-96E3-6A12F8DA5B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9229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C848A-CBE6-4E5D-D74E-45BB8F475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B7C6B-261E-C845-E0AC-5ECCF2A033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22FAD3-78AB-1E4F-8E43-A4B03A783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5ED1-D7F2-4F7A-A33C-E199D4749C4A}" type="datetimeFigureOut">
              <a:rPr lang="en-CA" smtClean="0"/>
              <a:t>2026-05-20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DA8C38-D4CF-8656-9B20-8CB44C089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7F8D6F-8D9F-3A20-1B33-2737EF27F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4883-76A0-4115-96E3-6A12F8DA5B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19972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49088-BC82-C142-48BD-D1B08B39D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22EC0-7830-942D-2A5A-A579E50EED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B0A5CB-E847-D309-E988-58C2F86E74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D6DA40-B462-800D-E343-72F3A5C0C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5ED1-D7F2-4F7A-A33C-E199D4749C4A}" type="datetimeFigureOut">
              <a:rPr lang="en-CA" smtClean="0"/>
              <a:t>2026-05-20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988913-5FB8-6F7B-DF05-2D32BA9F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0D066A-64A3-9B39-0ED5-47931D6B5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4883-76A0-4115-96E3-6A12F8DA5B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927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A2998-471A-B2EE-DE7C-935A7A39A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ED17A-CB56-B0A0-0351-DB3148FBBF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6FEE90-92B3-A4C4-39AF-7176785487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FF6E5-1855-9B54-FDC9-2E6E04A228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0FEAF5-51A1-BCF9-C523-89ADE5B0CC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F29773-8F08-62EA-3A80-4E770954C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5ED1-D7F2-4F7A-A33C-E199D4749C4A}" type="datetimeFigureOut">
              <a:rPr lang="en-CA" smtClean="0"/>
              <a:t>2026-05-20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4110E4-443E-5590-D7F7-CEA7FB44A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216CD3-9FB1-66BF-8484-2539C8B05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4883-76A0-4115-96E3-6A12F8DA5B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1673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3396E-596E-CB2D-14BD-15156A0EB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A46DE5-3AD0-39E4-8FF6-05CAEEC16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5ED1-D7F2-4F7A-A33C-E199D4749C4A}" type="datetimeFigureOut">
              <a:rPr lang="en-CA" smtClean="0"/>
              <a:t>2026-05-20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E9A173-A80E-2697-41AD-AE1EFCE71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92E5C0-CDAA-BFE4-5FF4-C8FADEC18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4883-76A0-4115-96E3-6A12F8DA5B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4775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ED260D-0892-45DA-380D-67FAEBE88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5ED1-D7F2-4F7A-A33C-E199D4749C4A}" type="datetimeFigureOut">
              <a:rPr lang="en-CA" smtClean="0"/>
              <a:t>2026-05-20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68819-E501-2AB8-E070-2D820F33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577AA5-8794-EB71-2E77-12AF7160D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4883-76A0-4115-96E3-6A12F8DA5B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40803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AA7BB-B829-ACE0-9076-20B0B1CA8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DED59-FCE1-1062-DC36-0BD07CAFA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F81F3F-46BA-B36F-40E1-B04A4097DD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E5A68B-5D1C-F4AD-2043-A365A79EE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5ED1-D7F2-4F7A-A33C-E199D4749C4A}" type="datetimeFigureOut">
              <a:rPr lang="en-CA" smtClean="0"/>
              <a:t>2026-05-20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D3E448-1D1C-5CD4-9E20-8C7B4DB8F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F70B33-54FB-776F-2736-B83BFF300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4883-76A0-4115-96E3-6A12F8DA5B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80442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C81A2-7AEA-40A4-F6D7-080EBD910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C52276-F7FB-892D-686E-206430CF26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16CAC3-40AB-DCAD-7DB2-FECCA0D960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DB1045-F803-3C85-EC72-807F90486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5ED1-D7F2-4F7A-A33C-E199D4749C4A}" type="datetimeFigureOut">
              <a:rPr lang="en-CA" smtClean="0"/>
              <a:t>2026-05-20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FF7621-FDD1-DC93-605C-64A13E880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B3BD10-5048-D70D-2F01-86306A4ED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4883-76A0-4115-96E3-6A12F8DA5B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98200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867981-7B7B-905A-AB60-4E6600C3A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891542-2029-EB6C-035B-7286D0F54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EA91EB-D9E0-5D7D-1B9A-6E488DCF9D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A65ED1-D7F2-4F7A-A33C-E199D4749C4A}" type="datetimeFigureOut">
              <a:rPr lang="en-CA" smtClean="0"/>
              <a:t>2026-05-20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2DC0B6-AEB6-16C2-A394-55C5C4B63A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263CB-DD89-8E21-CF71-291AA99F57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644883-76A0-4115-96E3-6A12F8DA5B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78946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16982D3-073D-8240-BAEB-B15E268BA0FD}"/>
              </a:ext>
            </a:extLst>
          </p:cNvPr>
          <p:cNvSpPr txBox="1"/>
          <p:nvPr/>
        </p:nvSpPr>
        <p:spPr>
          <a:xfrm>
            <a:off x="346116" y="2659559"/>
            <a:ext cx="11499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delle" panose="02000503060000020004" pitchFamily="2" charset="77"/>
              </a:rPr>
              <a:t>Community Engagement Initiatives</a:t>
            </a:r>
            <a:endParaRPr lang="en-US" sz="4400" b="0" dirty="0">
              <a:solidFill>
                <a:schemeClr val="bg1"/>
              </a:solidFill>
              <a:latin typeface="Adelle" panose="02000503060000020004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F91161-09B3-E84E-9F9A-3169CC0211C2}"/>
              </a:ext>
            </a:extLst>
          </p:cNvPr>
          <p:cNvSpPr txBox="1"/>
          <p:nvPr/>
        </p:nvSpPr>
        <p:spPr>
          <a:xfrm>
            <a:off x="534515" y="5583722"/>
            <a:ext cx="77083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0" dirty="0">
                <a:solidFill>
                  <a:schemeClr val="bg1"/>
                </a:solidFill>
                <a:latin typeface="Adelle" panose="02000503060000020004" pitchFamily="2" charset="77"/>
              </a:rPr>
              <a:t>Jacob Osadec – Territorial Coordinator</a:t>
            </a:r>
          </a:p>
          <a:p>
            <a:pPr algn="l"/>
            <a:r>
              <a:rPr lang="en-US" dirty="0">
                <a:solidFill>
                  <a:schemeClr val="bg1"/>
                </a:solidFill>
                <a:latin typeface="Adelle" panose="02000503060000020004" pitchFamily="2" charset="77"/>
              </a:rPr>
              <a:t>May</a:t>
            </a:r>
            <a:r>
              <a:rPr lang="en-US" b="0" dirty="0">
                <a:solidFill>
                  <a:schemeClr val="bg1"/>
                </a:solidFill>
                <a:latin typeface="Adelle" panose="02000503060000020004" pitchFamily="2" charset="77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950759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ED5FE-8985-9597-4D59-CF96121AF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3BFE7E5-9ADF-4234-9021-EAECA2E03A61}"/>
              </a:ext>
            </a:extLst>
          </p:cNvPr>
          <p:cNvSpPr txBox="1"/>
          <p:nvPr/>
        </p:nvSpPr>
        <p:spPr>
          <a:xfrm>
            <a:off x="4149090" y="554183"/>
            <a:ext cx="6012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Adelle" panose="02000503060000020004"/>
                <a:cs typeface="Times New Roman" panose="02020603050405020304" pitchFamily="18" charset="0"/>
              </a:rPr>
              <a:t>Year in review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0CA5B40-D7A8-4A17-C336-1CCE1E5C0E50}"/>
              </a:ext>
            </a:extLst>
          </p:cNvPr>
          <p:cNvSpPr txBox="1">
            <a:spLocks/>
          </p:cNvSpPr>
          <p:nvPr/>
        </p:nvSpPr>
        <p:spPr>
          <a:xfrm>
            <a:off x="358119" y="2123314"/>
            <a:ext cx="6737168" cy="38881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8 Community Visits (27 days)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4 Regional Sessions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20+ </a:t>
            </a:r>
            <a:r>
              <a:rPr lang="en-US" b="1" dirty="0"/>
              <a:t>new</a:t>
            </a:r>
            <a:r>
              <a:rPr lang="en-US" dirty="0"/>
              <a:t> data-sharing agreements signed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3 Off-reserve school engagement sessions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NAN-Carleton Youth Leadership program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4F86E0-B08E-B9FD-A8F3-6A0209B252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253" y="2362200"/>
            <a:ext cx="4139434" cy="310457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7174C-46BB-362E-8F8F-7311EDE97B5D}"/>
              </a:ext>
            </a:extLst>
          </p:cNvPr>
          <p:cNvSpPr txBox="1">
            <a:spLocks/>
          </p:cNvSpPr>
          <p:nvPr/>
        </p:nvSpPr>
        <p:spPr>
          <a:xfrm>
            <a:off x="8465298" y="5719041"/>
            <a:ext cx="2179343" cy="584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2000" dirty="0"/>
              <a:t>NAN Youth Voices</a:t>
            </a:r>
          </a:p>
        </p:txBody>
      </p:sp>
    </p:spTree>
    <p:extLst>
      <p:ext uri="{BB962C8B-B14F-4D97-AF65-F5344CB8AC3E}">
        <p14:creationId xmlns:p14="http://schemas.microsoft.com/office/powerpoint/2010/main" val="1316422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3DCD7-A077-A7E3-7CBB-C12060F82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307075-40B8-9E7A-9370-8F7EA1B1F5FD}"/>
              </a:ext>
            </a:extLst>
          </p:cNvPr>
          <p:cNvSpPr txBox="1"/>
          <p:nvPr/>
        </p:nvSpPr>
        <p:spPr>
          <a:xfrm>
            <a:off x="346116" y="2659559"/>
            <a:ext cx="11499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delle" panose="02000503060000020004" pitchFamily="2" charset="77"/>
              </a:rPr>
              <a:t>Community Based Coordinator Program Overview</a:t>
            </a:r>
            <a:endParaRPr lang="en-US" sz="4400" b="0" dirty="0">
              <a:solidFill>
                <a:schemeClr val="bg1"/>
              </a:solidFill>
              <a:latin typeface="Adelle" panose="0200050306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46811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CA319-33D0-77A2-3FE1-A06EF59A2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5C161E-CC76-6AD7-82BB-F7E816286431}"/>
              </a:ext>
            </a:extLst>
          </p:cNvPr>
          <p:cNvSpPr txBox="1"/>
          <p:nvPr/>
        </p:nvSpPr>
        <p:spPr>
          <a:xfrm>
            <a:off x="3756212" y="554183"/>
            <a:ext cx="78710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Adelle" panose="02000503060000020004"/>
                <a:cs typeface="Times New Roman" panose="02020603050405020304" pitchFamily="18" charset="0"/>
              </a:rPr>
              <a:t>Community Based Coordinator (CBC) Program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5839635-C489-D428-0F80-72415437879E}"/>
              </a:ext>
            </a:extLst>
          </p:cNvPr>
          <p:cNvSpPr txBox="1">
            <a:spLocks/>
          </p:cNvSpPr>
          <p:nvPr/>
        </p:nvSpPr>
        <p:spPr>
          <a:xfrm>
            <a:off x="972673" y="2241674"/>
            <a:ext cx="5921187" cy="3343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dirty="0"/>
              <a:t>The Community Based Coordinator (CBC) Program is designed to help First Nations communities understand, discuss, and prepare for taking control of their own education system. </a:t>
            </a: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3EAA4400-6CB5-7BC8-A46C-C5DC178DD4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14" t="8864" b="27906"/>
          <a:stretch>
            <a:fillRect/>
          </a:stretch>
        </p:blipFill>
        <p:spPr bwMode="auto">
          <a:xfrm>
            <a:off x="8075175" y="1996238"/>
            <a:ext cx="3046677" cy="358877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F9CC655-80C2-C4AE-3936-AD80AE26F158}"/>
              </a:ext>
            </a:extLst>
          </p:cNvPr>
          <p:cNvSpPr txBox="1">
            <a:spLocks/>
          </p:cNvSpPr>
          <p:nvPr/>
        </p:nvSpPr>
        <p:spPr>
          <a:xfrm>
            <a:off x="7102414" y="5758861"/>
            <a:ext cx="5089586" cy="862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2000" dirty="0"/>
              <a:t>Valerie Wabasse, Assistant Education Director</a:t>
            </a:r>
            <a:br>
              <a:rPr lang="en-US" sz="2000" dirty="0"/>
            </a:br>
            <a:r>
              <a:rPr lang="en-US" sz="2000" b="1" dirty="0" err="1"/>
              <a:t>Nibinamik</a:t>
            </a:r>
            <a:r>
              <a:rPr lang="en-US" sz="2000" b="1" dirty="0"/>
              <a:t> First Nation CBC</a:t>
            </a:r>
          </a:p>
        </p:txBody>
      </p:sp>
    </p:spTree>
    <p:extLst>
      <p:ext uri="{BB962C8B-B14F-4D97-AF65-F5344CB8AC3E}">
        <p14:creationId xmlns:p14="http://schemas.microsoft.com/office/powerpoint/2010/main" val="2953396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0F130-6EA5-666E-4F32-36BD0DC2D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1608E77-DADD-3780-D2A6-745F603E35BD}"/>
              </a:ext>
            </a:extLst>
          </p:cNvPr>
          <p:cNvSpPr txBox="1"/>
          <p:nvPr/>
        </p:nvSpPr>
        <p:spPr>
          <a:xfrm>
            <a:off x="476609" y="2064533"/>
            <a:ext cx="10366796" cy="3903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Adelle" panose="02000503060000020004"/>
              </a:rPr>
              <a:t>The goals of the CBC program are: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delle" panose="02000503060000020004"/>
              </a:rPr>
              <a:t>Inform community members about education self-governance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delle" panose="02000503060000020004"/>
              </a:rPr>
              <a:t>Gather feedback and concerns from the community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delle" panose="02000503060000020004"/>
              </a:rPr>
              <a:t>Prepare the community to make informed decisions before ratification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delle" panose="02000503060000020004"/>
              </a:rPr>
              <a:t>Help each First Nation create its own Local Education Code</a:t>
            </a:r>
            <a:endParaRPr lang="en-CA" sz="2800" dirty="0">
              <a:latin typeface="Adelle" panose="020005030600000200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334014-D0CC-56A0-65A5-A1139378043B}"/>
              </a:ext>
            </a:extLst>
          </p:cNvPr>
          <p:cNvSpPr txBox="1"/>
          <p:nvPr/>
        </p:nvSpPr>
        <p:spPr>
          <a:xfrm>
            <a:off x="4149089" y="554183"/>
            <a:ext cx="6884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Adelle" panose="02000503060000020004"/>
                <a:cs typeface="Times New Roman" panose="02020603050405020304" pitchFamily="18" charset="0"/>
              </a:rPr>
              <a:t>Goals of the CBC Program</a:t>
            </a: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E56158-6050-354D-75B2-2368344B09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7963" y="51399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0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4C97E-ADA8-08EE-EF90-24359CAA3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1746A97-FC6D-7DE5-4CC9-070B3A4D3958}"/>
              </a:ext>
            </a:extLst>
          </p:cNvPr>
          <p:cNvSpPr txBox="1"/>
          <p:nvPr/>
        </p:nvSpPr>
        <p:spPr>
          <a:xfrm>
            <a:off x="373451" y="1935137"/>
            <a:ext cx="11445098" cy="4549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Adelle" panose="02000503060000020004"/>
              </a:rPr>
              <a:t>A CBC is a local person hired by the community, or an existing staff with added duties, who: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delle" panose="02000503060000020004"/>
              </a:rPr>
              <a:t>Shares information about the education agreement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delle" panose="02000503060000020004"/>
              </a:rPr>
              <a:t>Organizes meetings and events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delle" panose="02000503060000020004"/>
              </a:rPr>
              <a:t>Listens to community feedback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delle" panose="02000503060000020004"/>
              </a:rPr>
              <a:t>Communicates community input back to the NAN Education Jurisdiction team</a:t>
            </a:r>
            <a:endParaRPr lang="en-CA" sz="2800" dirty="0">
              <a:latin typeface="Adelle" panose="020005030600000200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ECC790-E373-39B1-0A9C-75E913B4A569}"/>
              </a:ext>
            </a:extLst>
          </p:cNvPr>
          <p:cNvSpPr txBox="1"/>
          <p:nvPr/>
        </p:nvSpPr>
        <p:spPr>
          <a:xfrm>
            <a:off x="4149089" y="554183"/>
            <a:ext cx="714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Adelle" panose="02000503060000020004"/>
                <a:cs typeface="Times New Roman" panose="02020603050405020304" pitchFamily="18" charset="0"/>
              </a:rPr>
              <a:t>What is a Community Based Coordinator?</a:t>
            </a: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EBBD8C-06E7-D369-9A32-5836E34E67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9153" y="4684972"/>
            <a:ext cx="18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062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754C0-D6B8-E9C3-A9E4-ED016F33E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6E19299-C890-74CC-56FB-B93AC56FC22E}"/>
              </a:ext>
            </a:extLst>
          </p:cNvPr>
          <p:cNvSpPr txBox="1"/>
          <p:nvPr/>
        </p:nvSpPr>
        <p:spPr>
          <a:xfrm>
            <a:off x="4867456" y="2009803"/>
            <a:ext cx="6884096" cy="4028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Adelle" panose="02000503060000020004"/>
              </a:rPr>
              <a:t>Upon signing, communities are expected to: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delle" panose="02000503060000020004"/>
              </a:rPr>
              <a:t>Hire or assign a coordinator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delle" panose="02000503060000020004"/>
              </a:rPr>
              <a:t>Sign a Data-Sharing Agreement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delle" panose="02000503060000020004"/>
              </a:rPr>
              <a:t>Create a simple workplan outlining how they will engage with the community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delle" panose="02000503060000020004"/>
              </a:rPr>
              <a:t>Start community engagement activities</a:t>
            </a:r>
            <a:endParaRPr lang="en-CA" sz="2800" dirty="0">
              <a:latin typeface="Adelle" panose="020005030600000200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DFCB58-56F2-4764-6B26-A278E4063232}"/>
              </a:ext>
            </a:extLst>
          </p:cNvPr>
          <p:cNvSpPr txBox="1"/>
          <p:nvPr/>
        </p:nvSpPr>
        <p:spPr>
          <a:xfrm>
            <a:off x="4149089" y="554183"/>
            <a:ext cx="6884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Adelle" panose="02000503060000020004"/>
                <a:cs typeface="Times New Roman" panose="02020603050405020304" pitchFamily="18" charset="0"/>
              </a:rPr>
              <a:t>Community Expectations</a:t>
            </a: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D9639E-8819-6237-ABCE-2FC5DD881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089" y="2620992"/>
            <a:ext cx="324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906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AECFD-9A8C-6723-78BC-157F62925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35D14C-243E-63E9-9310-425DD159DB95}"/>
              </a:ext>
            </a:extLst>
          </p:cNvPr>
          <p:cNvSpPr txBox="1"/>
          <p:nvPr/>
        </p:nvSpPr>
        <p:spPr>
          <a:xfrm>
            <a:off x="483080" y="1874751"/>
            <a:ext cx="8048445" cy="4549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Adelle" panose="02000503060000020004"/>
              </a:rPr>
              <a:t>Communities can use the funding for activities such as, but not limited to: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delle" panose="02000503060000020004"/>
              </a:rPr>
              <a:t>Community information sessions or feasts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delle" panose="02000503060000020004"/>
              </a:rPr>
              <a:t>Council or leadership dinner meetings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delle" panose="02000503060000020004"/>
              </a:rPr>
              <a:t>School or board meetings with sponsored meals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delle" panose="02000503060000020004"/>
              </a:rPr>
              <a:t>Flyers, radio announcements, or other communications</a:t>
            </a:r>
            <a:endParaRPr lang="en-CA" sz="2800" dirty="0">
              <a:latin typeface="Adelle" panose="020005030600000200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2F0512-5E4E-B02B-EACC-FE009D40CBB0}"/>
              </a:ext>
            </a:extLst>
          </p:cNvPr>
          <p:cNvSpPr txBox="1"/>
          <p:nvPr/>
        </p:nvSpPr>
        <p:spPr>
          <a:xfrm>
            <a:off x="4149089" y="554183"/>
            <a:ext cx="6884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Adelle" panose="02000503060000020004"/>
                <a:cs typeface="Times New Roman" panose="02020603050405020304" pitchFamily="18" charset="0"/>
              </a:rPr>
              <a:t>What kind of activities are allowed?</a:t>
            </a: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03BC2A-D70E-D863-8E2E-54A985C84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6363" y="3239219"/>
            <a:ext cx="252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0333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94363-4BBD-58E2-EE9B-14391B878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B1254D-5AA5-2F19-59A8-365B930C9CF0}"/>
              </a:ext>
            </a:extLst>
          </p:cNvPr>
          <p:cNvSpPr txBox="1"/>
          <p:nvPr/>
        </p:nvSpPr>
        <p:spPr>
          <a:xfrm>
            <a:off x="346116" y="1690062"/>
            <a:ext cx="1149976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0" dirty="0" err="1">
                <a:solidFill>
                  <a:schemeClr val="bg1"/>
                </a:solidFill>
                <a:latin typeface="Adelle" panose="02000503060000020004" pitchFamily="2" charset="77"/>
              </a:rPr>
              <a:t>Miigwetch</a:t>
            </a:r>
            <a:r>
              <a:rPr lang="en-US" sz="4400" b="0" dirty="0">
                <a:solidFill>
                  <a:schemeClr val="bg1"/>
                </a:solidFill>
                <a:latin typeface="Adelle" panose="02000503060000020004" pitchFamily="2" charset="77"/>
              </a:rPr>
              <a:t>!</a:t>
            </a:r>
          </a:p>
          <a:p>
            <a:pPr algn="ctr"/>
            <a:endParaRPr lang="en-US" sz="4400" dirty="0">
              <a:solidFill>
                <a:schemeClr val="bg1"/>
              </a:solidFill>
              <a:latin typeface="Adelle" panose="02000503060000020004" pitchFamily="2" charset="77"/>
            </a:endParaRPr>
          </a:p>
          <a:p>
            <a:pPr algn="ctr"/>
            <a:r>
              <a:rPr lang="en-US" sz="4400" b="0" dirty="0">
                <a:solidFill>
                  <a:schemeClr val="bg1"/>
                </a:solidFill>
                <a:latin typeface="Adelle" panose="02000503060000020004" pitchFamily="2" charset="77"/>
              </a:rPr>
              <a:t>For more information, please contact</a:t>
            </a:r>
          </a:p>
          <a:p>
            <a:pPr algn="ctr"/>
            <a:br>
              <a:rPr lang="en-US" sz="4400" b="0" dirty="0">
                <a:solidFill>
                  <a:schemeClr val="bg1"/>
                </a:solidFill>
                <a:latin typeface="Adelle" panose="02000503060000020004" pitchFamily="2" charset="77"/>
              </a:rPr>
            </a:br>
            <a:r>
              <a:rPr lang="en-US" sz="4400" b="0" dirty="0">
                <a:solidFill>
                  <a:schemeClr val="bg1"/>
                </a:solidFill>
                <a:latin typeface="Adelle" panose="02000503060000020004" pitchFamily="2" charset="77"/>
              </a:rPr>
              <a:t>josadec@NAN.ca</a:t>
            </a:r>
            <a:endParaRPr lang="en-US" sz="3200" b="0" dirty="0">
              <a:solidFill>
                <a:schemeClr val="bg1"/>
              </a:solidFill>
              <a:latin typeface="Adelle" panose="0200050306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62901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6B9B2-BC68-0605-AC03-74DA5356F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DBCAC1D-3A72-7A2D-2515-1B4D36DC56B3}"/>
              </a:ext>
            </a:extLst>
          </p:cNvPr>
          <p:cNvSpPr txBox="1"/>
          <p:nvPr/>
        </p:nvSpPr>
        <p:spPr>
          <a:xfrm>
            <a:off x="4149090" y="554183"/>
            <a:ext cx="53312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Adelle" panose="02000503060000020004"/>
                <a:cs typeface="Times New Roman" panose="02020603050405020304" pitchFamily="18" charset="0"/>
              </a:rPr>
              <a:t>Introduction</a:t>
            </a:r>
            <a:endParaRPr lang="en-US" sz="3200" dirty="0"/>
          </a:p>
        </p:txBody>
      </p:sp>
      <p:pic>
        <p:nvPicPr>
          <p:cNvPr id="3" name="Picture 2" descr="A person and person posing for a picture&#10;&#10;AI-generated content may be incorrect.">
            <a:extLst>
              <a:ext uri="{FF2B5EF4-FFF2-40B4-BE49-F238E27FC236}">
                <a16:creationId xmlns:a16="http://schemas.microsoft.com/office/drawing/2014/main" id="{283F8B4D-DED2-A709-2A0E-AC08AA83F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6609" r="-1792" b="31320"/>
          <a:stretch>
            <a:fillRect/>
          </a:stretch>
        </p:blipFill>
        <p:spPr>
          <a:xfrm>
            <a:off x="2033273" y="2076266"/>
            <a:ext cx="3225840" cy="357112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 descr="Two men standing in front of a sign&#10;&#10;AI-generated content may be incorrect.">
            <a:extLst>
              <a:ext uri="{FF2B5EF4-FFF2-40B4-BE49-F238E27FC236}">
                <a16:creationId xmlns:a16="http://schemas.microsoft.com/office/drawing/2014/main" id="{AAC630A4-301A-58D4-8D58-7722A4F093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72"/>
          <a:stretch>
            <a:fillRect/>
          </a:stretch>
        </p:blipFill>
        <p:spPr>
          <a:xfrm>
            <a:off x="6814710" y="2076267"/>
            <a:ext cx="3225841" cy="357112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863444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268B65-31C8-53FC-ED81-E464C74850D9}"/>
              </a:ext>
            </a:extLst>
          </p:cNvPr>
          <p:cNvSpPr txBox="1"/>
          <p:nvPr/>
        </p:nvSpPr>
        <p:spPr>
          <a:xfrm>
            <a:off x="4149090" y="554183"/>
            <a:ext cx="6012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Adelle" panose="02000503060000020004"/>
                <a:cs typeface="Times New Roman" panose="02020603050405020304" pitchFamily="18" charset="0"/>
              </a:rPr>
              <a:t>Community Engagement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0AB3C-4409-A140-2418-6DC452816D04}"/>
              </a:ext>
            </a:extLst>
          </p:cNvPr>
          <p:cNvSpPr txBox="1">
            <a:spLocks/>
          </p:cNvSpPr>
          <p:nvPr/>
        </p:nvSpPr>
        <p:spPr>
          <a:xfrm>
            <a:off x="5253487" y="2236940"/>
            <a:ext cx="6107503" cy="3939573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dirty="0"/>
              <a:t>This year, we focused on the effectiveness of our engagement. We identified practical ways our team could strengthen our approach, and ensure our work truly reflects and incorporates the community.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3460CDA-0451-D13C-6032-F721A9B7F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658" y="2576513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053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3F62A-1F29-0AFA-2DAB-63F9FE83A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92875D-45CC-270B-490D-BD8BD7104726}"/>
              </a:ext>
            </a:extLst>
          </p:cNvPr>
          <p:cNvSpPr txBox="1"/>
          <p:nvPr/>
        </p:nvSpPr>
        <p:spPr>
          <a:xfrm>
            <a:off x="4149090" y="554183"/>
            <a:ext cx="6012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Adelle" panose="02000503060000020004"/>
                <a:cs typeface="Times New Roman" panose="02020603050405020304" pitchFamily="18" charset="0"/>
              </a:rPr>
              <a:t>Community Engagement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A00C9-E950-2001-C080-F5340A0B5BAC}"/>
              </a:ext>
            </a:extLst>
          </p:cNvPr>
          <p:cNvSpPr txBox="1">
            <a:spLocks/>
          </p:cNvSpPr>
          <p:nvPr/>
        </p:nvSpPr>
        <p:spPr>
          <a:xfrm>
            <a:off x="1265208" y="2318637"/>
            <a:ext cx="9661584" cy="993907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2C4921C-89BB-2FDC-C698-A8C756D2636B}"/>
              </a:ext>
            </a:extLst>
          </p:cNvPr>
          <p:cNvSpPr txBox="1">
            <a:spLocks/>
          </p:cNvSpPr>
          <p:nvPr/>
        </p:nvSpPr>
        <p:spPr>
          <a:xfrm>
            <a:off x="442062" y="2497165"/>
            <a:ext cx="5813568" cy="2703871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dirty="0"/>
              <a:t>While our current approach to community engagement worked, there is always room to improve. We realized </a:t>
            </a:r>
            <a:r>
              <a:rPr lang="en-US" b="1" dirty="0"/>
              <a:t>how we engage matters</a:t>
            </a:r>
            <a:r>
              <a:rPr lang="en-US" dirty="0"/>
              <a:t>.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40C3649B-6474-CB9C-6D96-3E0D075B42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8" t="14138" r="24435" b="3941"/>
          <a:stretch>
            <a:fillRect/>
          </a:stretch>
        </p:blipFill>
        <p:spPr bwMode="auto">
          <a:xfrm>
            <a:off x="6977679" y="2077333"/>
            <a:ext cx="4461286" cy="354353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621F8C8-1DA1-B032-5F23-77A15A90D9E9}"/>
              </a:ext>
            </a:extLst>
          </p:cNvPr>
          <p:cNvSpPr txBox="1">
            <a:spLocks/>
          </p:cNvSpPr>
          <p:nvPr/>
        </p:nvSpPr>
        <p:spPr>
          <a:xfrm>
            <a:off x="7339989" y="5897869"/>
            <a:ext cx="3736665" cy="584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2000" dirty="0"/>
              <a:t>Wunnumin Lake, September 2025</a:t>
            </a:r>
          </a:p>
        </p:txBody>
      </p:sp>
    </p:spTree>
    <p:extLst>
      <p:ext uri="{BB962C8B-B14F-4D97-AF65-F5344CB8AC3E}">
        <p14:creationId xmlns:p14="http://schemas.microsoft.com/office/powerpoint/2010/main" val="1555376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76588-06EC-2F07-B9F1-301DCF5BB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15EE8D-1614-B849-325A-A04A877DFB49}"/>
              </a:ext>
            </a:extLst>
          </p:cNvPr>
          <p:cNvSpPr txBox="1"/>
          <p:nvPr/>
        </p:nvSpPr>
        <p:spPr>
          <a:xfrm>
            <a:off x="4149090" y="554183"/>
            <a:ext cx="6012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Adelle" panose="02000503060000020004"/>
                <a:cs typeface="Times New Roman" panose="02020603050405020304" pitchFamily="18" charset="0"/>
              </a:rPr>
              <a:t>Community Engagement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573DC-C579-C616-74C6-BCB4D47F6484}"/>
              </a:ext>
            </a:extLst>
          </p:cNvPr>
          <p:cNvSpPr txBox="1">
            <a:spLocks/>
          </p:cNvSpPr>
          <p:nvPr/>
        </p:nvSpPr>
        <p:spPr>
          <a:xfrm>
            <a:off x="861204" y="1939075"/>
            <a:ext cx="10469592" cy="4599747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dirty="0"/>
              <a:t>Some of the ways we have improved our engagement include:</a:t>
            </a:r>
          </a:p>
          <a:p>
            <a:pPr marL="457200" indent="-457200">
              <a:lnSpc>
                <a:spcPct val="150000"/>
              </a:lnSpc>
              <a:spcBef>
                <a:spcPts val="1800"/>
              </a:spcBef>
              <a:buFontTx/>
              <a:buChar char="-"/>
            </a:pPr>
            <a:r>
              <a:rPr lang="en-US" sz="2000" dirty="0"/>
              <a:t>Multi-day/Purpose visits</a:t>
            </a:r>
          </a:p>
          <a:p>
            <a:pPr marL="457200" indent="-457200">
              <a:lnSpc>
                <a:spcPct val="150000"/>
              </a:lnSpc>
              <a:spcBef>
                <a:spcPts val="1800"/>
              </a:spcBef>
              <a:buFontTx/>
              <a:buChar char="-"/>
            </a:pPr>
            <a:r>
              <a:rPr lang="en-US" sz="2000" dirty="0"/>
              <a:t>Collaboration with organizations affiliated </a:t>
            </a:r>
            <a:br>
              <a:rPr lang="en-US" sz="2000" dirty="0"/>
            </a:br>
            <a:r>
              <a:rPr lang="en-US" sz="2000" dirty="0"/>
              <a:t>with NAN communities</a:t>
            </a:r>
          </a:p>
          <a:p>
            <a:pPr marL="457200" indent="-457200">
              <a:lnSpc>
                <a:spcPct val="150000"/>
              </a:lnSpc>
              <a:spcBef>
                <a:spcPts val="1800"/>
              </a:spcBef>
              <a:buFontTx/>
              <a:buChar char="-"/>
            </a:pPr>
            <a:r>
              <a:rPr lang="en-US" sz="2000" dirty="0"/>
              <a:t>Working with community members </a:t>
            </a:r>
            <a:br>
              <a:rPr lang="en-US" sz="2000" dirty="0"/>
            </a:br>
            <a:r>
              <a:rPr lang="en-US" sz="2000" dirty="0"/>
              <a:t>(Elders, Cooks, Youth)</a:t>
            </a:r>
          </a:p>
          <a:p>
            <a:pPr marL="457200" indent="-457200">
              <a:lnSpc>
                <a:spcPct val="150000"/>
              </a:lnSpc>
              <a:spcBef>
                <a:spcPts val="1800"/>
              </a:spcBef>
              <a:buFontTx/>
              <a:buChar char="-"/>
            </a:pPr>
            <a:r>
              <a:rPr lang="en-US" sz="2000" dirty="0"/>
              <a:t>Incentives for participation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EA1A59A5-1FD6-FAA5-CA2B-710AD6434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639" y="2991358"/>
            <a:ext cx="37798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6320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FAFCE-E2A3-D9FB-290E-FC2B66605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D5F727-0B1E-987E-24DE-D2B6AC8B3D46}"/>
              </a:ext>
            </a:extLst>
          </p:cNvPr>
          <p:cNvSpPr txBox="1"/>
          <p:nvPr/>
        </p:nvSpPr>
        <p:spPr>
          <a:xfrm>
            <a:off x="4149090" y="554183"/>
            <a:ext cx="6012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Adelle" panose="02000503060000020004"/>
                <a:cs typeface="Times New Roman" panose="02020603050405020304" pitchFamily="18" charset="0"/>
              </a:rPr>
              <a:t>Multi-Day/Purpose Visits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1DA575-19C0-601B-AE4D-7243AAFE8C5C}"/>
              </a:ext>
            </a:extLst>
          </p:cNvPr>
          <p:cNvSpPr txBox="1">
            <a:spLocks/>
          </p:cNvSpPr>
          <p:nvPr/>
        </p:nvSpPr>
        <p:spPr>
          <a:xfrm>
            <a:off x="459646" y="2077098"/>
            <a:ext cx="8140889" cy="4013152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dirty="0"/>
              <a:t>We extended the length of our visits and try incorporating our visits with events already happening in the community. </a:t>
            </a:r>
            <a:r>
              <a:rPr lang="en-US" b="1" dirty="0"/>
              <a:t>Our goal is to be more present in the community </a:t>
            </a:r>
            <a:r>
              <a:rPr lang="en-US" dirty="0"/>
              <a:t>and build trust before asking for input or feedback. Having community members know who we are also allows for more meaningful dialogue.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25C34BEA-C5C6-437D-4C4C-F3112C579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979867" flipH="1">
            <a:off x="9472400" y="1754757"/>
            <a:ext cx="3162366" cy="46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34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1A644-89DC-854D-73AD-E49F9CD1C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853C46-CA3A-E034-E81F-D1A96FC540A1}"/>
              </a:ext>
            </a:extLst>
          </p:cNvPr>
          <p:cNvSpPr txBox="1"/>
          <p:nvPr/>
        </p:nvSpPr>
        <p:spPr>
          <a:xfrm>
            <a:off x="4149090" y="554183"/>
            <a:ext cx="6012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Adelle" panose="02000503060000020004"/>
                <a:cs typeface="Times New Roman" panose="02020603050405020304" pitchFamily="18" charset="0"/>
              </a:rPr>
              <a:t>Collaboration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6B571-32DB-F608-E137-026554405126}"/>
              </a:ext>
            </a:extLst>
          </p:cNvPr>
          <p:cNvSpPr txBox="1">
            <a:spLocks/>
          </p:cNvSpPr>
          <p:nvPr/>
        </p:nvSpPr>
        <p:spPr>
          <a:xfrm>
            <a:off x="4930588" y="2034988"/>
            <a:ext cx="7073153" cy="4572000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dirty="0"/>
              <a:t>In addition to collaborating with other departments within NAN, we have also collaborated with </a:t>
            </a:r>
            <a:r>
              <a:rPr lang="en-US" b="1" dirty="0"/>
              <a:t>Chiefs of Ontario</a:t>
            </a:r>
            <a:r>
              <a:rPr lang="en-US" dirty="0"/>
              <a:t> with our engagement to help save costs. This collaboration was well received, and we plan to work with Chiefs of Ontario more in the future.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62C5DB4-DDA2-6E5C-75D3-85983D6F10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4" r="12644"/>
          <a:stretch>
            <a:fillRect/>
          </a:stretch>
        </p:blipFill>
        <p:spPr bwMode="auto">
          <a:xfrm>
            <a:off x="466166" y="2160494"/>
            <a:ext cx="4159624" cy="288215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7">
            <a:extLst>
              <a:ext uri="{FF2B5EF4-FFF2-40B4-BE49-F238E27FC236}">
                <a16:creationId xmlns:a16="http://schemas.microsoft.com/office/drawing/2014/main" id="{11B473E6-AF6C-E2ED-FCEB-C8E0A758565E}"/>
              </a:ext>
            </a:extLst>
          </p:cNvPr>
          <p:cNvSpPr txBox="1"/>
          <p:nvPr/>
        </p:nvSpPr>
        <p:spPr>
          <a:xfrm>
            <a:off x="1033993" y="5377933"/>
            <a:ext cx="3023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dirty="0" err="1"/>
              <a:t>Sachigo</a:t>
            </a:r>
            <a:r>
              <a:rPr lang="en-CA" dirty="0"/>
              <a:t> Lake, February 2026</a:t>
            </a:r>
          </a:p>
        </p:txBody>
      </p:sp>
    </p:spTree>
    <p:extLst>
      <p:ext uri="{BB962C8B-B14F-4D97-AF65-F5344CB8AC3E}">
        <p14:creationId xmlns:p14="http://schemas.microsoft.com/office/powerpoint/2010/main" val="1025650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A2A6C-5526-6FF5-B1D6-E3BE287F3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1660C2-251D-26B0-8B5B-18785070F55F}"/>
              </a:ext>
            </a:extLst>
          </p:cNvPr>
          <p:cNvSpPr txBox="1"/>
          <p:nvPr/>
        </p:nvSpPr>
        <p:spPr>
          <a:xfrm>
            <a:off x="4149090" y="554183"/>
            <a:ext cx="64182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Adelle" panose="02000503060000020004"/>
                <a:cs typeface="Times New Roman" panose="02020603050405020304" pitchFamily="18" charset="0"/>
              </a:rPr>
              <a:t>Working With Community Members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BF253-21FB-9A35-6FAE-700DDB0063B2}"/>
              </a:ext>
            </a:extLst>
          </p:cNvPr>
          <p:cNvSpPr txBox="1">
            <a:spLocks/>
          </p:cNvSpPr>
          <p:nvPr/>
        </p:nvSpPr>
        <p:spPr>
          <a:xfrm>
            <a:off x="1265208" y="1809679"/>
            <a:ext cx="9661584" cy="993907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13E2646-40C7-5157-EB25-838F64A6FBD3}"/>
              </a:ext>
            </a:extLst>
          </p:cNvPr>
          <p:cNvSpPr txBox="1">
            <a:spLocks/>
          </p:cNvSpPr>
          <p:nvPr/>
        </p:nvSpPr>
        <p:spPr>
          <a:xfrm>
            <a:off x="564777" y="1881182"/>
            <a:ext cx="11075624" cy="1461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dirty="0"/>
              <a:t>We have started working with communities more with our engagement. For example, we always ask the community if they would like to provide: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12FE2F15-DB71-C67B-B90C-3ED9B9945172}"/>
              </a:ext>
            </a:extLst>
          </p:cNvPr>
          <p:cNvSpPr txBox="1"/>
          <p:nvPr/>
        </p:nvSpPr>
        <p:spPr>
          <a:xfrm>
            <a:off x="4415183" y="3692974"/>
            <a:ext cx="3374812" cy="2610843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delle" panose="02000503060000020004"/>
              </a:rPr>
              <a:t>Youth Helpers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delle" panose="02000503060000020004"/>
              </a:rPr>
              <a:t>Community Cooks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delle" panose="02000503060000020004"/>
              </a:rPr>
              <a:t>Elder Support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delle" panose="02000503060000020004"/>
              </a:rPr>
              <a:t>Translators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BF8356A-FA5E-7FD3-B736-29271EF15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56" y="3446479"/>
            <a:ext cx="324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7AF902F7-8A3E-5B5B-23AA-E4ED2C855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741" y="3522378"/>
            <a:ext cx="324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398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A57EA-19C3-2FBF-C6F8-5F1D06163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2B5760-BFD9-4911-EF8B-90022793EB45}"/>
              </a:ext>
            </a:extLst>
          </p:cNvPr>
          <p:cNvSpPr txBox="1"/>
          <p:nvPr/>
        </p:nvSpPr>
        <p:spPr>
          <a:xfrm>
            <a:off x="4149090" y="554183"/>
            <a:ext cx="6012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Adelle" panose="02000503060000020004"/>
                <a:cs typeface="Times New Roman" panose="02020603050405020304" pitchFamily="18" charset="0"/>
              </a:rPr>
              <a:t>Incentives for Participation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A735A-7853-DC6A-6029-C0B73038B18B}"/>
              </a:ext>
            </a:extLst>
          </p:cNvPr>
          <p:cNvSpPr txBox="1">
            <a:spLocks/>
          </p:cNvSpPr>
          <p:nvPr/>
        </p:nvSpPr>
        <p:spPr>
          <a:xfrm>
            <a:off x="404595" y="2033797"/>
            <a:ext cx="6677523" cy="4098061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dirty="0"/>
              <a:t>Before each visit, we take time to learn about the community’s interests, activities, and day-to-day experiences so we can provide activities and gifts that are meaningful, relevant, and reflective of community values.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C31A585-60EC-EC37-9393-F7D5753D95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0" t="15751" r="21142"/>
          <a:stretch>
            <a:fillRect/>
          </a:stretch>
        </p:blipFill>
        <p:spPr bwMode="auto">
          <a:xfrm>
            <a:off x="7952880" y="2142565"/>
            <a:ext cx="3427160" cy="361947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8ABB00D-B151-9162-6B98-4AE33ABB67FE}"/>
              </a:ext>
            </a:extLst>
          </p:cNvPr>
          <p:cNvSpPr txBox="1">
            <a:spLocks/>
          </p:cNvSpPr>
          <p:nvPr/>
        </p:nvSpPr>
        <p:spPr>
          <a:xfrm>
            <a:off x="7798127" y="5942565"/>
            <a:ext cx="3736665" cy="584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elle" panose="0200050306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2000" dirty="0"/>
              <a:t>North Caribou Lake, January 2026</a:t>
            </a:r>
          </a:p>
        </p:txBody>
      </p:sp>
    </p:spTree>
    <p:extLst>
      <p:ext uri="{BB962C8B-B14F-4D97-AF65-F5344CB8AC3E}">
        <p14:creationId xmlns:p14="http://schemas.microsoft.com/office/powerpoint/2010/main" val="32939019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19.0.7022"/>
  <p:tag name="SLIDO_PRESENTATION_ID" val="98870324-f16b-40a6-bead-4cc02ff0b74f"/>
  <p:tag name="SLIDO_EVENT_UUID" val="4039e69a-02e9-425a-9e52-86cb3d652317"/>
  <p:tag name="SLIDO_EVENT_SECTION_UUID" val="d16ad87f-8881-4486-8648-4da475e4372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2b13d5d-1319-4632-8e89-217ffbdfc8dd" xsi:nil="true"/>
    <lcf76f155ced4ddcb4097134ff3c332f xmlns="677979e9-8239-49ce-a42e-261ac33db5c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89AEDF28BEEF4E8FEFFD736919B46D" ma:contentTypeVersion="18" ma:contentTypeDescription="Create a new document." ma:contentTypeScope="" ma:versionID="f3eb2a92a8edbae80bba14190512f264">
  <xsd:schema xmlns:xsd="http://www.w3.org/2001/XMLSchema" xmlns:xs="http://www.w3.org/2001/XMLSchema" xmlns:p="http://schemas.microsoft.com/office/2006/metadata/properties" xmlns:ns2="9687311b-1209-47a0-9647-d7f2b133007a" xmlns:ns3="677979e9-8239-49ce-a42e-261ac33db5cf" xmlns:ns4="d2b13d5d-1319-4632-8e89-217ffbdfc8dd" targetNamespace="http://schemas.microsoft.com/office/2006/metadata/properties" ma:root="true" ma:fieldsID="aba9f44d131555482c136afebedae18c" ns2:_="" ns3:_="" ns4:_="">
    <xsd:import namespace="9687311b-1209-47a0-9647-d7f2b133007a"/>
    <xsd:import namespace="677979e9-8239-49ce-a42e-261ac33db5cf"/>
    <xsd:import namespace="d2b13d5d-1319-4632-8e89-217ffbdfc8d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7311b-1209-47a0-9647-d7f2b133007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979e9-8239-49ce-a42e-261ac33db5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15db13c-35ec-4a07-b942-ee681420a5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b13d5d-1319-4632-8e89-217ffbdfc8dd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5def164a-84b0-40ca-a6cd-c4b928de326d}" ma:internalName="TaxCatchAll" ma:showField="CatchAllData" ma:web="d2b13d5d-1319-4632-8e89-217ffbdfc8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6AF92D-2710-415C-BD67-DF554CFC0CB1}">
  <ds:schemaRefs>
    <ds:schemaRef ds:uri="http://schemas.microsoft.com/office/2006/metadata/properties"/>
    <ds:schemaRef ds:uri="http://schemas.microsoft.com/office/infopath/2007/PartnerControls"/>
    <ds:schemaRef ds:uri="d2b13d5d-1319-4632-8e89-217ffbdfc8dd"/>
    <ds:schemaRef ds:uri="59ed8be0-3669-4d2e-8b92-c4e0548417f7"/>
  </ds:schemaRefs>
</ds:datastoreItem>
</file>

<file path=customXml/itemProps2.xml><?xml version="1.0" encoding="utf-8"?>
<ds:datastoreItem xmlns:ds="http://schemas.openxmlformats.org/officeDocument/2006/customXml" ds:itemID="{1A0D537B-441C-409B-BBFB-D09EB64149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6FBDFB-C49B-4181-A7D6-D138D4781813}"/>
</file>

<file path=docProps/app.xml><?xml version="1.0" encoding="utf-8"?>
<Properties xmlns="http://schemas.openxmlformats.org/officeDocument/2006/extended-properties" xmlns:vt="http://schemas.openxmlformats.org/officeDocument/2006/docPropsVTypes">
  <TotalTime>86204</TotalTime>
  <Words>589</Words>
  <Application>Microsoft Office PowerPoint</Application>
  <PresentationFormat>Widescreen</PresentationFormat>
  <Paragraphs>69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Jacob Osadec</dc:creator>
  <cp:lastModifiedBy>Jacob Osadec</cp:lastModifiedBy>
  <cp:revision>98</cp:revision>
  <cp:lastPrinted>2025-11-20T21:42:26Z</cp:lastPrinted>
  <dcterms:created xsi:type="dcterms:W3CDTF">2025-06-04T20:24:02Z</dcterms:created>
  <dcterms:modified xsi:type="dcterms:W3CDTF">2026-05-20T20:34:46Z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0x010100D089AEDF28BEEF4E8FEFFD736919B46D</vt:lpwstr>
  </property>
</Properties>
</file>