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8"/>
  </p:notesMasterIdLst>
  <p:sldIdLst>
    <p:sldId id="262" r:id="rId5"/>
    <p:sldId id="282" r:id="rId6"/>
    <p:sldId id="285" r:id="rId7"/>
    <p:sldId id="287" r:id="rId8"/>
    <p:sldId id="261" r:id="rId9"/>
    <p:sldId id="289" r:id="rId10"/>
    <p:sldId id="290" r:id="rId11"/>
    <p:sldId id="291" r:id="rId12"/>
    <p:sldId id="292" r:id="rId13"/>
    <p:sldId id="293" r:id="rId14"/>
    <p:sldId id="258" r:id="rId15"/>
    <p:sldId id="294" r:id="rId16"/>
    <p:sldId id="28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1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D6667A-A244-4F95-8352-726DE498A649}" v="2" dt="2026-04-24T12:55:37.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52"/>
    <p:restoredTop sz="94694"/>
  </p:normalViewPr>
  <p:slideViewPr>
    <p:cSldViewPr snapToGrid="0" snapToObjects="1">
      <p:cViewPr varScale="1">
        <p:scale>
          <a:sx n="99" d="100"/>
          <a:sy n="99" d="100"/>
        </p:scale>
        <p:origin x="9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E4441-53AD-4514-9C19-BB53083741DA}" type="datetimeFigureOut">
              <a:rPr lang="en-CA" smtClean="0"/>
              <a:t>2026-05-19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DA3A0C-98BA-4CFF-9FF3-1F5D383F125B}" type="slidenum">
              <a:rPr lang="en-CA" smtClean="0"/>
              <a:t>‹#›</a:t>
            </a:fld>
            <a:endParaRPr lang="en-CA"/>
          </a:p>
        </p:txBody>
      </p:sp>
    </p:spTree>
    <p:extLst>
      <p:ext uri="{BB962C8B-B14F-4D97-AF65-F5344CB8AC3E}">
        <p14:creationId xmlns:p14="http://schemas.microsoft.com/office/powerpoint/2010/main" val="917835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Employment and Social Development Canada</a:t>
            </a:r>
          </a:p>
        </p:txBody>
      </p:sp>
      <p:sp>
        <p:nvSpPr>
          <p:cNvPr id="4" name="Slide Number Placeholder 3"/>
          <p:cNvSpPr>
            <a:spLocks noGrp="1"/>
          </p:cNvSpPr>
          <p:nvPr>
            <p:ph type="sldNum" sz="quarter" idx="5"/>
          </p:nvPr>
        </p:nvSpPr>
        <p:spPr/>
        <p:txBody>
          <a:bodyPr/>
          <a:lstStyle/>
          <a:p>
            <a:fld id="{ACDA3A0C-98BA-4CFF-9FF3-1F5D383F125B}" type="slidenum">
              <a:rPr lang="en-CA" smtClean="0"/>
              <a:t>2</a:t>
            </a:fld>
            <a:endParaRPr lang="en-CA"/>
          </a:p>
        </p:txBody>
      </p:sp>
    </p:spTree>
    <p:extLst>
      <p:ext uri="{BB962C8B-B14F-4D97-AF65-F5344CB8AC3E}">
        <p14:creationId xmlns:p14="http://schemas.microsoft.com/office/powerpoint/2010/main" val="343838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CDA3A0C-98BA-4CFF-9FF3-1F5D383F125B}" type="slidenum">
              <a:rPr lang="en-CA" smtClean="0"/>
              <a:t>13</a:t>
            </a:fld>
            <a:endParaRPr lang="en-CA"/>
          </a:p>
        </p:txBody>
      </p:sp>
    </p:spTree>
    <p:extLst>
      <p:ext uri="{BB962C8B-B14F-4D97-AF65-F5344CB8AC3E}">
        <p14:creationId xmlns:p14="http://schemas.microsoft.com/office/powerpoint/2010/main" val="432397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492F80-051A-B542-816D-72DC43758018}"/>
              </a:ext>
            </a:extLst>
          </p:cNvPr>
          <p:cNvPicPr>
            <a:picLocks noChangeAspect="1"/>
          </p:cNvPicPr>
          <p:nvPr userDrawn="1"/>
        </p:nvPicPr>
        <p:blipFill>
          <a:blip r:embed="rId2"/>
          <a:stretch>
            <a:fillRect/>
          </a:stretch>
        </p:blipFill>
        <p:spPr>
          <a:xfrm>
            <a:off x="-684680" y="-341739"/>
            <a:ext cx="13219580" cy="10215129"/>
          </a:xfrm>
          <a:prstGeom prst="rect">
            <a:avLst/>
          </a:prstGeom>
        </p:spPr>
      </p:pic>
      <p:sp>
        <p:nvSpPr>
          <p:cNvPr id="10" name="TextBox 9">
            <a:extLst>
              <a:ext uri="{FF2B5EF4-FFF2-40B4-BE49-F238E27FC236}">
                <a16:creationId xmlns:a16="http://schemas.microsoft.com/office/drawing/2014/main" id="{4BF69949-307F-AD48-9F2D-7C88E47CD801}"/>
              </a:ext>
            </a:extLst>
          </p:cNvPr>
          <p:cNvSpPr txBox="1"/>
          <p:nvPr userDrawn="1"/>
        </p:nvSpPr>
        <p:spPr>
          <a:xfrm>
            <a:off x="521903" y="4765826"/>
            <a:ext cx="7708307" cy="646331"/>
          </a:xfrm>
          <a:prstGeom prst="rect">
            <a:avLst/>
          </a:prstGeom>
          <a:noFill/>
        </p:spPr>
        <p:txBody>
          <a:bodyPr wrap="square" rtlCol="0">
            <a:spAutoFit/>
          </a:bodyPr>
          <a:lstStyle/>
          <a:p>
            <a:pPr algn="l"/>
            <a:r>
              <a:rPr lang="en-US" sz="3600" b="0" dirty="0">
                <a:solidFill>
                  <a:schemeClr val="bg1"/>
                </a:solidFill>
                <a:latin typeface="Adelle" panose="02000503060000020004" pitchFamily="2" charset="77"/>
              </a:rPr>
              <a:t>Presentation Title Goes Here</a:t>
            </a:r>
          </a:p>
        </p:txBody>
      </p:sp>
      <p:sp>
        <p:nvSpPr>
          <p:cNvPr id="4" name="TextBox 3">
            <a:extLst>
              <a:ext uri="{FF2B5EF4-FFF2-40B4-BE49-F238E27FC236}">
                <a16:creationId xmlns:a16="http://schemas.microsoft.com/office/drawing/2014/main" id="{10AAB8CF-CD78-CA4E-9EB6-06A472BBEF3F}"/>
              </a:ext>
            </a:extLst>
          </p:cNvPr>
          <p:cNvSpPr txBox="1"/>
          <p:nvPr userDrawn="1"/>
        </p:nvSpPr>
        <p:spPr>
          <a:xfrm>
            <a:off x="521903" y="5542785"/>
            <a:ext cx="7708307" cy="707886"/>
          </a:xfrm>
          <a:prstGeom prst="rect">
            <a:avLst/>
          </a:prstGeom>
          <a:noFill/>
        </p:spPr>
        <p:txBody>
          <a:bodyPr wrap="square" rtlCol="0">
            <a:spAutoFit/>
          </a:bodyPr>
          <a:lstStyle/>
          <a:p>
            <a:pPr algn="l"/>
            <a:r>
              <a:rPr lang="en-US" sz="2000" b="0" dirty="0">
                <a:solidFill>
                  <a:schemeClr val="bg1"/>
                </a:solidFill>
                <a:latin typeface="Adelle" panose="02000503060000020004" pitchFamily="2" charset="77"/>
              </a:rPr>
              <a:t>Presented by: </a:t>
            </a:r>
            <a:r>
              <a:rPr lang="en-US" sz="2000" b="0" dirty="0" err="1">
                <a:solidFill>
                  <a:schemeClr val="bg1"/>
                </a:solidFill>
                <a:latin typeface="Adelle" panose="02000503060000020004" pitchFamily="2" charset="77"/>
              </a:rPr>
              <a:t>Firstname</a:t>
            </a:r>
            <a:r>
              <a:rPr lang="en-US" sz="2000" b="0" dirty="0">
                <a:solidFill>
                  <a:schemeClr val="bg1"/>
                </a:solidFill>
                <a:latin typeface="Adelle" panose="02000503060000020004" pitchFamily="2" charset="77"/>
              </a:rPr>
              <a:t> </a:t>
            </a:r>
            <a:r>
              <a:rPr lang="en-US" sz="2000" b="0" dirty="0" err="1">
                <a:solidFill>
                  <a:schemeClr val="bg1"/>
                </a:solidFill>
                <a:latin typeface="Adelle" panose="02000503060000020004" pitchFamily="2" charset="77"/>
              </a:rPr>
              <a:t>Lastname</a:t>
            </a:r>
            <a:endParaRPr lang="en-US" sz="2000" b="0" dirty="0">
              <a:solidFill>
                <a:schemeClr val="bg1"/>
              </a:solidFill>
              <a:latin typeface="Adelle" panose="02000503060000020004" pitchFamily="2" charset="77"/>
            </a:endParaRPr>
          </a:p>
          <a:p>
            <a:pPr algn="l"/>
            <a:r>
              <a:rPr lang="en-US" sz="2000" b="0" dirty="0">
                <a:solidFill>
                  <a:schemeClr val="bg1"/>
                </a:solidFill>
                <a:latin typeface="Adelle" panose="02000503060000020004" pitchFamily="2" charset="77"/>
              </a:rPr>
              <a:t>August 30, 2019</a:t>
            </a:r>
          </a:p>
        </p:txBody>
      </p:sp>
    </p:spTree>
    <p:extLst>
      <p:ext uri="{BB962C8B-B14F-4D97-AF65-F5344CB8AC3E}">
        <p14:creationId xmlns:p14="http://schemas.microsoft.com/office/powerpoint/2010/main" val="2639157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19BD4CE0-6246-9747-BF13-FD948E66CBA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658460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404FD8B9-AE43-7445-B84B-DEBBF6BB471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011191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4" name="Picture 3" descr="A close up of a mans face&#10;&#10;Description automatically generated">
            <a:extLst>
              <a:ext uri="{FF2B5EF4-FFF2-40B4-BE49-F238E27FC236}">
                <a16:creationId xmlns:a16="http://schemas.microsoft.com/office/drawing/2014/main" id="{720FEEEC-E6F8-7C44-99F1-67A183E7EEC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50857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1762961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BE43289C-9BA5-3045-AF81-E77BA01AFB0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Content Placeholder 5">
            <a:extLst>
              <a:ext uri="{FF2B5EF4-FFF2-40B4-BE49-F238E27FC236}">
                <a16:creationId xmlns:a16="http://schemas.microsoft.com/office/drawing/2014/main" id="{CB7B45EA-BB71-A745-B3D3-DAE000FFE616}"/>
              </a:ext>
            </a:extLst>
          </p:cNvPr>
          <p:cNvSpPr>
            <a:spLocks noGrp="1"/>
          </p:cNvSpPr>
          <p:nvPr>
            <p:ph sz="quarter" idx="4"/>
          </p:nvPr>
        </p:nvSpPr>
        <p:spPr>
          <a:xfrm>
            <a:off x="0" y="1632857"/>
            <a:ext cx="12192000" cy="52251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154335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 Blu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AE08CA84-BAFA-7D44-B000-A088A6D5852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Content Placeholder 5">
            <a:extLst>
              <a:ext uri="{FF2B5EF4-FFF2-40B4-BE49-F238E27FC236}">
                <a16:creationId xmlns:a16="http://schemas.microsoft.com/office/drawing/2014/main" id="{CB7B45EA-BB71-A745-B3D3-DAE000FFE616}"/>
              </a:ext>
            </a:extLst>
          </p:cNvPr>
          <p:cNvSpPr>
            <a:spLocks noGrp="1"/>
          </p:cNvSpPr>
          <p:nvPr>
            <p:ph sz="quarter" idx="4"/>
          </p:nvPr>
        </p:nvSpPr>
        <p:spPr>
          <a:xfrm>
            <a:off x="0" y="1632857"/>
            <a:ext cx="12192000" cy="52251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73863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rge Quote v2">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96511342-F32A-494C-98C9-76C65B6106D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95547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Large Quote v2">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C7C3CFE8-9FD7-AA42-8A32-17723C5677F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84297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Large Quote v2">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4B9112BD-391A-C24C-99C2-731511D3328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22874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Quote v1">
    <p:spTree>
      <p:nvGrpSpPr>
        <p:cNvPr id="1" name=""/>
        <p:cNvGrpSpPr/>
        <p:nvPr/>
      </p:nvGrpSpPr>
      <p:grpSpPr>
        <a:xfrm>
          <a:off x="0" y="0"/>
          <a:ext cx="0" cy="0"/>
          <a:chOff x="0" y="0"/>
          <a:chExt cx="0" cy="0"/>
        </a:xfrm>
      </p:grpSpPr>
      <p:pic>
        <p:nvPicPr>
          <p:cNvPr id="5" name="Picture 4" descr="A picture containing computer&#10;&#10;Description automatically generated">
            <a:extLst>
              <a:ext uri="{FF2B5EF4-FFF2-40B4-BE49-F238E27FC236}">
                <a16:creationId xmlns:a16="http://schemas.microsoft.com/office/drawing/2014/main" id="{BAF2076A-85C4-A542-AC81-8CCA27CBC48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04672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822A3D46-1876-8C4B-B303-67795B3614B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18169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in Brand Pag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5C30A1F1-3042-844F-BF12-14D5D7E0B24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423054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CBDDDA-7C59-3B4E-9AF3-11042D886996}" type="datetimeFigureOut">
              <a:rPr lang="en-US" smtClean="0"/>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0B6519-E40F-F045-9114-7FAB22721D09}" type="slidenum">
              <a:rPr lang="en-US" smtClean="0"/>
              <a:t>‹#›</a:t>
            </a:fld>
            <a:endParaRPr lang="en-US"/>
          </a:p>
        </p:txBody>
      </p:sp>
    </p:spTree>
    <p:extLst>
      <p:ext uri="{BB962C8B-B14F-4D97-AF65-F5344CB8AC3E}">
        <p14:creationId xmlns:p14="http://schemas.microsoft.com/office/powerpoint/2010/main" val="577431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a:lvl1pPr>
          </a:lstStyle>
          <a:p>
            <a:pPr lvl="0"/>
            <a:endParaRPr lang="en-US" dirty="0"/>
          </a:p>
        </p:txBody>
      </p:sp>
      <p:sp>
        <p:nvSpPr>
          <p:cNvPr id="4" name="Date Placeholder 3"/>
          <p:cNvSpPr>
            <a:spLocks noGrp="1"/>
          </p:cNvSpPr>
          <p:nvPr>
            <p:ph type="dt" sz="half" idx="10"/>
          </p:nvPr>
        </p:nvSpPr>
        <p:spPr/>
        <p:txBody>
          <a:bodyPr/>
          <a:lstStyle/>
          <a:p>
            <a:fld id="{D6CBDDDA-7C59-3B4E-9AF3-11042D886996}"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0B6519-E40F-F045-9114-7FAB22721D09}" type="slidenum">
              <a:rPr lang="en-US" smtClean="0"/>
              <a:t>‹#›</a:t>
            </a:fld>
            <a:endParaRPr lang="en-US"/>
          </a:p>
        </p:txBody>
      </p:sp>
    </p:spTree>
    <p:extLst>
      <p:ext uri="{BB962C8B-B14F-4D97-AF65-F5344CB8AC3E}">
        <p14:creationId xmlns:p14="http://schemas.microsoft.com/office/powerpoint/2010/main" val="2702218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75A8A532-AC24-AF44-8CB8-14DEA5E52982}"/>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69177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2600864E-00BA-2F40-B518-7FFDD96BD83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7273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ullets">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715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Bullets">
    <p:spTree>
      <p:nvGrpSpPr>
        <p:cNvPr id="1" name=""/>
        <p:cNvGrpSpPr/>
        <p:nvPr/>
      </p:nvGrpSpPr>
      <p:grpSpPr>
        <a:xfrm>
          <a:off x="0" y="0"/>
          <a:ext cx="0" cy="0"/>
          <a:chOff x="0" y="0"/>
          <a:chExt cx="0" cy="0"/>
        </a:xfrm>
      </p:grpSpPr>
      <p:pic>
        <p:nvPicPr>
          <p:cNvPr id="4" name="Picture 3" descr="A close up of a mans face&#10;&#10;Description automatically generated">
            <a:extLst>
              <a:ext uri="{FF2B5EF4-FFF2-40B4-BE49-F238E27FC236}">
                <a16:creationId xmlns:a16="http://schemas.microsoft.com/office/drawing/2014/main" id="{1E4D005B-9041-2B4B-BC85-AE70DBC84FB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1615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8348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5C348004-A7AD-8F43-AD8E-58E1A8D36B58}"/>
              </a:ext>
            </a:extLst>
          </p:cNvPr>
          <p:cNvPicPr>
            <a:picLocks noChangeAspect="1"/>
          </p:cNvPicPr>
          <p:nvPr userDrawn="1"/>
        </p:nvPicPr>
        <p:blipFill>
          <a:blip r:embed="rId2"/>
          <a:stretch>
            <a:fillRect/>
          </a:stretch>
        </p:blipFill>
        <p:spPr>
          <a:xfrm>
            <a:off x="133350" y="0"/>
            <a:ext cx="12192000" cy="6858000"/>
          </a:xfrm>
          <a:prstGeom prst="rect">
            <a:avLst/>
          </a:prstGeom>
        </p:spPr>
      </p:pic>
      <p:sp>
        <p:nvSpPr>
          <p:cNvPr id="7" name="Content Placeholder 5">
            <a:extLst>
              <a:ext uri="{FF2B5EF4-FFF2-40B4-BE49-F238E27FC236}">
                <a16:creationId xmlns:a16="http://schemas.microsoft.com/office/drawing/2014/main" id="{4C162A0A-A149-254C-9D89-D5F590CE1FBD}"/>
              </a:ext>
            </a:extLst>
          </p:cNvPr>
          <p:cNvSpPr>
            <a:spLocks noGrp="1"/>
          </p:cNvSpPr>
          <p:nvPr>
            <p:ph sz="quarter" idx="4"/>
          </p:nvPr>
        </p:nvSpPr>
        <p:spPr>
          <a:xfrm>
            <a:off x="0" y="0"/>
            <a:ext cx="6096000" cy="6858000"/>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18273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5B5A879-BC86-F54A-A227-7909480243F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1276433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CBDDDA-7C59-3B4E-9AF3-11042D886996}" type="datetimeFigureOut">
              <a:rPr lang="en-US" smtClean="0"/>
              <a:t>5/19/2026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0B6519-E40F-F045-9114-7FAB22721D09}" type="slidenum">
              <a:rPr lang="en-US" smtClean="0"/>
              <a:t>‹#›</a:t>
            </a:fld>
            <a:endParaRPr lang="en-US"/>
          </a:p>
        </p:txBody>
      </p:sp>
    </p:spTree>
    <p:extLst>
      <p:ext uri="{BB962C8B-B14F-4D97-AF65-F5344CB8AC3E}">
        <p14:creationId xmlns:p14="http://schemas.microsoft.com/office/powerpoint/2010/main" val="1589054855"/>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2" r:id="rId3"/>
    <p:sldLayoutId id="2147483682" r:id="rId4"/>
    <p:sldLayoutId id="2147483683" r:id="rId5"/>
    <p:sldLayoutId id="2147483684" r:id="rId6"/>
    <p:sldLayoutId id="2147483685" r:id="rId7"/>
    <p:sldLayoutId id="2147483661" r:id="rId8"/>
    <p:sldLayoutId id="2147483663" r:id="rId9"/>
    <p:sldLayoutId id="2147483678" r:id="rId10"/>
    <p:sldLayoutId id="2147483679" r:id="rId11"/>
    <p:sldLayoutId id="2147483680" r:id="rId12"/>
    <p:sldLayoutId id="2147483681" r:id="rId13"/>
    <p:sldLayoutId id="2147483668" r:id="rId14"/>
    <p:sldLayoutId id="2147483674" r:id="rId15"/>
    <p:sldLayoutId id="2147483669" r:id="rId16"/>
    <p:sldLayoutId id="2147483676" r:id="rId17"/>
    <p:sldLayoutId id="2147483677" r:id="rId18"/>
    <p:sldLayoutId id="2147483670" r:id="rId19"/>
    <p:sldLayoutId id="2147483671" r:id="rId20"/>
    <p:sldLayoutId id="2147483667" r:id="rId21"/>
    <p:sldLayoutId id="2147483662" r:id="rId22"/>
  </p:sldLayoutIdLst>
  <p:txStyles>
    <p:titleStyle>
      <a:lvl1pPr algn="l" defTabSz="914400" rtl="0" eaLnBrk="1" latinLnBrk="0" hangingPunct="1">
        <a:lnSpc>
          <a:spcPct val="90000"/>
        </a:lnSpc>
        <a:spcBef>
          <a:spcPct val="0"/>
        </a:spcBef>
        <a:buNone/>
        <a:defRPr sz="4400" kern="1200">
          <a:solidFill>
            <a:schemeClr val="tx1"/>
          </a:solidFill>
          <a:latin typeface="Adelle" panose="0200050306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delle" panose="02000503060000020004" pitchFamily="2" charset="77"/>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Adelle" panose="02000503060000020004" pitchFamily="2" charset="77"/>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Adelle" panose="02000503060000020004" pitchFamily="2" charset="77"/>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8.xml"/><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jpeg"/><Relationship Id="rId1" Type="http://schemas.openxmlformats.org/officeDocument/2006/relationships/slideLayout" Target="../slideLayouts/slideLayout21.xml"/><Relationship Id="rId4" Type="http://schemas.openxmlformats.org/officeDocument/2006/relationships/image" Target="../media/image27.sv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6982D3-073D-8240-BAEB-B15E268BA0FD}"/>
              </a:ext>
            </a:extLst>
          </p:cNvPr>
          <p:cNvSpPr txBox="1"/>
          <p:nvPr/>
        </p:nvSpPr>
        <p:spPr>
          <a:xfrm>
            <a:off x="521903" y="4239514"/>
            <a:ext cx="9015502" cy="1200329"/>
          </a:xfrm>
          <a:prstGeom prst="rect">
            <a:avLst/>
          </a:prstGeom>
          <a:noFill/>
        </p:spPr>
        <p:txBody>
          <a:bodyPr wrap="square" rtlCol="0">
            <a:spAutoFit/>
          </a:bodyPr>
          <a:lstStyle/>
          <a:p>
            <a:pPr algn="l"/>
            <a:r>
              <a:rPr lang="en-US" sz="3600" dirty="0">
                <a:solidFill>
                  <a:schemeClr val="bg1"/>
                </a:solidFill>
                <a:latin typeface="Adelle" panose="02000503060000020004" pitchFamily="2" charset="77"/>
              </a:rPr>
              <a:t>Community Led Land Based Curriculum Development for Early Learning and Child Care</a:t>
            </a:r>
            <a:endParaRPr lang="en-US" sz="3600" b="0" dirty="0">
              <a:solidFill>
                <a:schemeClr val="bg1"/>
              </a:solidFill>
              <a:latin typeface="Adelle" panose="02000503060000020004" pitchFamily="2" charset="77"/>
            </a:endParaRPr>
          </a:p>
        </p:txBody>
      </p:sp>
      <p:sp>
        <p:nvSpPr>
          <p:cNvPr id="4" name="TextBox 3">
            <a:extLst>
              <a:ext uri="{FF2B5EF4-FFF2-40B4-BE49-F238E27FC236}">
                <a16:creationId xmlns:a16="http://schemas.microsoft.com/office/drawing/2014/main" id="{C5F91161-09B3-E84E-9F9A-3169CC0211C2}"/>
              </a:ext>
            </a:extLst>
          </p:cNvPr>
          <p:cNvSpPr txBox="1"/>
          <p:nvPr/>
        </p:nvSpPr>
        <p:spPr>
          <a:xfrm>
            <a:off x="521903" y="5542785"/>
            <a:ext cx="7708307" cy="707886"/>
          </a:xfrm>
          <a:prstGeom prst="rect">
            <a:avLst/>
          </a:prstGeom>
          <a:noFill/>
        </p:spPr>
        <p:txBody>
          <a:bodyPr wrap="square" rtlCol="0">
            <a:spAutoFit/>
          </a:bodyPr>
          <a:lstStyle/>
          <a:p>
            <a:pPr algn="l"/>
            <a:r>
              <a:rPr lang="en-US" sz="2000" b="0" dirty="0">
                <a:solidFill>
                  <a:schemeClr val="bg1"/>
                </a:solidFill>
                <a:latin typeface="Adelle" panose="02000503060000020004" pitchFamily="2" charset="77"/>
              </a:rPr>
              <a:t>Presented by: Laura Baxter &amp; Victor Chapais</a:t>
            </a:r>
          </a:p>
          <a:p>
            <a:pPr algn="l"/>
            <a:r>
              <a:rPr lang="en-US" sz="2000" b="0" dirty="0">
                <a:solidFill>
                  <a:schemeClr val="bg1"/>
                </a:solidFill>
                <a:latin typeface="Adelle" panose="02000503060000020004" pitchFamily="2" charset="77"/>
              </a:rPr>
              <a:t>Date: Thursday April 30, 2026</a:t>
            </a:r>
          </a:p>
        </p:txBody>
      </p:sp>
    </p:spTree>
    <p:extLst>
      <p:ext uri="{BB962C8B-B14F-4D97-AF65-F5344CB8AC3E}">
        <p14:creationId xmlns:p14="http://schemas.microsoft.com/office/powerpoint/2010/main" val="95075979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C02AF7-3A52-7E4F-8749-9220837B55F3}"/>
              </a:ext>
            </a:extLst>
          </p:cNvPr>
          <p:cNvPicPr>
            <a:picLocks noChangeAspect="1"/>
          </p:cNvPicPr>
          <p:nvPr/>
        </p:nvPicPr>
        <p:blipFill>
          <a:blip r:embed="rId2"/>
          <a:stretch>
            <a:fillRect/>
          </a:stretch>
        </p:blipFill>
        <p:spPr>
          <a:xfrm>
            <a:off x="1" y="1"/>
            <a:ext cx="4644735" cy="3589712"/>
          </a:xfrm>
          <a:prstGeom prst="rect">
            <a:avLst/>
          </a:prstGeom>
        </p:spPr>
      </p:pic>
      <p:pic>
        <p:nvPicPr>
          <p:cNvPr id="5" name="Picture 4">
            <a:extLst>
              <a:ext uri="{FF2B5EF4-FFF2-40B4-BE49-F238E27FC236}">
                <a16:creationId xmlns:a16="http://schemas.microsoft.com/office/drawing/2014/main" id="{41A9A170-E1D6-4726-D8C9-60E9B1F1904F}"/>
              </a:ext>
            </a:extLst>
          </p:cNvPr>
          <p:cNvPicPr>
            <a:picLocks noChangeAspect="1"/>
          </p:cNvPicPr>
          <p:nvPr/>
        </p:nvPicPr>
        <p:blipFill>
          <a:blip r:embed="rId3"/>
          <a:stretch>
            <a:fillRect/>
          </a:stretch>
        </p:blipFill>
        <p:spPr>
          <a:xfrm>
            <a:off x="7361959" y="0"/>
            <a:ext cx="4683860" cy="3619950"/>
          </a:xfrm>
          <a:prstGeom prst="rect">
            <a:avLst/>
          </a:prstGeom>
        </p:spPr>
      </p:pic>
      <p:pic>
        <p:nvPicPr>
          <p:cNvPr id="7" name="Picture 6">
            <a:extLst>
              <a:ext uri="{FF2B5EF4-FFF2-40B4-BE49-F238E27FC236}">
                <a16:creationId xmlns:a16="http://schemas.microsoft.com/office/drawing/2014/main" id="{16CB11E6-5961-CB77-F655-CE2F9DB3D9A4}"/>
              </a:ext>
            </a:extLst>
          </p:cNvPr>
          <p:cNvPicPr>
            <a:picLocks noChangeAspect="1"/>
          </p:cNvPicPr>
          <p:nvPr/>
        </p:nvPicPr>
        <p:blipFill>
          <a:blip r:embed="rId4"/>
          <a:stretch>
            <a:fillRect/>
          </a:stretch>
        </p:blipFill>
        <p:spPr>
          <a:xfrm>
            <a:off x="3765838" y="3523808"/>
            <a:ext cx="4314117" cy="3334192"/>
          </a:xfrm>
          <a:prstGeom prst="rect">
            <a:avLst/>
          </a:prstGeom>
        </p:spPr>
      </p:pic>
    </p:spTree>
    <p:extLst>
      <p:ext uri="{BB962C8B-B14F-4D97-AF65-F5344CB8AC3E}">
        <p14:creationId xmlns:p14="http://schemas.microsoft.com/office/powerpoint/2010/main" val="3047858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en-CA" sz="1200"/>
          </a:p>
        </p:txBody>
      </p:sp>
      <p:sp>
        <p:nvSpPr>
          <p:cNvPr id="3" name="TextBox 3"/>
          <p:cNvSpPr txBox="1"/>
          <p:nvPr/>
        </p:nvSpPr>
        <p:spPr>
          <a:xfrm>
            <a:off x="1002506" y="654050"/>
            <a:ext cx="10186989" cy="743793"/>
          </a:xfrm>
          <a:prstGeom prst="rect">
            <a:avLst/>
          </a:prstGeom>
        </p:spPr>
        <p:txBody>
          <a:bodyPr lIns="0" tIns="0" rIns="0" bIns="0" rtlCol="0" anchor="t">
            <a:spAutoFit/>
          </a:bodyPr>
          <a:lstStyle/>
          <a:p>
            <a:pPr algn="ctr">
              <a:lnSpc>
                <a:spcPts val="5760"/>
              </a:lnSpc>
              <a:spcBef>
                <a:spcPct val="0"/>
              </a:spcBef>
            </a:pPr>
            <a:r>
              <a:rPr lang="en-US" sz="6000" spc="-360" dirty="0">
                <a:solidFill>
                  <a:srgbClr val="0B4E7C"/>
                </a:solidFill>
                <a:latin typeface="Rustic Printed"/>
                <a:ea typeface="Rustic Printed"/>
                <a:cs typeface="Rustic Printed"/>
                <a:sym typeface="Rustic Printed"/>
              </a:rPr>
              <a:t>MICRO-CREDENTIALS ARE</a:t>
            </a:r>
          </a:p>
        </p:txBody>
      </p:sp>
      <p:sp>
        <p:nvSpPr>
          <p:cNvPr id="4" name="Freeform 4"/>
          <p:cNvSpPr/>
          <p:nvPr/>
        </p:nvSpPr>
        <p:spPr>
          <a:xfrm>
            <a:off x="4592352" y="1846580"/>
            <a:ext cx="3008897" cy="2029638"/>
          </a:xfrm>
          <a:custGeom>
            <a:avLst/>
            <a:gdLst/>
            <a:ahLst/>
            <a:cxnLst/>
            <a:rect l="l" t="t" r="r" b="b"/>
            <a:pathLst>
              <a:path w="4513346" h="3044457">
                <a:moveTo>
                  <a:pt x="0" y="0"/>
                </a:moveTo>
                <a:lnTo>
                  <a:pt x="4513347" y="0"/>
                </a:lnTo>
                <a:lnTo>
                  <a:pt x="4513347" y="3044457"/>
                </a:lnTo>
                <a:lnTo>
                  <a:pt x="0" y="3044457"/>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CA" sz="1200"/>
          </a:p>
        </p:txBody>
      </p:sp>
      <p:sp>
        <p:nvSpPr>
          <p:cNvPr id="5" name="Freeform 5"/>
          <p:cNvSpPr/>
          <p:nvPr/>
        </p:nvSpPr>
        <p:spPr>
          <a:xfrm>
            <a:off x="4592352" y="4122438"/>
            <a:ext cx="3008897" cy="2029638"/>
          </a:xfrm>
          <a:custGeom>
            <a:avLst/>
            <a:gdLst/>
            <a:ahLst/>
            <a:cxnLst/>
            <a:rect l="l" t="t" r="r" b="b"/>
            <a:pathLst>
              <a:path w="4513346" h="3044457">
                <a:moveTo>
                  <a:pt x="0" y="0"/>
                </a:moveTo>
                <a:lnTo>
                  <a:pt x="4513347" y="0"/>
                </a:lnTo>
                <a:lnTo>
                  <a:pt x="4513347" y="3044457"/>
                </a:lnTo>
                <a:lnTo>
                  <a:pt x="0" y="3044457"/>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CA" sz="1200"/>
          </a:p>
        </p:txBody>
      </p:sp>
      <p:sp>
        <p:nvSpPr>
          <p:cNvPr id="6" name="Freeform 6"/>
          <p:cNvSpPr/>
          <p:nvPr/>
        </p:nvSpPr>
        <p:spPr>
          <a:xfrm>
            <a:off x="7874966" y="1846580"/>
            <a:ext cx="3008897" cy="2029638"/>
          </a:xfrm>
          <a:custGeom>
            <a:avLst/>
            <a:gdLst/>
            <a:ahLst/>
            <a:cxnLst/>
            <a:rect l="l" t="t" r="r" b="b"/>
            <a:pathLst>
              <a:path w="4513346" h="3044457">
                <a:moveTo>
                  <a:pt x="0" y="0"/>
                </a:moveTo>
                <a:lnTo>
                  <a:pt x="4513347" y="0"/>
                </a:lnTo>
                <a:lnTo>
                  <a:pt x="4513347" y="3044457"/>
                </a:lnTo>
                <a:lnTo>
                  <a:pt x="0" y="3044457"/>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CA" sz="1200"/>
          </a:p>
        </p:txBody>
      </p:sp>
      <p:sp>
        <p:nvSpPr>
          <p:cNvPr id="7" name="Freeform 7"/>
          <p:cNvSpPr/>
          <p:nvPr/>
        </p:nvSpPr>
        <p:spPr>
          <a:xfrm>
            <a:off x="7874966" y="4122438"/>
            <a:ext cx="3008897" cy="2029638"/>
          </a:xfrm>
          <a:custGeom>
            <a:avLst/>
            <a:gdLst/>
            <a:ahLst/>
            <a:cxnLst/>
            <a:rect l="l" t="t" r="r" b="b"/>
            <a:pathLst>
              <a:path w="4513346" h="3044457">
                <a:moveTo>
                  <a:pt x="0" y="0"/>
                </a:moveTo>
                <a:lnTo>
                  <a:pt x="4513347" y="0"/>
                </a:lnTo>
                <a:lnTo>
                  <a:pt x="4513347" y="3044457"/>
                </a:lnTo>
                <a:lnTo>
                  <a:pt x="0" y="3044457"/>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CA" sz="1200"/>
          </a:p>
        </p:txBody>
      </p:sp>
      <p:sp>
        <p:nvSpPr>
          <p:cNvPr id="8" name="Freeform 8"/>
          <p:cNvSpPr/>
          <p:nvPr/>
        </p:nvSpPr>
        <p:spPr>
          <a:xfrm>
            <a:off x="1308137" y="1846580"/>
            <a:ext cx="3008897" cy="2029638"/>
          </a:xfrm>
          <a:custGeom>
            <a:avLst/>
            <a:gdLst/>
            <a:ahLst/>
            <a:cxnLst/>
            <a:rect l="l" t="t" r="r" b="b"/>
            <a:pathLst>
              <a:path w="4513346" h="3044457">
                <a:moveTo>
                  <a:pt x="0" y="0"/>
                </a:moveTo>
                <a:lnTo>
                  <a:pt x="4513347" y="0"/>
                </a:lnTo>
                <a:lnTo>
                  <a:pt x="4513347" y="3044457"/>
                </a:lnTo>
                <a:lnTo>
                  <a:pt x="0" y="3044457"/>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CA" sz="1200"/>
          </a:p>
        </p:txBody>
      </p:sp>
      <p:sp>
        <p:nvSpPr>
          <p:cNvPr id="9" name="Freeform 9"/>
          <p:cNvSpPr/>
          <p:nvPr/>
        </p:nvSpPr>
        <p:spPr>
          <a:xfrm>
            <a:off x="1308137" y="4122438"/>
            <a:ext cx="3008897" cy="2029638"/>
          </a:xfrm>
          <a:custGeom>
            <a:avLst/>
            <a:gdLst/>
            <a:ahLst/>
            <a:cxnLst/>
            <a:rect l="l" t="t" r="r" b="b"/>
            <a:pathLst>
              <a:path w="4513346" h="3044457">
                <a:moveTo>
                  <a:pt x="0" y="0"/>
                </a:moveTo>
                <a:lnTo>
                  <a:pt x="4513347" y="0"/>
                </a:lnTo>
                <a:lnTo>
                  <a:pt x="4513347" y="3044457"/>
                </a:lnTo>
                <a:lnTo>
                  <a:pt x="0" y="3044457"/>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CA" sz="1200"/>
          </a:p>
        </p:txBody>
      </p:sp>
      <p:sp>
        <p:nvSpPr>
          <p:cNvPr id="10" name="TextBox 10"/>
          <p:cNvSpPr txBox="1"/>
          <p:nvPr/>
        </p:nvSpPr>
        <p:spPr>
          <a:xfrm>
            <a:off x="2083218" y="2709850"/>
            <a:ext cx="1295449" cy="410369"/>
          </a:xfrm>
          <a:prstGeom prst="rect">
            <a:avLst/>
          </a:prstGeom>
        </p:spPr>
        <p:txBody>
          <a:bodyPr lIns="0" tIns="0" rIns="0" bIns="0" rtlCol="0" anchor="t">
            <a:spAutoFit/>
          </a:bodyPr>
          <a:lstStyle/>
          <a:p>
            <a:pPr algn="ctr">
              <a:lnSpc>
                <a:spcPts val="3240"/>
              </a:lnSpc>
            </a:pPr>
            <a:r>
              <a:rPr lang="en-US" sz="3000">
                <a:solidFill>
                  <a:srgbClr val="FFFFFF"/>
                </a:solidFill>
                <a:latin typeface="Rustic Printed"/>
                <a:ea typeface="Rustic Printed"/>
                <a:cs typeface="Rustic Printed"/>
                <a:sym typeface="Rustic Printed"/>
              </a:rPr>
              <a:t>Short</a:t>
            </a:r>
          </a:p>
        </p:txBody>
      </p:sp>
      <p:sp>
        <p:nvSpPr>
          <p:cNvPr id="11" name="TextBox 11"/>
          <p:cNvSpPr txBox="1"/>
          <p:nvPr/>
        </p:nvSpPr>
        <p:spPr>
          <a:xfrm>
            <a:off x="4877572" y="2709850"/>
            <a:ext cx="2538637" cy="410369"/>
          </a:xfrm>
          <a:prstGeom prst="rect">
            <a:avLst/>
          </a:prstGeom>
        </p:spPr>
        <p:txBody>
          <a:bodyPr wrap="square" lIns="0" tIns="0" rIns="0" bIns="0" rtlCol="0" anchor="t">
            <a:spAutoFit/>
          </a:bodyPr>
          <a:lstStyle/>
          <a:p>
            <a:pPr algn="ctr">
              <a:lnSpc>
                <a:spcPts val="3240"/>
              </a:lnSpc>
            </a:pPr>
            <a:r>
              <a:rPr lang="en-US" sz="3000" dirty="0">
                <a:solidFill>
                  <a:srgbClr val="FFFFFF"/>
                </a:solidFill>
                <a:latin typeface="Rustic Printed"/>
                <a:ea typeface="Rustic Printed"/>
                <a:cs typeface="Rustic Printed"/>
                <a:sym typeface="Rustic Printed"/>
              </a:rPr>
              <a:t>Concentrated</a:t>
            </a:r>
          </a:p>
        </p:txBody>
      </p:sp>
      <p:sp>
        <p:nvSpPr>
          <p:cNvPr id="12" name="TextBox 12"/>
          <p:cNvSpPr txBox="1"/>
          <p:nvPr/>
        </p:nvSpPr>
        <p:spPr>
          <a:xfrm>
            <a:off x="8559209" y="2709850"/>
            <a:ext cx="1641423" cy="410369"/>
          </a:xfrm>
          <a:prstGeom prst="rect">
            <a:avLst/>
          </a:prstGeom>
        </p:spPr>
        <p:txBody>
          <a:bodyPr wrap="square" lIns="0" tIns="0" rIns="0" bIns="0" rtlCol="0" anchor="t">
            <a:spAutoFit/>
          </a:bodyPr>
          <a:lstStyle/>
          <a:p>
            <a:pPr algn="ctr">
              <a:lnSpc>
                <a:spcPts val="3240"/>
              </a:lnSpc>
            </a:pPr>
            <a:r>
              <a:rPr lang="en-US" sz="3000" dirty="0">
                <a:solidFill>
                  <a:srgbClr val="FFFFFF"/>
                </a:solidFill>
                <a:latin typeface="Rustic Printed"/>
                <a:ea typeface="Rustic Printed"/>
                <a:cs typeface="Rustic Printed"/>
                <a:sym typeface="Rustic Printed"/>
              </a:rPr>
              <a:t>Flexible</a:t>
            </a:r>
          </a:p>
        </p:txBody>
      </p:sp>
      <p:sp>
        <p:nvSpPr>
          <p:cNvPr id="13" name="TextBox 13"/>
          <p:cNvSpPr txBox="1"/>
          <p:nvPr/>
        </p:nvSpPr>
        <p:spPr>
          <a:xfrm>
            <a:off x="5326913" y="4976669"/>
            <a:ext cx="1493874" cy="410369"/>
          </a:xfrm>
          <a:prstGeom prst="rect">
            <a:avLst/>
          </a:prstGeom>
        </p:spPr>
        <p:txBody>
          <a:bodyPr wrap="square" lIns="0" tIns="0" rIns="0" bIns="0" rtlCol="0" anchor="t">
            <a:spAutoFit/>
          </a:bodyPr>
          <a:lstStyle/>
          <a:p>
            <a:pPr algn="ctr">
              <a:lnSpc>
                <a:spcPts val="3240"/>
              </a:lnSpc>
            </a:pPr>
            <a:r>
              <a:rPr lang="en-US" sz="3000" dirty="0">
                <a:solidFill>
                  <a:srgbClr val="FFFFFF"/>
                </a:solidFill>
                <a:latin typeface="Rustic Printed"/>
                <a:ea typeface="Rustic Printed"/>
                <a:cs typeface="Rustic Printed"/>
                <a:sym typeface="Rustic Printed"/>
              </a:rPr>
              <a:t>Tailored</a:t>
            </a:r>
          </a:p>
        </p:txBody>
      </p:sp>
      <p:sp>
        <p:nvSpPr>
          <p:cNvPr id="14" name="TextBox 14"/>
          <p:cNvSpPr txBox="1"/>
          <p:nvPr/>
        </p:nvSpPr>
        <p:spPr>
          <a:xfrm>
            <a:off x="2083218" y="4773469"/>
            <a:ext cx="1295449" cy="820738"/>
          </a:xfrm>
          <a:prstGeom prst="rect">
            <a:avLst/>
          </a:prstGeom>
        </p:spPr>
        <p:txBody>
          <a:bodyPr lIns="0" tIns="0" rIns="0" bIns="0" rtlCol="0" anchor="t">
            <a:spAutoFit/>
          </a:bodyPr>
          <a:lstStyle/>
          <a:p>
            <a:pPr algn="ctr">
              <a:lnSpc>
                <a:spcPts val="3240"/>
              </a:lnSpc>
            </a:pPr>
            <a:r>
              <a:rPr lang="en-US" sz="3000">
                <a:solidFill>
                  <a:srgbClr val="FFFFFF"/>
                </a:solidFill>
                <a:latin typeface="Rustic Printed"/>
                <a:ea typeface="Rustic Printed"/>
                <a:cs typeface="Rustic Printed"/>
                <a:sym typeface="Rustic Printed"/>
              </a:rPr>
              <a:t>Self Paced</a:t>
            </a:r>
          </a:p>
        </p:txBody>
      </p:sp>
      <p:sp>
        <p:nvSpPr>
          <p:cNvPr id="15" name="TextBox 15"/>
          <p:cNvSpPr txBox="1"/>
          <p:nvPr/>
        </p:nvSpPr>
        <p:spPr>
          <a:xfrm>
            <a:off x="8457974" y="4976669"/>
            <a:ext cx="1866240" cy="410369"/>
          </a:xfrm>
          <a:prstGeom prst="rect">
            <a:avLst/>
          </a:prstGeom>
        </p:spPr>
        <p:txBody>
          <a:bodyPr wrap="square" lIns="0" tIns="0" rIns="0" bIns="0" rtlCol="0" anchor="t">
            <a:spAutoFit/>
          </a:bodyPr>
          <a:lstStyle/>
          <a:p>
            <a:pPr algn="ctr">
              <a:lnSpc>
                <a:spcPts val="3240"/>
              </a:lnSpc>
            </a:pPr>
            <a:r>
              <a:rPr lang="en-US" sz="3000" dirty="0">
                <a:solidFill>
                  <a:srgbClr val="FFFFFF"/>
                </a:solidFill>
                <a:latin typeface="Rustic Printed"/>
                <a:ea typeface="Rustic Printed"/>
                <a:cs typeface="Rustic Printed"/>
                <a:sym typeface="Rustic Printed"/>
              </a:rPr>
              <a:t>Stackable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84FE3B-E487-2B9E-8F18-558A3707DB31}"/>
              </a:ext>
            </a:extLst>
          </p:cNvPr>
          <p:cNvPicPr>
            <a:picLocks noChangeAspect="1"/>
          </p:cNvPicPr>
          <p:nvPr/>
        </p:nvPicPr>
        <p:blipFill>
          <a:blip r:embed="rId2"/>
          <a:stretch>
            <a:fillRect/>
          </a:stretch>
        </p:blipFill>
        <p:spPr>
          <a:xfrm>
            <a:off x="3662645" y="0"/>
            <a:ext cx="4866710" cy="6858000"/>
          </a:xfrm>
          <a:prstGeom prst="rect">
            <a:avLst/>
          </a:prstGeom>
        </p:spPr>
      </p:pic>
    </p:spTree>
    <p:extLst>
      <p:ext uri="{BB962C8B-B14F-4D97-AF65-F5344CB8AC3E}">
        <p14:creationId xmlns:p14="http://schemas.microsoft.com/office/powerpoint/2010/main" val="1942046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02DF2-B8FD-231B-42E1-F3265949BDE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04A57D2-B0B2-1832-49EF-A56DC16FC768}"/>
              </a:ext>
            </a:extLst>
          </p:cNvPr>
          <p:cNvSpPr txBox="1"/>
          <p:nvPr/>
        </p:nvSpPr>
        <p:spPr>
          <a:xfrm>
            <a:off x="1101377" y="2966645"/>
            <a:ext cx="9015502" cy="923330"/>
          </a:xfrm>
          <a:prstGeom prst="rect">
            <a:avLst/>
          </a:prstGeom>
          <a:noFill/>
        </p:spPr>
        <p:txBody>
          <a:bodyPr wrap="square" rtlCol="0">
            <a:spAutoFit/>
          </a:bodyPr>
          <a:lstStyle/>
          <a:p>
            <a:pPr algn="l"/>
            <a:r>
              <a:rPr lang="en-US" sz="5400" dirty="0">
                <a:solidFill>
                  <a:schemeClr val="bg1"/>
                </a:solidFill>
                <a:latin typeface="Adelle" panose="02000503060000020004" pitchFamily="2" charset="77"/>
              </a:rPr>
              <a:t>Miigwetch</a:t>
            </a:r>
            <a:endParaRPr lang="en-US" sz="5400" b="0" dirty="0">
              <a:solidFill>
                <a:schemeClr val="bg1"/>
              </a:solidFill>
              <a:latin typeface="Adelle" panose="02000503060000020004" pitchFamily="2" charset="77"/>
            </a:endParaRPr>
          </a:p>
        </p:txBody>
      </p:sp>
      <p:sp>
        <p:nvSpPr>
          <p:cNvPr id="4" name="TextBox 3">
            <a:extLst>
              <a:ext uri="{FF2B5EF4-FFF2-40B4-BE49-F238E27FC236}">
                <a16:creationId xmlns:a16="http://schemas.microsoft.com/office/drawing/2014/main" id="{7AD6DCD6-80E2-BD35-A6C5-2F2E11F3A26C}"/>
              </a:ext>
            </a:extLst>
          </p:cNvPr>
          <p:cNvSpPr txBox="1"/>
          <p:nvPr/>
        </p:nvSpPr>
        <p:spPr>
          <a:xfrm>
            <a:off x="521903" y="5542785"/>
            <a:ext cx="7708307" cy="400110"/>
          </a:xfrm>
          <a:prstGeom prst="rect">
            <a:avLst/>
          </a:prstGeom>
          <a:noFill/>
        </p:spPr>
        <p:txBody>
          <a:bodyPr wrap="square" rtlCol="0">
            <a:spAutoFit/>
          </a:bodyPr>
          <a:lstStyle/>
          <a:p>
            <a:pPr algn="l"/>
            <a:r>
              <a:rPr lang="en-US" sz="2000" b="0" dirty="0">
                <a:solidFill>
                  <a:schemeClr val="bg1"/>
                </a:solidFill>
                <a:latin typeface="Adelle" panose="02000503060000020004" pitchFamily="2" charset="77"/>
              </a:rPr>
              <a:t>Laura Baxter – lbaxter@nan.ca </a:t>
            </a:r>
          </a:p>
        </p:txBody>
      </p:sp>
    </p:spTree>
    <p:extLst>
      <p:ext uri="{BB962C8B-B14F-4D97-AF65-F5344CB8AC3E}">
        <p14:creationId xmlns:p14="http://schemas.microsoft.com/office/powerpoint/2010/main" val="405555459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B0813-C063-2C17-85C7-2946D2D1867F}"/>
            </a:ext>
          </a:extLst>
        </p:cNvPr>
        <p:cNvGrpSpPr/>
        <p:nvPr/>
      </p:nvGrpSpPr>
      <p:grpSpPr>
        <a:xfrm>
          <a:off x="0" y="0"/>
          <a:ext cx="0" cy="0"/>
          <a:chOff x="0" y="0"/>
          <a:chExt cx="0" cy="0"/>
        </a:xfrm>
      </p:grpSpPr>
      <p:pic>
        <p:nvPicPr>
          <p:cNvPr id="4" name="Content Placeholder 3" descr="A group of people standing in a room&#10;&#10;AI-generated content may be incorrect.">
            <a:extLst>
              <a:ext uri="{FF2B5EF4-FFF2-40B4-BE49-F238E27FC236}">
                <a16:creationId xmlns:a16="http://schemas.microsoft.com/office/drawing/2014/main" id="{3542C55B-C5AD-4320-2E29-2EC701F4D1DE}"/>
              </a:ext>
            </a:extLst>
          </p:cNvPr>
          <p:cNvPicPr>
            <a:picLocks noGrp="1" noChangeAspect="1"/>
          </p:cNvPicPr>
          <p:nvPr>
            <p:ph sz="quarter" idx="4"/>
          </p:nvPr>
        </p:nvPicPr>
        <p:blipFill>
          <a:blip r:embed="rId3"/>
          <a:stretch>
            <a:fillRect/>
          </a:stretch>
        </p:blipFill>
        <p:spPr>
          <a:xfrm>
            <a:off x="0" y="1143000"/>
            <a:ext cx="6096000" cy="4572000"/>
          </a:xfrm>
        </p:spPr>
      </p:pic>
      <p:sp>
        <p:nvSpPr>
          <p:cNvPr id="5" name="TextBox 4">
            <a:extLst>
              <a:ext uri="{FF2B5EF4-FFF2-40B4-BE49-F238E27FC236}">
                <a16:creationId xmlns:a16="http://schemas.microsoft.com/office/drawing/2014/main" id="{8F02F17C-F25B-8C2D-3B6C-11273470A4DD}"/>
              </a:ext>
            </a:extLst>
          </p:cNvPr>
          <p:cNvSpPr txBox="1"/>
          <p:nvPr/>
        </p:nvSpPr>
        <p:spPr>
          <a:xfrm>
            <a:off x="6254949" y="1143000"/>
            <a:ext cx="6029279" cy="3600986"/>
          </a:xfrm>
          <a:prstGeom prst="rect">
            <a:avLst/>
          </a:prstGeom>
          <a:noFill/>
        </p:spPr>
        <p:txBody>
          <a:bodyPr wrap="none" rtlCol="0">
            <a:spAutoFit/>
          </a:bodyPr>
          <a:lstStyle/>
          <a:p>
            <a:r>
              <a:rPr lang="en-CA" sz="2800" u="sng" dirty="0"/>
              <a:t>Wiichi-Bimosemik Awaashishag</a:t>
            </a:r>
          </a:p>
          <a:p>
            <a:pPr marL="342900" indent="-342900">
              <a:buFont typeface="Arial" panose="020B0604020202020204" pitchFamily="34" charset="0"/>
              <a:buChar char="•"/>
            </a:pPr>
            <a:r>
              <a:rPr lang="en-CA" sz="2000" dirty="0"/>
              <a:t>Working under Quality Improvement Project, </a:t>
            </a:r>
          </a:p>
          <a:p>
            <a:r>
              <a:rPr lang="en-CA" sz="2000" dirty="0"/>
              <a:t>funded by Employment and Social Development Canada</a:t>
            </a:r>
          </a:p>
          <a:p>
            <a:pPr marL="342900" indent="-342900">
              <a:buFont typeface="Arial" panose="020B0604020202020204" pitchFamily="34" charset="0"/>
              <a:buChar char="•"/>
            </a:pPr>
            <a:r>
              <a:rPr lang="en-CA" sz="2000" dirty="0"/>
              <a:t>Members consists of NAN Staff, Elders, </a:t>
            </a:r>
          </a:p>
          <a:p>
            <a:r>
              <a:rPr lang="en-CA" sz="2000" dirty="0"/>
              <a:t>Ginoogaming Aboriginal Head Start staff,</a:t>
            </a:r>
          </a:p>
          <a:p>
            <a:r>
              <a:rPr lang="en-CA" sz="2000" dirty="0"/>
              <a:t>Oshki-Wenjack Staff, Confederation College Staff, </a:t>
            </a:r>
          </a:p>
          <a:p>
            <a:r>
              <a:rPr lang="en-CA" sz="2000" dirty="0"/>
              <a:t>Early Years Consultants, and Curriculum Writers</a:t>
            </a:r>
          </a:p>
          <a:p>
            <a:pPr marL="342900" indent="-342900">
              <a:buFont typeface="Arial" panose="020B0604020202020204" pitchFamily="34" charset="0"/>
              <a:buChar char="•"/>
            </a:pPr>
            <a:r>
              <a:rPr lang="en-CA" sz="2000" dirty="0"/>
              <a:t>Together we are working to create a college level,</a:t>
            </a:r>
          </a:p>
          <a:p>
            <a:r>
              <a:rPr lang="en-CA" sz="2000" dirty="0"/>
              <a:t>generative land-based curriculum for Early Childhood </a:t>
            </a:r>
          </a:p>
          <a:p>
            <a:r>
              <a:rPr lang="en-CA" sz="2000" dirty="0"/>
              <a:t>Educators</a:t>
            </a:r>
          </a:p>
          <a:p>
            <a:endParaRPr lang="en-CA" sz="2000" dirty="0"/>
          </a:p>
        </p:txBody>
      </p:sp>
    </p:spTree>
    <p:extLst>
      <p:ext uri="{BB962C8B-B14F-4D97-AF65-F5344CB8AC3E}">
        <p14:creationId xmlns:p14="http://schemas.microsoft.com/office/powerpoint/2010/main" val="241487899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B62E9A-266B-68D2-FFB8-7A1AE4B523E7}"/>
              </a:ext>
            </a:extLst>
          </p:cNvPr>
          <p:cNvSpPr txBox="1"/>
          <p:nvPr/>
        </p:nvSpPr>
        <p:spPr>
          <a:xfrm>
            <a:off x="233916" y="393405"/>
            <a:ext cx="7322967" cy="984885"/>
          </a:xfrm>
          <a:prstGeom prst="rect">
            <a:avLst/>
          </a:prstGeom>
          <a:noFill/>
        </p:spPr>
        <p:txBody>
          <a:bodyPr wrap="none" rtlCol="0">
            <a:spAutoFit/>
          </a:bodyPr>
          <a:lstStyle/>
          <a:p>
            <a:r>
              <a:rPr lang="en-CA" sz="4000" b="1" dirty="0"/>
              <a:t>What is a Generative Curriculum?</a:t>
            </a:r>
            <a:endParaRPr lang="en-CA" sz="4000" dirty="0"/>
          </a:p>
          <a:p>
            <a:endParaRPr lang="en-CA" dirty="0"/>
          </a:p>
        </p:txBody>
      </p:sp>
      <p:pic>
        <p:nvPicPr>
          <p:cNvPr id="1028" name="Picture 4" descr="Steps to Tanning a Moose Skin – Athabascan Woman Blog | How to tan ...">
            <a:extLst>
              <a:ext uri="{FF2B5EF4-FFF2-40B4-BE49-F238E27FC236}">
                <a16:creationId xmlns:a16="http://schemas.microsoft.com/office/drawing/2014/main" id="{7818E307-5A98-F1F2-8D66-3A5B74B438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041" y="1090971"/>
            <a:ext cx="2475291" cy="330038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A82DF27-821A-4E86-309F-533968A797C0}"/>
              </a:ext>
            </a:extLst>
          </p:cNvPr>
          <p:cNvSpPr txBox="1"/>
          <p:nvPr/>
        </p:nvSpPr>
        <p:spPr>
          <a:xfrm>
            <a:off x="3986065" y="1776654"/>
            <a:ext cx="7850612" cy="1549783"/>
          </a:xfrm>
          <a:prstGeom prst="rect">
            <a:avLst/>
          </a:prstGeom>
          <a:noFill/>
        </p:spPr>
        <p:txBody>
          <a:bodyPr wrap="square">
            <a:spAutoFit/>
          </a:bodyPr>
          <a:lstStyle/>
          <a:p>
            <a:pPr marL="457200" lvl="0" indent="-457200">
              <a:lnSpc>
                <a:spcPct val="115000"/>
              </a:lnSpc>
              <a:spcAft>
                <a:spcPts val="800"/>
              </a:spcAft>
              <a:buFont typeface="Wingdings" panose="05000000000000000000" pitchFamily="2" charset="2"/>
              <a:buChar char="Ø"/>
            </a:pPr>
            <a:r>
              <a:rPr lang="en-US" sz="2800" kern="100" dirty="0">
                <a:effectLst/>
                <a:ea typeface="Aptos" panose="020B0004020202020204" pitchFamily="34" charset="0"/>
                <a:cs typeface="Times New Roman" panose="02020603050405020304" pitchFamily="18" charset="0"/>
              </a:rPr>
              <a:t>It is an educational approach that integrates Indigenous knowledge and perspectives into the learning process.</a:t>
            </a:r>
            <a:endParaRPr lang="en-CA" sz="2800" kern="100" dirty="0">
              <a:effectLst/>
              <a:ea typeface="Aptos" panose="020B000402020202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565C0829-F151-FDBE-A330-301527B15500}"/>
              </a:ext>
            </a:extLst>
          </p:cNvPr>
          <p:cNvPicPr>
            <a:picLocks noChangeAspect="1"/>
          </p:cNvPicPr>
          <p:nvPr/>
        </p:nvPicPr>
        <p:blipFill>
          <a:blip r:embed="rId3"/>
          <a:stretch>
            <a:fillRect/>
          </a:stretch>
        </p:blipFill>
        <p:spPr>
          <a:xfrm>
            <a:off x="355322" y="4528686"/>
            <a:ext cx="3540077" cy="2167245"/>
          </a:xfrm>
          <a:prstGeom prst="rect">
            <a:avLst/>
          </a:prstGeom>
        </p:spPr>
      </p:pic>
      <p:sp>
        <p:nvSpPr>
          <p:cNvPr id="10" name="TextBox 9">
            <a:extLst>
              <a:ext uri="{FF2B5EF4-FFF2-40B4-BE49-F238E27FC236}">
                <a16:creationId xmlns:a16="http://schemas.microsoft.com/office/drawing/2014/main" id="{DFC5D6DD-5F1F-2E24-0BE8-349EBF001604}"/>
              </a:ext>
            </a:extLst>
          </p:cNvPr>
          <p:cNvSpPr txBox="1"/>
          <p:nvPr/>
        </p:nvSpPr>
        <p:spPr>
          <a:xfrm>
            <a:off x="3990108" y="4046981"/>
            <a:ext cx="7846569" cy="2045303"/>
          </a:xfrm>
          <a:prstGeom prst="rect">
            <a:avLst/>
          </a:prstGeom>
          <a:noFill/>
        </p:spPr>
        <p:txBody>
          <a:bodyPr wrap="square">
            <a:spAutoFit/>
          </a:bodyPr>
          <a:lstStyle/>
          <a:p>
            <a:pPr marL="457200" lvl="0" indent="-457200">
              <a:lnSpc>
                <a:spcPct val="115000"/>
              </a:lnSpc>
              <a:spcAft>
                <a:spcPts val="800"/>
              </a:spcAft>
              <a:buFont typeface="Wingdings" panose="05000000000000000000" pitchFamily="2" charset="2"/>
              <a:buChar char="Ø"/>
            </a:pPr>
            <a:r>
              <a:rPr lang="en-US" sz="2800" kern="100" dirty="0">
                <a:effectLst/>
                <a:ea typeface="Aptos" panose="020B0004020202020204" pitchFamily="34" charset="0"/>
                <a:cs typeface="Times New Roman" panose="02020603050405020304" pitchFamily="18" charset="0"/>
              </a:rPr>
              <a:t>The content of the curriculum will be community based. </a:t>
            </a:r>
            <a:r>
              <a:rPr lang="en-US" sz="2800" kern="100" dirty="0">
                <a:ea typeface="Aptos" panose="020B0004020202020204" pitchFamily="34" charset="0"/>
                <a:cs typeface="Times New Roman" panose="02020603050405020304" pitchFamily="18" charset="0"/>
              </a:rPr>
              <a:t>E</a:t>
            </a:r>
            <a:r>
              <a:rPr lang="en-US" sz="2800" kern="100" dirty="0">
                <a:effectLst/>
                <a:ea typeface="Aptos" panose="020B0004020202020204" pitchFamily="34" charset="0"/>
                <a:cs typeface="Times New Roman" panose="02020603050405020304" pitchFamily="18" charset="0"/>
              </a:rPr>
              <a:t>ach </a:t>
            </a:r>
            <a:r>
              <a:rPr lang="en-US" sz="2800" kern="100" dirty="0">
                <a:ea typeface="Aptos" panose="020B0004020202020204" pitchFamily="34" charset="0"/>
                <a:cs typeface="Times New Roman" panose="02020603050405020304" pitchFamily="18" charset="0"/>
              </a:rPr>
              <a:t>l</a:t>
            </a:r>
            <a:r>
              <a:rPr lang="en-US" sz="2800" kern="100" dirty="0">
                <a:effectLst/>
                <a:ea typeface="Aptos" panose="020B0004020202020204" pitchFamily="34" charset="0"/>
                <a:cs typeface="Times New Roman" panose="02020603050405020304" pitchFamily="18" charset="0"/>
              </a:rPr>
              <a:t>earner will learn from their own individual community Elders, Knowledge Keepers and Community Campions.  </a:t>
            </a:r>
            <a:endParaRPr lang="en-CA" sz="28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0755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169B40-0763-0C1A-CD65-356C14735D61}"/>
              </a:ext>
            </a:extLst>
          </p:cNvPr>
          <p:cNvSpPr txBox="1"/>
          <p:nvPr/>
        </p:nvSpPr>
        <p:spPr>
          <a:xfrm>
            <a:off x="421315" y="341647"/>
            <a:ext cx="8589778" cy="707886"/>
          </a:xfrm>
          <a:prstGeom prst="rect">
            <a:avLst/>
          </a:prstGeom>
          <a:noFill/>
        </p:spPr>
        <p:txBody>
          <a:bodyPr wrap="square">
            <a:spAutoFit/>
          </a:bodyPr>
          <a:lstStyle/>
          <a:p>
            <a:r>
              <a:rPr lang="en-CA" sz="4000" b="1" dirty="0"/>
              <a:t>What is a Generative Curriculum?</a:t>
            </a:r>
            <a:endParaRPr lang="en-CA" sz="4000" dirty="0"/>
          </a:p>
        </p:txBody>
      </p:sp>
      <p:pic>
        <p:nvPicPr>
          <p:cNvPr id="3074" name="Picture 2" descr="Wild Blueberry Bushes Stock Photos, Pictures &amp; Royalty-Free Images - iStock">
            <a:extLst>
              <a:ext uri="{FF2B5EF4-FFF2-40B4-BE49-F238E27FC236}">
                <a16:creationId xmlns:a16="http://schemas.microsoft.com/office/drawing/2014/main" id="{BBC20B5A-B416-41FC-936A-47217D08F3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315" y="1235310"/>
            <a:ext cx="3580152" cy="23867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46C80AE-CF54-611C-3723-E16396454FEF}"/>
              </a:ext>
            </a:extLst>
          </p:cNvPr>
          <p:cNvSpPr txBox="1"/>
          <p:nvPr/>
        </p:nvSpPr>
        <p:spPr>
          <a:xfrm>
            <a:off x="4192732" y="1158282"/>
            <a:ext cx="7632123" cy="2540824"/>
          </a:xfrm>
          <a:prstGeom prst="rect">
            <a:avLst/>
          </a:prstGeom>
          <a:noFill/>
        </p:spPr>
        <p:txBody>
          <a:bodyPr wrap="square">
            <a:spAutoFit/>
          </a:bodyPr>
          <a:lstStyle/>
          <a:p>
            <a:pPr marL="457200" lvl="0" indent="-457200">
              <a:lnSpc>
                <a:spcPct val="115000"/>
              </a:lnSpc>
              <a:spcAft>
                <a:spcPts val="800"/>
              </a:spcAft>
              <a:buFont typeface="Wingdings" panose="05000000000000000000" pitchFamily="2" charset="2"/>
              <a:buChar char="Ø"/>
            </a:pPr>
            <a:r>
              <a:rPr lang="en-US" sz="2800" kern="100" dirty="0">
                <a:effectLst/>
                <a:ea typeface="Aptos" panose="020B0004020202020204" pitchFamily="34" charset="0"/>
                <a:cs typeface="Times New Roman" panose="02020603050405020304" pitchFamily="18" charset="0"/>
              </a:rPr>
              <a:t>It involves the co-creation learning through dialogue, hands on experience, and ongoing reflections rooted in Indigenous ways of knowing, then transferring those skills to an early learning </a:t>
            </a:r>
            <a:r>
              <a:rPr lang="en-US" sz="2800" kern="100" dirty="0">
                <a:ea typeface="Aptos" panose="020B0004020202020204" pitchFamily="34" charset="0"/>
                <a:cs typeface="Times New Roman" panose="02020603050405020304" pitchFamily="18" charset="0"/>
              </a:rPr>
              <a:t>environment</a:t>
            </a:r>
            <a:r>
              <a:rPr lang="en-US" sz="2800" kern="100" dirty="0">
                <a:effectLst/>
                <a:ea typeface="Aptos" panose="020B0004020202020204" pitchFamily="34" charset="0"/>
                <a:cs typeface="Times New Roman" panose="02020603050405020304" pitchFamily="18" charset="0"/>
              </a:rPr>
              <a:t>.</a:t>
            </a:r>
            <a:endParaRPr lang="en-CA" sz="2800" kern="100" dirty="0">
              <a:effectLst/>
              <a:ea typeface="Aptos" panose="020B000402020202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661B3D9-CB47-6777-A422-F1FA0ED12398}"/>
              </a:ext>
            </a:extLst>
          </p:cNvPr>
          <p:cNvPicPr>
            <a:picLocks noChangeAspect="1"/>
          </p:cNvPicPr>
          <p:nvPr/>
        </p:nvPicPr>
        <p:blipFill>
          <a:blip r:embed="rId3"/>
          <a:stretch>
            <a:fillRect/>
          </a:stretch>
        </p:blipFill>
        <p:spPr>
          <a:xfrm>
            <a:off x="1129476" y="3741832"/>
            <a:ext cx="2163829" cy="3027845"/>
          </a:xfrm>
          <a:prstGeom prst="rect">
            <a:avLst/>
          </a:prstGeom>
        </p:spPr>
      </p:pic>
      <p:sp>
        <p:nvSpPr>
          <p:cNvPr id="9" name="TextBox 8">
            <a:extLst>
              <a:ext uri="{FF2B5EF4-FFF2-40B4-BE49-F238E27FC236}">
                <a16:creationId xmlns:a16="http://schemas.microsoft.com/office/drawing/2014/main" id="{4F3201D0-EB02-7435-51B2-C6F501CD1846}"/>
              </a:ext>
            </a:extLst>
          </p:cNvPr>
          <p:cNvSpPr txBox="1"/>
          <p:nvPr/>
        </p:nvSpPr>
        <p:spPr>
          <a:xfrm>
            <a:off x="4238191" y="4017593"/>
            <a:ext cx="7539903" cy="2540824"/>
          </a:xfrm>
          <a:prstGeom prst="rect">
            <a:avLst/>
          </a:prstGeom>
          <a:noFill/>
        </p:spPr>
        <p:txBody>
          <a:bodyPr wrap="square">
            <a:spAutoFit/>
          </a:bodyPr>
          <a:lstStyle/>
          <a:p>
            <a:pPr marL="457200" lvl="0" indent="-457200">
              <a:lnSpc>
                <a:spcPct val="115000"/>
              </a:lnSpc>
              <a:spcAft>
                <a:spcPts val="800"/>
              </a:spcAft>
              <a:buFont typeface="Wingdings" panose="05000000000000000000" pitchFamily="2" charset="2"/>
              <a:buChar char="Ø"/>
            </a:pPr>
            <a:r>
              <a:rPr lang="en-US" sz="2800" kern="100" dirty="0">
                <a:effectLst/>
                <a:ea typeface="Aptos" panose="020B0004020202020204" pitchFamily="34" charset="0"/>
                <a:cs typeface="Times New Roman" panose="02020603050405020304" pitchFamily="18" charset="0"/>
              </a:rPr>
              <a:t>It allows the learner to pick and choose the topics that best suit their interests. Assessments will be completed as the learner sees fit, such as essays, blogs, visual arts, reports, videos and so on.</a:t>
            </a:r>
            <a:endParaRPr lang="en-CA" sz="28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04604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C2E0B30-0A65-07D0-64F7-30DD728ED01F}"/>
              </a:ext>
            </a:extLst>
          </p:cNvPr>
          <p:cNvSpPr txBox="1"/>
          <p:nvPr/>
        </p:nvSpPr>
        <p:spPr>
          <a:xfrm>
            <a:off x="6516309" y="1172569"/>
            <a:ext cx="5475986" cy="3108543"/>
          </a:xfrm>
          <a:prstGeom prst="rect">
            <a:avLst/>
          </a:prstGeom>
          <a:noFill/>
        </p:spPr>
        <p:txBody>
          <a:bodyPr wrap="none" rtlCol="0">
            <a:spAutoFit/>
          </a:bodyPr>
          <a:lstStyle/>
          <a:p>
            <a:r>
              <a:rPr lang="en-CA" sz="2800" u="sng" dirty="0"/>
              <a:t>Land Based Learning Mind Map</a:t>
            </a:r>
          </a:p>
          <a:p>
            <a:pPr marL="457200" indent="-457200">
              <a:buFont typeface="Arial" panose="020B0604020202020204" pitchFamily="34" charset="0"/>
              <a:buChar char="•"/>
            </a:pPr>
            <a:r>
              <a:rPr lang="en-US" sz="2400" dirty="0"/>
              <a:t>Guided by the Elders of Wiichi-</a:t>
            </a:r>
          </a:p>
          <a:p>
            <a:r>
              <a:rPr lang="en-US" sz="2400" dirty="0"/>
              <a:t>Bimosemik Awaashishag, we developed </a:t>
            </a:r>
          </a:p>
          <a:p>
            <a:r>
              <a:rPr lang="en-US" sz="2400" dirty="0"/>
              <a:t>this mind map to help determine the key </a:t>
            </a:r>
          </a:p>
          <a:p>
            <a:r>
              <a:rPr lang="en-US" sz="2400" dirty="0"/>
              <a:t>points on which to focus the curriculum.</a:t>
            </a:r>
          </a:p>
          <a:p>
            <a:pPr marL="342900" indent="-342900">
              <a:buFont typeface="Arial" panose="020B0604020202020204" pitchFamily="34" charset="0"/>
              <a:buChar char="•"/>
            </a:pPr>
            <a:r>
              <a:rPr lang="en-CA" sz="2400" dirty="0"/>
              <a:t>During our meetings we also discusses </a:t>
            </a:r>
          </a:p>
          <a:p>
            <a:r>
              <a:rPr lang="en-CA" sz="2400" dirty="0"/>
              <a:t>learning styles, assessments, learning </a:t>
            </a:r>
          </a:p>
          <a:p>
            <a:r>
              <a:rPr lang="en-CA" sz="2400" dirty="0"/>
              <a:t>outcomes, Elder protocol, and child safety.</a:t>
            </a:r>
          </a:p>
        </p:txBody>
      </p:sp>
      <p:pic>
        <p:nvPicPr>
          <p:cNvPr id="5" name="Content Placeholder 3" descr="A diagram of different colored circles&#10;&#10;AI-generated content may be incorrect.">
            <a:extLst>
              <a:ext uri="{FF2B5EF4-FFF2-40B4-BE49-F238E27FC236}">
                <a16:creationId xmlns:a16="http://schemas.microsoft.com/office/drawing/2014/main" id="{F1A694DF-ACB0-ED57-FC3B-ADC59B7BA4E0}"/>
              </a:ext>
            </a:extLst>
          </p:cNvPr>
          <p:cNvPicPr>
            <a:picLocks noGrp="1" noChangeAspect="1"/>
          </p:cNvPicPr>
          <p:nvPr>
            <p:ph sz="quarter" idx="4"/>
          </p:nvPr>
        </p:nvPicPr>
        <p:blipFill>
          <a:blip r:embed="rId2"/>
          <a:stretch>
            <a:fillRect/>
          </a:stretch>
        </p:blipFill>
        <p:spPr>
          <a:xfrm>
            <a:off x="-190160" y="-598509"/>
            <a:ext cx="6470628" cy="8238002"/>
          </a:xfrm>
        </p:spPr>
      </p:pic>
    </p:spTree>
    <p:extLst>
      <p:ext uri="{BB962C8B-B14F-4D97-AF65-F5344CB8AC3E}">
        <p14:creationId xmlns:p14="http://schemas.microsoft.com/office/powerpoint/2010/main" val="29611066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6" descr="A poster for a child care program&#10;&#10;AI-generated content may be incorrect.">
            <a:extLst>
              <a:ext uri="{FF2B5EF4-FFF2-40B4-BE49-F238E27FC236}">
                <a16:creationId xmlns:a16="http://schemas.microsoft.com/office/drawing/2014/main" id="{BCFECC92-5DBE-6FA2-178C-25A436D83126}"/>
              </a:ext>
            </a:extLst>
          </p:cNvPr>
          <p:cNvPicPr>
            <a:picLocks noChangeAspect="1"/>
          </p:cNvPicPr>
          <p:nvPr/>
        </p:nvPicPr>
        <p:blipFill>
          <a:blip r:embed="rId2"/>
          <a:stretch>
            <a:fillRect/>
          </a:stretch>
        </p:blipFill>
        <p:spPr>
          <a:xfrm>
            <a:off x="3159640" y="0"/>
            <a:ext cx="5299363" cy="6858000"/>
          </a:xfrm>
          <a:prstGeom prst="rect">
            <a:avLst/>
          </a:prstGeom>
        </p:spPr>
      </p:pic>
    </p:spTree>
    <p:extLst>
      <p:ext uri="{BB962C8B-B14F-4D97-AF65-F5344CB8AC3E}">
        <p14:creationId xmlns:p14="http://schemas.microsoft.com/office/powerpoint/2010/main" val="805694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preview">
            <a:extLst>
              <a:ext uri="{FF2B5EF4-FFF2-40B4-BE49-F238E27FC236}">
                <a16:creationId xmlns:a16="http://schemas.microsoft.com/office/drawing/2014/main" id="{8BA01D45-0A12-1D1F-82CF-A6887A2A6F2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4" name="Picture 3">
            <a:extLst>
              <a:ext uri="{FF2B5EF4-FFF2-40B4-BE49-F238E27FC236}">
                <a16:creationId xmlns:a16="http://schemas.microsoft.com/office/drawing/2014/main" id="{354ED4F0-FF5C-F3CA-0EE1-6461E889EF3F}"/>
              </a:ext>
            </a:extLst>
          </p:cNvPr>
          <p:cNvPicPr>
            <a:picLocks noChangeAspect="1"/>
          </p:cNvPicPr>
          <p:nvPr/>
        </p:nvPicPr>
        <p:blipFill>
          <a:blip r:embed="rId2"/>
          <a:stretch>
            <a:fillRect/>
          </a:stretch>
        </p:blipFill>
        <p:spPr>
          <a:xfrm>
            <a:off x="286636" y="0"/>
            <a:ext cx="5143500" cy="6858000"/>
          </a:xfrm>
          <a:prstGeom prst="rect">
            <a:avLst/>
          </a:prstGeom>
        </p:spPr>
      </p:pic>
      <p:sp>
        <p:nvSpPr>
          <p:cNvPr id="6" name="TextBox 5">
            <a:extLst>
              <a:ext uri="{FF2B5EF4-FFF2-40B4-BE49-F238E27FC236}">
                <a16:creationId xmlns:a16="http://schemas.microsoft.com/office/drawing/2014/main" id="{CFE6B9F6-36E3-1FF4-6A5F-68BFFE6306EC}"/>
              </a:ext>
            </a:extLst>
          </p:cNvPr>
          <p:cNvSpPr txBox="1"/>
          <p:nvPr/>
        </p:nvSpPr>
        <p:spPr>
          <a:xfrm>
            <a:off x="5742910" y="895176"/>
            <a:ext cx="6095114" cy="5909310"/>
          </a:xfrm>
          <a:prstGeom prst="rect">
            <a:avLst/>
          </a:prstGeom>
          <a:noFill/>
        </p:spPr>
        <p:txBody>
          <a:bodyPr wrap="square">
            <a:spAutoFit/>
          </a:bodyPr>
          <a:lstStyle/>
          <a:p>
            <a:pPr algn="l">
              <a:buNone/>
            </a:pPr>
            <a:r>
              <a:rPr lang="en-US" b="1" i="0" dirty="0">
                <a:solidFill>
                  <a:srgbClr val="242424"/>
                </a:solidFill>
                <a:effectLst/>
                <a:latin typeface="Segoe UI" panose="020B0502040204020203" pitchFamily="34" charset="0"/>
              </a:rPr>
              <a:t>Mackenzie </a:t>
            </a:r>
            <a:r>
              <a:rPr lang="en-US" b="1" i="0" dirty="0" err="1">
                <a:solidFill>
                  <a:srgbClr val="242424"/>
                </a:solidFill>
                <a:effectLst/>
                <a:latin typeface="Segoe UI" panose="020B0502040204020203" pitchFamily="34" charset="0"/>
              </a:rPr>
              <a:t>Angeconeb</a:t>
            </a:r>
            <a:r>
              <a:rPr lang="en-US" b="1" i="0" dirty="0">
                <a:solidFill>
                  <a:srgbClr val="242424"/>
                </a:solidFill>
                <a:effectLst/>
                <a:latin typeface="Segoe UI" panose="020B0502040204020203" pitchFamily="34" charset="0"/>
              </a:rPr>
              <a:t> is an </a:t>
            </a:r>
            <a:r>
              <a:rPr lang="en-US" b="1" i="0" dirty="0" err="1">
                <a:solidFill>
                  <a:srgbClr val="242424"/>
                </a:solidFill>
                <a:effectLst/>
                <a:latin typeface="Segoe UI" panose="020B0502040204020203" pitchFamily="34" charset="0"/>
              </a:rPr>
              <a:t>Anishnaabekwe</a:t>
            </a:r>
            <a:r>
              <a:rPr lang="en-US" b="1" i="0" dirty="0">
                <a:solidFill>
                  <a:srgbClr val="242424"/>
                </a:solidFill>
                <a:effectLst/>
                <a:latin typeface="Segoe UI" panose="020B0502040204020203" pitchFamily="34" charset="0"/>
              </a:rPr>
              <a:t> artist and educator from Lac Seul First Nation. She had worked within the early years sector for the past 6 years and has a passion for bringing the culture back to our communities and children. </a:t>
            </a:r>
          </a:p>
          <a:p>
            <a:pPr algn="l">
              <a:buNone/>
            </a:pPr>
            <a:r>
              <a:rPr lang="en-US" b="1" i="0" dirty="0">
                <a:solidFill>
                  <a:srgbClr val="242424"/>
                </a:solidFill>
                <a:effectLst/>
                <a:latin typeface="Segoe UI" panose="020B0502040204020203" pitchFamily="34" charset="0"/>
              </a:rPr>
              <a:t>In 2025, Mackenzie had her dream of being an author become a reality. Her debut, The Fragments that Remain, is a heart wrenching YA novel about siblings battling cultural disconnection, addiction, and sexuality discovery. A poetry collection called Each Stitch to Build a Heart, Part 1, was released later that year and Part 2 is releasing in June 2026.</a:t>
            </a:r>
          </a:p>
          <a:p>
            <a:pPr algn="l">
              <a:buNone/>
            </a:pPr>
            <a:r>
              <a:rPr lang="en-US" b="1" i="0" dirty="0">
                <a:solidFill>
                  <a:srgbClr val="242424"/>
                </a:solidFill>
                <a:effectLst/>
                <a:latin typeface="Segoe UI" panose="020B0502040204020203" pitchFamily="34" charset="0"/>
              </a:rPr>
              <a:t>Between writing, beading, and painting, Mackenzie spends as much time as she can in nature and her community. She lives in Sioux Lookout, ON with her husband and daughter.</a:t>
            </a:r>
          </a:p>
          <a:p>
            <a:pPr algn="l" fontAlgn="base">
              <a:buNone/>
            </a:pPr>
            <a:br>
              <a:rPr lang="en-US" b="0" i="0" dirty="0">
                <a:solidFill>
                  <a:srgbClr val="242424"/>
                </a:solidFill>
                <a:effectLst/>
                <a:latin typeface="Segoe UI" panose="020B0502040204020203" pitchFamily="34" charset="0"/>
              </a:rPr>
            </a:br>
            <a:endParaRPr lang="en-US" b="0" i="0" dirty="0">
              <a:solidFill>
                <a:srgbClr val="242424"/>
              </a:solidFill>
              <a:effectLst/>
              <a:latin typeface="Segoe UI" panose="020B0502040204020203" pitchFamily="34" charset="0"/>
            </a:endParaRPr>
          </a:p>
          <a:p>
            <a:pPr algn="l" fontAlgn="base">
              <a:buNone/>
            </a:pPr>
            <a:r>
              <a:rPr lang="en-US" b="0" i="0" dirty="0">
                <a:solidFill>
                  <a:srgbClr val="242424"/>
                </a:solidFill>
                <a:effectLst/>
                <a:latin typeface="Segoe UI" panose="020B0502040204020203" pitchFamily="34" charset="0"/>
              </a:rPr>
              <a:t>Available for author talks regarding healing through writing and the traditional publication process. Visit mackenzieangeconeb.com for inquires. </a:t>
            </a:r>
          </a:p>
        </p:txBody>
      </p:sp>
      <p:sp>
        <p:nvSpPr>
          <p:cNvPr id="7" name="TextBox 6">
            <a:extLst>
              <a:ext uri="{FF2B5EF4-FFF2-40B4-BE49-F238E27FC236}">
                <a16:creationId xmlns:a16="http://schemas.microsoft.com/office/drawing/2014/main" id="{AB628C44-B0E7-CEBB-DFC8-0D6E1F3FD64A}"/>
              </a:ext>
            </a:extLst>
          </p:cNvPr>
          <p:cNvSpPr txBox="1"/>
          <p:nvPr/>
        </p:nvSpPr>
        <p:spPr>
          <a:xfrm>
            <a:off x="5742910" y="95889"/>
            <a:ext cx="3813993" cy="646331"/>
          </a:xfrm>
          <a:prstGeom prst="rect">
            <a:avLst/>
          </a:prstGeom>
          <a:noFill/>
        </p:spPr>
        <p:txBody>
          <a:bodyPr wrap="none" rtlCol="0">
            <a:spAutoFit/>
          </a:bodyPr>
          <a:lstStyle/>
          <a:p>
            <a:r>
              <a:rPr lang="en-CA" sz="3600" b="1" dirty="0"/>
              <a:t>Curriculum Writers</a:t>
            </a:r>
          </a:p>
        </p:txBody>
      </p:sp>
    </p:spTree>
    <p:extLst>
      <p:ext uri="{BB962C8B-B14F-4D97-AF65-F5344CB8AC3E}">
        <p14:creationId xmlns:p14="http://schemas.microsoft.com/office/powerpoint/2010/main" val="3085173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C46516-E5E8-1BB5-722D-8F81832D354A}"/>
              </a:ext>
            </a:extLst>
          </p:cNvPr>
          <p:cNvSpPr txBox="1"/>
          <p:nvPr/>
        </p:nvSpPr>
        <p:spPr>
          <a:xfrm>
            <a:off x="4913601" y="282924"/>
            <a:ext cx="6096866" cy="646331"/>
          </a:xfrm>
          <a:prstGeom prst="rect">
            <a:avLst/>
          </a:prstGeom>
          <a:noFill/>
        </p:spPr>
        <p:txBody>
          <a:bodyPr wrap="square">
            <a:spAutoFit/>
          </a:bodyPr>
          <a:lstStyle/>
          <a:p>
            <a:r>
              <a:rPr lang="en-CA" sz="3600" b="1" dirty="0"/>
              <a:t>Curriculum Writers</a:t>
            </a:r>
          </a:p>
        </p:txBody>
      </p:sp>
      <p:pic>
        <p:nvPicPr>
          <p:cNvPr id="5" name="Picture 4">
            <a:extLst>
              <a:ext uri="{FF2B5EF4-FFF2-40B4-BE49-F238E27FC236}">
                <a16:creationId xmlns:a16="http://schemas.microsoft.com/office/drawing/2014/main" id="{CCB231DE-AF36-4D26-F971-76B0EDE95997}"/>
              </a:ext>
            </a:extLst>
          </p:cNvPr>
          <p:cNvPicPr>
            <a:picLocks noChangeAspect="1"/>
          </p:cNvPicPr>
          <p:nvPr/>
        </p:nvPicPr>
        <p:blipFill>
          <a:blip r:embed="rId2"/>
          <a:stretch>
            <a:fillRect/>
          </a:stretch>
        </p:blipFill>
        <p:spPr>
          <a:xfrm>
            <a:off x="157595" y="0"/>
            <a:ext cx="4572000" cy="6858000"/>
          </a:xfrm>
          <a:prstGeom prst="rect">
            <a:avLst/>
          </a:prstGeom>
        </p:spPr>
      </p:pic>
      <p:sp>
        <p:nvSpPr>
          <p:cNvPr id="7" name="TextBox 6">
            <a:extLst>
              <a:ext uri="{FF2B5EF4-FFF2-40B4-BE49-F238E27FC236}">
                <a16:creationId xmlns:a16="http://schemas.microsoft.com/office/drawing/2014/main" id="{8AE4FA2C-331F-6C17-4437-E0CC6D650A9E}"/>
              </a:ext>
            </a:extLst>
          </p:cNvPr>
          <p:cNvSpPr txBox="1"/>
          <p:nvPr/>
        </p:nvSpPr>
        <p:spPr>
          <a:xfrm>
            <a:off x="5252605" y="1574223"/>
            <a:ext cx="184731" cy="369332"/>
          </a:xfrm>
          <a:prstGeom prst="rect">
            <a:avLst/>
          </a:prstGeom>
          <a:noFill/>
        </p:spPr>
        <p:txBody>
          <a:bodyPr wrap="none" rtlCol="0">
            <a:spAutoFit/>
          </a:bodyPr>
          <a:lstStyle/>
          <a:p>
            <a:endParaRPr lang="en-CA" dirty="0"/>
          </a:p>
        </p:txBody>
      </p:sp>
      <p:sp>
        <p:nvSpPr>
          <p:cNvPr id="10" name="Rectangle 4">
            <a:extLst>
              <a:ext uri="{FF2B5EF4-FFF2-40B4-BE49-F238E27FC236}">
                <a16:creationId xmlns:a16="http://schemas.microsoft.com/office/drawing/2014/main" id="{D01E3FAE-C5C6-1CF3-FAA8-0062913E820E}"/>
              </a:ext>
            </a:extLst>
          </p:cNvPr>
          <p:cNvSpPr>
            <a:spLocks noChangeArrowheads="1"/>
          </p:cNvSpPr>
          <p:nvPr/>
        </p:nvSpPr>
        <p:spPr bwMode="auto">
          <a:xfrm>
            <a:off x="5049549" y="1708081"/>
            <a:ext cx="699467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rPr>
              <a:t>Lori Huston is a Métis scholar and doctoral candidate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rPr>
              <a:t>in Curriculum Studies at the University of British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rPr>
              <a:t>Columbia.  Her research centers on Indigenous early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rPr>
              <a:t>childhood education, exploring how local First Nation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rPr>
              <a:t>knowledge and teaching practices can guide a heart-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rPr>
              <a:t>centered approach to education that helps reclaim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rPr>
              <a:t>cultural knowledge and strengthen Indigenous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rPr>
              <a:t>sovereignty.</a:t>
            </a:r>
            <a:endParaRPr kumimoji="0" lang="en-US" altLang="en-US" sz="24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122000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75A823-F698-643C-2824-26B6FCF2CB25}"/>
              </a:ext>
            </a:extLst>
          </p:cNvPr>
          <p:cNvPicPr>
            <a:picLocks noChangeAspect="1"/>
          </p:cNvPicPr>
          <p:nvPr/>
        </p:nvPicPr>
        <p:blipFill>
          <a:blip r:embed="rId2"/>
          <a:stretch>
            <a:fillRect/>
          </a:stretch>
        </p:blipFill>
        <p:spPr>
          <a:xfrm>
            <a:off x="0" y="0"/>
            <a:ext cx="8878119" cy="6858000"/>
          </a:xfrm>
          <a:prstGeom prst="rect">
            <a:avLst/>
          </a:prstGeom>
        </p:spPr>
      </p:pic>
      <p:sp>
        <p:nvSpPr>
          <p:cNvPr id="6" name="TextBox 5">
            <a:extLst>
              <a:ext uri="{FF2B5EF4-FFF2-40B4-BE49-F238E27FC236}">
                <a16:creationId xmlns:a16="http://schemas.microsoft.com/office/drawing/2014/main" id="{AF87FC8A-42E0-9727-D5A5-CF1FFADC8E9D}"/>
              </a:ext>
            </a:extLst>
          </p:cNvPr>
          <p:cNvSpPr txBox="1"/>
          <p:nvPr/>
        </p:nvSpPr>
        <p:spPr>
          <a:xfrm>
            <a:off x="5986320" y="6169139"/>
            <a:ext cx="2633350" cy="646331"/>
          </a:xfrm>
          <a:prstGeom prst="rect">
            <a:avLst/>
          </a:prstGeom>
          <a:noFill/>
        </p:spPr>
        <p:txBody>
          <a:bodyPr wrap="none" rtlCol="0">
            <a:spAutoFit/>
          </a:bodyPr>
          <a:lstStyle/>
          <a:p>
            <a:r>
              <a:rPr lang="en-CA" b="1" dirty="0"/>
              <a:t>Art by Storm </a:t>
            </a:r>
            <a:r>
              <a:rPr lang="en-CA" b="1" dirty="0" err="1"/>
              <a:t>Angeconeb</a:t>
            </a:r>
            <a:r>
              <a:rPr lang="en-CA" b="1" dirty="0"/>
              <a:t>, </a:t>
            </a:r>
          </a:p>
          <a:p>
            <a:r>
              <a:rPr lang="en-CA" b="1" dirty="0"/>
              <a:t>Lake Seul First Nation</a:t>
            </a:r>
          </a:p>
        </p:txBody>
      </p:sp>
      <p:pic>
        <p:nvPicPr>
          <p:cNvPr id="4" name="Picture 3">
            <a:extLst>
              <a:ext uri="{FF2B5EF4-FFF2-40B4-BE49-F238E27FC236}">
                <a16:creationId xmlns:a16="http://schemas.microsoft.com/office/drawing/2014/main" id="{7045A1EB-9898-4250-EB55-D744701C04FF}"/>
              </a:ext>
            </a:extLst>
          </p:cNvPr>
          <p:cNvPicPr>
            <a:picLocks noChangeAspect="1"/>
          </p:cNvPicPr>
          <p:nvPr/>
        </p:nvPicPr>
        <p:blipFill>
          <a:blip r:embed="rId3"/>
          <a:stretch>
            <a:fillRect/>
          </a:stretch>
        </p:blipFill>
        <p:spPr>
          <a:xfrm>
            <a:off x="9365512" y="1"/>
            <a:ext cx="2160181" cy="3240272"/>
          </a:xfrm>
          <a:prstGeom prst="rect">
            <a:avLst/>
          </a:prstGeom>
        </p:spPr>
      </p:pic>
      <p:sp>
        <p:nvSpPr>
          <p:cNvPr id="5" name="TextBox 4">
            <a:extLst>
              <a:ext uri="{FF2B5EF4-FFF2-40B4-BE49-F238E27FC236}">
                <a16:creationId xmlns:a16="http://schemas.microsoft.com/office/drawing/2014/main" id="{80C12C4E-C044-6B05-6848-A1BFC53786DA}"/>
              </a:ext>
            </a:extLst>
          </p:cNvPr>
          <p:cNvSpPr txBox="1"/>
          <p:nvPr/>
        </p:nvSpPr>
        <p:spPr>
          <a:xfrm>
            <a:off x="8995145" y="3256222"/>
            <a:ext cx="3155992" cy="3539430"/>
          </a:xfrm>
          <a:prstGeom prst="rect">
            <a:avLst/>
          </a:prstGeom>
          <a:noFill/>
        </p:spPr>
        <p:txBody>
          <a:bodyPr wrap="none" rtlCol="0">
            <a:spAutoFit/>
          </a:bodyPr>
          <a:lstStyle/>
          <a:p>
            <a:pPr algn="ctr"/>
            <a:r>
              <a:rPr lang="en-US" sz="1600" b="1" dirty="0">
                <a:solidFill>
                  <a:schemeClr val="bg1"/>
                </a:solidFill>
              </a:rPr>
              <a:t>Storm Angeconeb </a:t>
            </a:r>
            <a:r>
              <a:rPr lang="en-US" sz="1600" dirty="0">
                <a:solidFill>
                  <a:schemeClr val="bg1"/>
                </a:solidFill>
              </a:rPr>
              <a:t>is an Ojibwe </a:t>
            </a:r>
          </a:p>
          <a:p>
            <a:pPr algn="ctr"/>
            <a:r>
              <a:rPr lang="en-US" sz="1600" dirty="0">
                <a:solidFill>
                  <a:schemeClr val="bg1"/>
                </a:solidFill>
              </a:rPr>
              <a:t>artist, proud member of Lac Seul</a:t>
            </a:r>
          </a:p>
          <a:p>
            <a:pPr algn="ctr"/>
            <a:r>
              <a:rPr lang="en-US" sz="1600" dirty="0">
                <a:solidFill>
                  <a:schemeClr val="bg1"/>
                </a:solidFill>
              </a:rPr>
              <a:t>First Nation, Treaty Three </a:t>
            </a:r>
          </a:p>
          <a:p>
            <a:pPr algn="ctr"/>
            <a:r>
              <a:rPr lang="en-US" sz="1600" dirty="0">
                <a:solidFill>
                  <a:schemeClr val="bg1"/>
                </a:solidFill>
              </a:rPr>
              <a:t>Territory, born and raised in </a:t>
            </a:r>
          </a:p>
          <a:p>
            <a:pPr algn="ctr"/>
            <a:r>
              <a:rPr lang="en-US" sz="1600" dirty="0">
                <a:solidFill>
                  <a:schemeClr val="bg1"/>
                </a:solidFill>
              </a:rPr>
              <a:t>Winnipeg, Manitoba. Currently </a:t>
            </a:r>
          </a:p>
          <a:p>
            <a:pPr algn="ctr"/>
            <a:r>
              <a:rPr lang="en-US" sz="1600" dirty="0">
                <a:solidFill>
                  <a:schemeClr val="bg1"/>
                </a:solidFill>
              </a:rPr>
              <a:t>based in Red Lake, Ontario. </a:t>
            </a:r>
          </a:p>
          <a:p>
            <a:pPr algn="ctr"/>
            <a:r>
              <a:rPr lang="en-US" sz="1600" dirty="0">
                <a:solidFill>
                  <a:schemeClr val="bg1"/>
                </a:solidFill>
              </a:rPr>
              <a:t>Many of her works include the </a:t>
            </a:r>
          </a:p>
          <a:p>
            <a:pPr algn="ctr"/>
            <a:r>
              <a:rPr lang="en-US" sz="1600" dirty="0">
                <a:solidFill>
                  <a:schemeClr val="bg1"/>
                </a:solidFill>
              </a:rPr>
              <a:t>knowledge and teachings passed </a:t>
            </a:r>
          </a:p>
          <a:p>
            <a:pPr algn="ctr"/>
            <a:r>
              <a:rPr lang="en-US" sz="1600" dirty="0">
                <a:solidFill>
                  <a:schemeClr val="bg1"/>
                </a:solidFill>
              </a:rPr>
              <a:t>down to her. Carrying those </a:t>
            </a:r>
          </a:p>
          <a:p>
            <a:pPr algn="ctr"/>
            <a:r>
              <a:rPr lang="en-US" sz="1600" dirty="0">
                <a:solidFill>
                  <a:schemeClr val="bg1"/>
                </a:solidFill>
              </a:rPr>
              <a:t>teachings with respect and </a:t>
            </a:r>
          </a:p>
          <a:p>
            <a:pPr algn="ctr"/>
            <a:r>
              <a:rPr lang="en-US" sz="1600" dirty="0">
                <a:solidFill>
                  <a:schemeClr val="bg1"/>
                </a:solidFill>
              </a:rPr>
              <a:t>incorporating them into her work.</a:t>
            </a:r>
          </a:p>
          <a:p>
            <a:pPr algn="ctr"/>
            <a:r>
              <a:rPr lang="en-US" sz="1600" dirty="0">
                <a:solidFill>
                  <a:schemeClr val="bg1"/>
                </a:solidFill>
              </a:rPr>
              <a:t>Storm continues to practice her </a:t>
            </a:r>
          </a:p>
          <a:p>
            <a:pPr algn="ctr"/>
            <a:r>
              <a:rPr lang="en-US" sz="1600" dirty="0">
                <a:solidFill>
                  <a:schemeClr val="bg1"/>
                </a:solidFill>
              </a:rPr>
              <a:t>art through painting, digital art and </a:t>
            </a:r>
          </a:p>
          <a:p>
            <a:pPr algn="ctr"/>
            <a:r>
              <a:rPr lang="en-US" sz="1600" dirty="0">
                <a:solidFill>
                  <a:schemeClr val="bg1"/>
                </a:solidFill>
              </a:rPr>
              <a:t>practicing beadwork.</a:t>
            </a:r>
            <a:endParaRPr lang="en-CA" sz="1600" dirty="0">
              <a:solidFill>
                <a:schemeClr val="bg1"/>
              </a:solidFill>
            </a:endParaRPr>
          </a:p>
        </p:txBody>
      </p:sp>
    </p:spTree>
    <p:extLst>
      <p:ext uri="{BB962C8B-B14F-4D97-AF65-F5344CB8AC3E}">
        <p14:creationId xmlns:p14="http://schemas.microsoft.com/office/powerpoint/2010/main" val="3230281602"/>
      </p:ext>
    </p:extLst>
  </p:cSld>
  <p:clrMapOvr>
    <a:masterClrMapping/>
  </p:clrMapOvr>
</p:sld>
</file>

<file path=ppt/theme/theme1.xml><?xml version="1.0" encoding="utf-8"?>
<a:theme xmlns:a="http://schemas.openxmlformats.org/drawingml/2006/main" name="Office Theme">
  <a:themeElements>
    <a:clrScheme name="Custom 4">
      <a:dk1>
        <a:srgbClr val="091B32"/>
      </a:dk1>
      <a:lt1>
        <a:srgbClr val="FFFFFF"/>
      </a:lt1>
      <a:dk2>
        <a:srgbClr val="091B32"/>
      </a:dk2>
      <a:lt2>
        <a:srgbClr val="E7E6E6"/>
      </a:lt2>
      <a:accent1>
        <a:srgbClr val="931D20"/>
      </a:accent1>
      <a:accent2>
        <a:srgbClr val="D65328"/>
      </a:accent2>
      <a:accent3>
        <a:srgbClr val="E69F24"/>
      </a:accent3>
      <a:accent4>
        <a:srgbClr val="1D6058"/>
      </a:accent4>
      <a:accent5>
        <a:srgbClr val="8CA6A3"/>
      </a:accent5>
      <a:accent6>
        <a:srgbClr val="D98966"/>
      </a:accent6>
      <a:hlink>
        <a:srgbClr val="8CA6A3"/>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2b13d5d-1319-4632-8e89-217ffbdfc8dd" xsi:nil="true"/>
    <lcf76f155ced4ddcb4097134ff3c332f xmlns="59ed8be0-3669-4d2e-8b92-c4e0548417f7">
      <Terms xmlns="http://schemas.microsoft.com/office/infopath/2007/PartnerControls"/>
    </lcf76f155ced4ddcb4097134ff3c332f>
    <date xmlns="59ed8be0-3669-4d2e-8b92-c4e0548417f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F084B049C455419B492D4910A76A14" ma:contentTypeVersion="19" ma:contentTypeDescription="Create a new document." ma:contentTypeScope="" ma:versionID="7fade84ab1ee177cdc2563a98855645c">
  <xsd:schema xmlns:xsd="http://www.w3.org/2001/XMLSchema" xmlns:xs="http://www.w3.org/2001/XMLSchema" xmlns:p="http://schemas.microsoft.com/office/2006/metadata/properties" xmlns:ns2="59ed8be0-3669-4d2e-8b92-c4e0548417f7" xmlns:ns3="d2b13d5d-1319-4632-8e89-217ffbdfc8dd" targetNamespace="http://schemas.microsoft.com/office/2006/metadata/properties" ma:root="true" ma:fieldsID="6b2cc82e7779eb6edec5672fb6cfd620" ns2:_="" ns3:_="">
    <xsd:import namespace="59ed8be0-3669-4d2e-8b92-c4e0548417f7"/>
    <xsd:import namespace="d2b13d5d-1319-4632-8e89-217ffbdfc8d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date"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ed8be0-3669-4d2e-8b92-c4e0548417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date" ma:index="17" nillable="true" ma:displayName="date" ma:format="DateOnly" ma:internalName="date">
      <xsd:simpleType>
        <xsd:restriction base="dms:DateTime"/>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15db13c-35ec-4a07-b942-ee681420a57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b13d5d-1319-4632-8e89-217ffbdfc8dd"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def164a-84b0-40ca-a6cd-c4b928de326d}" ma:internalName="TaxCatchAll" ma:showField="CatchAllData" ma:web="d2b13d5d-1319-4632-8e89-217ffbdfc8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DB2A60-E395-4FDB-BBC6-AC421EA67772}">
  <ds:schemaRefs>
    <ds:schemaRef ds:uri="http://purl.org/dc/dcmitype/"/>
    <ds:schemaRef ds:uri="http://www.w3.org/XML/1998/namespace"/>
    <ds:schemaRef ds:uri="59ed8be0-3669-4d2e-8b92-c4e0548417f7"/>
    <ds:schemaRef ds:uri="http://schemas.microsoft.com/office/2006/documentManagement/types"/>
    <ds:schemaRef ds:uri="d2b13d5d-1319-4632-8e89-217ffbdfc8dd"/>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41A58E3C-303B-4901-9D7C-13879CCE2D65}">
  <ds:schemaRefs>
    <ds:schemaRef ds:uri="http://schemas.microsoft.com/sharepoint/v3/contenttype/forms"/>
  </ds:schemaRefs>
</ds:datastoreItem>
</file>

<file path=customXml/itemProps3.xml><?xml version="1.0" encoding="utf-8"?>
<ds:datastoreItem xmlns:ds="http://schemas.openxmlformats.org/officeDocument/2006/customXml" ds:itemID="{9BA3E36C-025B-4EBC-B928-ACA492E87A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ed8be0-3669-4d2e-8b92-c4e0548417f7"/>
    <ds:schemaRef ds:uri="d2b13d5d-1319-4632-8e89-217ffbdfc8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4328</TotalTime>
  <Words>606</Words>
  <Application>Microsoft Office PowerPoint</Application>
  <PresentationFormat>Widescreen</PresentationFormat>
  <Paragraphs>70</Paragraphs>
  <Slides>13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Adelle</vt:lpstr>
      <vt:lpstr>Aptos</vt:lpstr>
      <vt:lpstr>Arial</vt:lpstr>
      <vt:lpstr>Calibri</vt:lpstr>
      <vt:lpstr>Rustic Printed</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dc:title>
  <dc:creator>Ian Capstick</dc:creator>
  <cp:lastModifiedBy>Tamara DeLuca</cp:lastModifiedBy>
  <cp:revision>26</cp:revision>
  <dcterms:created xsi:type="dcterms:W3CDTF">2019-07-23T14:21:53Z</dcterms:created>
  <dcterms:modified xsi:type="dcterms:W3CDTF">2026-05-19T14:14:46Z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0x010100F6F084B049C455419B492D4910A76A14</vt:lpwstr>
  </property>
  <property fmtid="{D5CDD505-2E9C-101B-9397-08002B2CF9AE}" pid="3" name="MediaServiceImageTags">
    <vt:lpwstr/>
  </property>
</Properties>
</file>