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7"/>
  </p:notesMasterIdLst>
  <p:sldIdLst>
    <p:sldId id="256" r:id="rId5"/>
    <p:sldId id="27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8" r:id="rId21"/>
    <p:sldId id="271" r:id="rId22"/>
    <p:sldId id="272" r:id="rId23"/>
    <p:sldId id="273" r:id="rId24"/>
    <p:sldId id="280" r:id="rId25"/>
    <p:sldId id="274" r:id="rId26"/>
  </p:sldIdLst>
  <p:sldSz cx="18288000" cy="10287000"/>
  <p:notesSz cx="6950075" cy="11979275"/>
  <p:embeddedFontLst>
    <p:embeddedFont>
      <p:font typeface="Amasis MT Pro" panose="02040504050005020304" pitchFamily="18" charset="0"/>
      <p:regular r:id="rId28"/>
      <p:bold r:id="rId29"/>
      <p:italic r:id="rId30"/>
      <p:boldItalic r:id="rId31"/>
    </p:embeddedFont>
    <p:embeddedFont>
      <p:font typeface="Amasis MT Pro Black" panose="02040A04050005020304" pitchFamily="18" charset="0"/>
      <p:bold r:id="rId32"/>
      <p:boldItalic r:id="rId33"/>
    </p:embeddedFont>
    <p:embeddedFont>
      <p:font typeface="Open Sauce Bold" panose="020B0604020202020204" charset="0"/>
      <p:regular r:id="rId34"/>
    </p:embeddedFont>
    <p:embeddedFont>
      <p:font typeface="Palatino Linotype" panose="02040502050505030304" pitchFamily="18" charset="0"/>
      <p:regular r:id="rId35"/>
      <p:bold r:id="rId36"/>
      <p:italic r:id="rId37"/>
      <p:boldItalic r:id="rId38"/>
    </p:embeddedFont>
    <p:embeddedFont>
      <p:font typeface="Poppins" panose="00000500000000000000" pitchFamily="2" charset="0"/>
      <p:regular r:id="rId39"/>
      <p:bold r:id="rId40"/>
      <p:italic r:id="rId41"/>
      <p:boldItalic r:id="rId42"/>
    </p:embeddedFont>
    <p:embeddedFont>
      <p:font typeface="Poppins Bold" panose="00000800000000000000" pitchFamily="2" charset="0"/>
      <p:regular r:id="rId43"/>
      <p:bold r:id="rId44"/>
    </p:embeddedFont>
    <p:embeddedFont>
      <p:font typeface="Poppins Bold Italics" panose="020B0604020202020204" charset="0"/>
      <p:regular r:id="rId45"/>
    </p:embeddedFont>
    <p:embeddedFont>
      <p:font typeface="Yeseva One" panose="020B0604020202020204"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FBF027-E399-481C-9B3C-23A42A73C463}" v="6" dt="2026-05-20T19:53:04.1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1" d="100"/>
          <a:sy n="61" d="100"/>
        </p:scale>
        <p:origin x="7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2.fntdata"/><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2.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6.xml"/><Relationship Id="rId41"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60007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937000" y="0"/>
            <a:ext cx="3011488" cy="600075"/>
          </a:xfrm>
          <a:prstGeom prst="rect">
            <a:avLst/>
          </a:prstGeom>
        </p:spPr>
        <p:txBody>
          <a:bodyPr vert="horz" lIns="91440" tIns="45720" rIns="91440" bIns="45720" rtlCol="0"/>
          <a:lstStyle>
            <a:lvl1pPr algn="r">
              <a:defRPr sz="1200"/>
            </a:lvl1pPr>
          </a:lstStyle>
          <a:p>
            <a:fld id="{7F7F2D18-A1D5-4110-A182-32C4228ADF8E}" type="datetimeFigureOut">
              <a:rPr lang="en-CA" smtClean="0"/>
              <a:t>2026-05-21</a:t>
            </a:fld>
            <a:endParaRPr lang="en-CA"/>
          </a:p>
        </p:txBody>
      </p:sp>
      <p:sp>
        <p:nvSpPr>
          <p:cNvPr id="4" name="Slide Image Placeholder 3"/>
          <p:cNvSpPr>
            <a:spLocks noGrp="1" noRot="1" noChangeAspect="1"/>
          </p:cNvSpPr>
          <p:nvPr>
            <p:ph type="sldImg" idx="2"/>
          </p:nvPr>
        </p:nvSpPr>
        <p:spPr>
          <a:xfrm>
            <a:off x="-119063" y="1497013"/>
            <a:ext cx="7188201" cy="4043362"/>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95325" y="5765800"/>
            <a:ext cx="5559425" cy="47164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11379200"/>
            <a:ext cx="3011488" cy="600075"/>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937000" y="11379200"/>
            <a:ext cx="3011488" cy="600075"/>
          </a:xfrm>
          <a:prstGeom prst="rect">
            <a:avLst/>
          </a:prstGeom>
        </p:spPr>
        <p:txBody>
          <a:bodyPr vert="horz" lIns="91440" tIns="45720" rIns="91440" bIns="45720" rtlCol="0" anchor="b"/>
          <a:lstStyle>
            <a:lvl1pPr algn="r">
              <a:defRPr sz="1200"/>
            </a:lvl1pPr>
          </a:lstStyle>
          <a:p>
            <a:fld id="{54549DC0-CA55-49F7-81E3-C0FD148CA01A}" type="slidenum">
              <a:rPr lang="en-CA" smtClean="0"/>
              <a:t>‹#›</a:t>
            </a:fld>
            <a:endParaRPr lang="en-CA"/>
          </a:p>
        </p:txBody>
      </p:sp>
    </p:spTree>
    <p:extLst>
      <p:ext uri="{BB962C8B-B14F-4D97-AF65-F5344CB8AC3E}">
        <p14:creationId xmlns:p14="http://schemas.microsoft.com/office/powerpoint/2010/main" val="1453862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E718AF4-22EC-4D32-92C4-91D571E1BABD}" type="datetime1">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47F5AA-5FF3-4115-9164-B08F9C49DEBF}" type="datetime1">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54EA00-8B60-4EAA-81B0-AA4F997DFF29}" type="datetime1">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102341-C3B1-49DB-9C08-8C6FF30E702E}" type="datetime1">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0E69A9-AEDF-41F7-9128-29FC644F418C}" type="datetime1">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42698A-A3CA-4715-BF81-7AACFD47367C}" type="datetime1">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B5C33F-3A50-4A31-9EC3-BD0750BA57D3}" type="datetime1">
              <a:rPr lang="en-US" smtClean="0"/>
              <a:t>5/21/2026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825A27-0C6C-48E5-9586-A93D2D1C6620}" type="datetime1">
              <a:rPr lang="en-US" smtClean="0"/>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812F16-7067-477C-968B-E4464C67964F}" type="datetime1">
              <a:rPr lang="en-US" smtClean="0"/>
              <a:t>5/21/2026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9915EF-7FBF-458B-A076-EF208087D75F}" type="datetime1">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A2DCBA-6D56-44B8-8742-7803EE9FF8CB}" type="datetime1">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EA6912-AE85-467C-80B0-1843FAA3AFD3}" type="datetime1">
              <a:rPr lang="en-US" smtClean="0"/>
              <a:t>5/21/2026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sv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grpSp>
        <p:nvGrpSpPr>
          <p:cNvPr id="2" name="Group 2"/>
          <p:cNvGrpSpPr/>
          <p:nvPr/>
        </p:nvGrpSpPr>
        <p:grpSpPr>
          <a:xfrm>
            <a:off x="0" y="-35881"/>
            <a:ext cx="18288000" cy="2599537"/>
            <a:chOff x="0" y="0"/>
            <a:chExt cx="8399855" cy="1246491"/>
          </a:xfrm>
        </p:grpSpPr>
        <p:sp>
          <p:nvSpPr>
            <p:cNvPr id="3" name="Freeform 3"/>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a:p>
          </p:txBody>
        </p:sp>
        <p:sp>
          <p:nvSpPr>
            <p:cNvPr id="4" name="TextBox 4"/>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p:cNvSpPr/>
          <p:nvPr/>
        </p:nvSpPr>
        <p:spPr>
          <a:xfrm flipV="1">
            <a:off x="0" y="-24332"/>
            <a:ext cx="9107123" cy="1798601"/>
          </a:xfrm>
          <a:custGeom>
            <a:avLst/>
            <a:gdLst/>
            <a:ahLst/>
            <a:cxnLst/>
            <a:rect l="l" t="t" r="r" b="b"/>
            <a:pathLst>
              <a:path w="9397223" h="1938177">
                <a:moveTo>
                  <a:pt x="0" y="1938178"/>
                </a:moveTo>
                <a:lnTo>
                  <a:pt x="9397223" y="1938178"/>
                </a:lnTo>
                <a:lnTo>
                  <a:pt x="9397223" y="0"/>
                </a:lnTo>
                <a:lnTo>
                  <a:pt x="0" y="0"/>
                </a:lnTo>
                <a:lnTo>
                  <a:pt x="0" y="193817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7" name="Freeform 7"/>
          <p:cNvSpPr/>
          <p:nvPr/>
        </p:nvSpPr>
        <p:spPr>
          <a:xfrm flipV="1">
            <a:off x="9107123" y="0"/>
            <a:ext cx="9180877" cy="1878344"/>
          </a:xfrm>
          <a:custGeom>
            <a:avLst/>
            <a:gdLst/>
            <a:ahLst/>
            <a:cxnLst/>
            <a:rect l="l" t="t" r="r" b="b"/>
            <a:pathLst>
              <a:path w="9107123" h="1878344">
                <a:moveTo>
                  <a:pt x="0" y="1878344"/>
                </a:moveTo>
                <a:lnTo>
                  <a:pt x="9107123" y="1878344"/>
                </a:lnTo>
                <a:lnTo>
                  <a:pt x="9107123" y="0"/>
                </a:lnTo>
                <a:lnTo>
                  <a:pt x="0" y="0"/>
                </a:lnTo>
                <a:lnTo>
                  <a:pt x="0" y="187834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8" name="TextBox 8"/>
          <p:cNvSpPr txBox="1"/>
          <p:nvPr/>
        </p:nvSpPr>
        <p:spPr>
          <a:xfrm>
            <a:off x="1182254" y="2488264"/>
            <a:ext cx="17562946" cy="7831567"/>
          </a:xfrm>
          <a:prstGeom prst="rect">
            <a:avLst/>
          </a:prstGeom>
        </p:spPr>
        <p:txBody>
          <a:bodyPr lIns="0" tIns="0" rIns="0" bIns="0" rtlCol="0" anchor="t">
            <a:spAutoFit/>
          </a:bodyPr>
          <a:lstStyle/>
          <a:p>
            <a:pPr algn="ctr">
              <a:lnSpc>
                <a:spcPts val="20721"/>
              </a:lnSpc>
              <a:spcBef>
                <a:spcPct val="0"/>
              </a:spcBef>
            </a:pPr>
            <a:r>
              <a:rPr lang="en-US" sz="14801" dirty="0">
                <a:solidFill>
                  <a:srgbClr val="344E41"/>
                </a:solidFill>
                <a:latin typeface="Poppins"/>
                <a:ea typeface="Poppins"/>
                <a:cs typeface="Poppins"/>
                <a:sym typeface="Poppins"/>
              </a:rPr>
              <a:t>Keeping Our Children Safe</a:t>
            </a:r>
          </a:p>
          <a:p>
            <a:pPr algn="ctr">
              <a:lnSpc>
                <a:spcPts val="20721"/>
              </a:lnSpc>
              <a:spcBef>
                <a:spcPct val="0"/>
              </a:spcBef>
            </a:pPr>
            <a:endParaRPr lang="en-US" sz="14801" dirty="0">
              <a:solidFill>
                <a:srgbClr val="344E41"/>
              </a:solidFill>
              <a:latin typeface="Poppins"/>
              <a:ea typeface="Poppins"/>
              <a:cs typeface="Poppins"/>
              <a:sym typeface="Poppins"/>
            </a:endParaRPr>
          </a:p>
        </p:txBody>
      </p:sp>
      <p:grpSp>
        <p:nvGrpSpPr>
          <p:cNvPr id="9" name="Group 9"/>
          <p:cNvGrpSpPr/>
          <p:nvPr/>
        </p:nvGrpSpPr>
        <p:grpSpPr>
          <a:xfrm>
            <a:off x="4624179" y="8408655"/>
            <a:ext cx="9954042" cy="1066117"/>
            <a:chOff x="0" y="0"/>
            <a:chExt cx="2621641" cy="280788"/>
          </a:xfrm>
        </p:grpSpPr>
        <p:sp>
          <p:nvSpPr>
            <p:cNvPr id="10" name="Freeform 10"/>
            <p:cNvSpPr/>
            <p:nvPr/>
          </p:nvSpPr>
          <p:spPr>
            <a:xfrm>
              <a:off x="0" y="0"/>
              <a:ext cx="2621641" cy="280788"/>
            </a:xfrm>
            <a:custGeom>
              <a:avLst/>
              <a:gdLst/>
              <a:ahLst/>
              <a:cxnLst/>
              <a:rect l="l" t="t" r="r" b="b"/>
              <a:pathLst>
                <a:path w="2621641" h="280788">
                  <a:moveTo>
                    <a:pt x="77777" y="0"/>
                  </a:moveTo>
                  <a:lnTo>
                    <a:pt x="2543864" y="0"/>
                  </a:lnTo>
                  <a:cubicBezTo>
                    <a:pt x="2564492" y="0"/>
                    <a:pt x="2584274" y="8194"/>
                    <a:pt x="2598860" y="22780"/>
                  </a:cubicBezTo>
                  <a:cubicBezTo>
                    <a:pt x="2613446" y="37366"/>
                    <a:pt x="2621641" y="57149"/>
                    <a:pt x="2621641" y="77777"/>
                  </a:cubicBezTo>
                  <a:lnTo>
                    <a:pt x="2621641" y="203011"/>
                  </a:lnTo>
                  <a:cubicBezTo>
                    <a:pt x="2621641" y="223639"/>
                    <a:pt x="2613446" y="243422"/>
                    <a:pt x="2598860" y="258008"/>
                  </a:cubicBezTo>
                  <a:cubicBezTo>
                    <a:pt x="2584274" y="272594"/>
                    <a:pt x="2564492" y="280788"/>
                    <a:pt x="2543864" y="280788"/>
                  </a:cubicBezTo>
                  <a:lnTo>
                    <a:pt x="77777" y="280788"/>
                  </a:lnTo>
                  <a:cubicBezTo>
                    <a:pt x="57149" y="280788"/>
                    <a:pt x="37366" y="272594"/>
                    <a:pt x="22780" y="258008"/>
                  </a:cubicBezTo>
                  <a:cubicBezTo>
                    <a:pt x="8194" y="243422"/>
                    <a:pt x="0" y="223639"/>
                    <a:pt x="0" y="203011"/>
                  </a:cubicBezTo>
                  <a:lnTo>
                    <a:pt x="0" y="77777"/>
                  </a:lnTo>
                  <a:cubicBezTo>
                    <a:pt x="0" y="57149"/>
                    <a:pt x="8194" y="37366"/>
                    <a:pt x="22780" y="22780"/>
                  </a:cubicBezTo>
                  <a:cubicBezTo>
                    <a:pt x="37366" y="8194"/>
                    <a:pt x="57149" y="0"/>
                    <a:pt x="77777" y="0"/>
                  </a:cubicBezTo>
                  <a:close/>
                </a:path>
              </a:pathLst>
            </a:custGeom>
            <a:ln w="85725" cap="rnd">
              <a:solidFill>
                <a:srgbClr val="344E41"/>
              </a:solidFill>
              <a:prstDash val="solid"/>
              <a:round/>
            </a:ln>
          </p:spPr>
          <p:txBody>
            <a:bodyPr/>
            <a:lstStyle/>
            <a:p>
              <a:endParaRPr lang="en-CA" dirty="0"/>
            </a:p>
          </p:txBody>
        </p:sp>
        <p:sp>
          <p:nvSpPr>
            <p:cNvPr id="11" name="TextBox 11"/>
            <p:cNvSpPr txBox="1"/>
            <p:nvPr/>
          </p:nvSpPr>
          <p:spPr>
            <a:xfrm>
              <a:off x="0" y="-57150"/>
              <a:ext cx="2621641" cy="337938"/>
            </a:xfrm>
            <a:prstGeom prst="rect">
              <a:avLst/>
            </a:prstGeom>
          </p:spPr>
          <p:txBody>
            <a:bodyPr lIns="50800" tIns="50800" rIns="50800" bIns="50800" rtlCol="0" anchor="ctr"/>
            <a:lstStyle/>
            <a:p>
              <a:pPr algn="ctr">
                <a:lnSpc>
                  <a:spcPts val="2659"/>
                </a:lnSpc>
              </a:pPr>
              <a:r>
                <a:rPr lang="en-US" sz="2400" b="1" dirty="0">
                  <a:latin typeface="Poppins"/>
                  <a:ea typeface="Poppins"/>
                  <a:cs typeface="Poppins"/>
                  <a:sym typeface="Poppins"/>
                </a:rPr>
                <a:t>Kelly Massaro-Joblin &amp; Shelley Franceschini</a:t>
              </a:r>
            </a:p>
          </p:txBody>
        </p:sp>
      </p:grpSp>
      <p:pic>
        <p:nvPicPr>
          <p:cNvPr id="12" name="Picture 2">
            <a:extLst>
              <a:ext uri="{FF2B5EF4-FFF2-40B4-BE49-F238E27FC236}">
                <a16:creationId xmlns:a16="http://schemas.microsoft.com/office/drawing/2014/main" id="{148134A6-A139-B59D-FF06-6E03FDEFF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035" y="3562394"/>
            <a:ext cx="3053936" cy="365283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
            <a:extLst>
              <a:ext uri="{FF2B5EF4-FFF2-40B4-BE49-F238E27FC236}">
                <a16:creationId xmlns:a16="http://schemas.microsoft.com/office/drawing/2014/main" id="{6FE64DAB-F29F-A277-6639-3574AAA8CFA3}"/>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5" name="Rectangle 2">
            <a:extLst>
              <a:ext uri="{FF2B5EF4-FFF2-40B4-BE49-F238E27FC236}">
                <a16:creationId xmlns:a16="http://schemas.microsoft.com/office/drawing/2014/main" id="{68719CE4-51E2-CD7E-A490-0840537F565F}"/>
              </a:ext>
            </a:extLst>
          </p:cNvPr>
          <p:cNvSpPr>
            <a:spLocks noChangeArrowheads="1"/>
          </p:cNvSpPr>
          <p:nvPr/>
        </p:nvSpPr>
        <p:spPr bwMode="auto">
          <a:xfrm>
            <a:off x="152400" y="1524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6" name="Rectangle 3">
            <a:extLst>
              <a:ext uri="{FF2B5EF4-FFF2-40B4-BE49-F238E27FC236}">
                <a16:creationId xmlns:a16="http://schemas.microsoft.com/office/drawing/2014/main" id="{CEB72A76-2492-6AD9-5F8F-A6763815D0E4}"/>
              </a:ext>
            </a:extLst>
          </p:cNvPr>
          <p:cNvSpPr>
            <a:spLocks noChangeArrowheads="1"/>
          </p:cNvSpPr>
          <p:nvPr/>
        </p:nvSpPr>
        <p:spPr bwMode="auto">
          <a:xfrm>
            <a:off x="304800" y="3048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9" name="Rectangle 4">
            <a:extLst>
              <a:ext uri="{FF2B5EF4-FFF2-40B4-BE49-F238E27FC236}">
                <a16:creationId xmlns:a16="http://schemas.microsoft.com/office/drawing/2014/main" id="{3E93FB23-714C-2415-D857-73BB08E23915}"/>
              </a:ext>
            </a:extLst>
          </p:cNvPr>
          <p:cNvSpPr>
            <a:spLocks noChangeArrowheads="1"/>
          </p:cNvSpPr>
          <p:nvPr/>
        </p:nvSpPr>
        <p:spPr bwMode="auto">
          <a:xfrm>
            <a:off x="457200" y="4572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20" name="Rectangle 5">
            <a:extLst>
              <a:ext uri="{FF2B5EF4-FFF2-40B4-BE49-F238E27FC236}">
                <a16:creationId xmlns:a16="http://schemas.microsoft.com/office/drawing/2014/main" id="{57446132-CF05-174B-FCFE-77FCC7EBB902}"/>
              </a:ext>
            </a:extLst>
          </p:cNvPr>
          <p:cNvSpPr>
            <a:spLocks noChangeArrowheads="1"/>
          </p:cNvSpPr>
          <p:nvPr/>
        </p:nvSpPr>
        <p:spPr bwMode="auto">
          <a:xfrm>
            <a:off x="609600" y="6096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6" name="TextBox 5">
            <a:extLst>
              <a:ext uri="{FF2B5EF4-FFF2-40B4-BE49-F238E27FC236}">
                <a16:creationId xmlns:a16="http://schemas.microsoft.com/office/drawing/2014/main" id="{1E3CFF15-74B9-8038-6C38-7689E6634953}"/>
              </a:ext>
            </a:extLst>
          </p:cNvPr>
          <p:cNvSpPr txBox="1"/>
          <p:nvPr/>
        </p:nvSpPr>
        <p:spPr>
          <a:xfrm>
            <a:off x="4381500" y="7109940"/>
            <a:ext cx="9525000" cy="1477328"/>
          </a:xfrm>
          <a:prstGeom prst="rect">
            <a:avLst/>
          </a:prstGeom>
          <a:noFill/>
        </p:spPr>
        <p:txBody>
          <a:bodyPr wrap="square" rtlCol="0">
            <a:spAutoFit/>
          </a:bodyPr>
          <a:lstStyle/>
          <a:p>
            <a:pPr algn="ctr"/>
            <a:br>
              <a:rPr lang="en-US" sz="3600" b="1" i="1" dirty="0">
                <a:solidFill>
                  <a:srgbClr val="FF0000"/>
                </a:solidFill>
              </a:rPr>
            </a:br>
            <a:r>
              <a:rPr lang="en-US" sz="3600" b="1" i="1" dirty="0">
                <a:solidFill>
                  <a:srgbClr val="FF0000"/>
                </a:solidFill>
              </a:rPr>
              <a:t>DRAFT Presentation</a:t>
            </a:r>
            <a:br>
              <a:rPr lang="en-US" dirty="0"/>
            </a:br>
            <a:endParaRPr lang="en-CA" dirty="0"/>
          </a:p>
        </p:txBody>
      </p:sp>
      <p:sp>
        <p:nvSpPr>
          <p:cNvPr id="13" name="Slide Number Placeholder 12">
            <a:extLst>
              <a:ext uri="{FF2B5EF4-FFF2-40B4-BE49-F238E27FC236}">
                <a16:creationId xmlns:a16="http://schemas.microsoft.com/office/drawing/2014/main" id="{1F2EF2C6-E198-8518-A232-E405DEE92678}"/>
              </a:ext>
            </a:extLst>
          </p:cNvPr>
          <p:cNvSpPr>
            <a:spLocks noGrp="1"/>
          </p:cNvSpPr>
          <p:nvPr>
            <p:ph type="sldNum" sz="quarter" idx="12"/>
          </p:nvPr>
        </p:nvSpPr>
        <p:spPr>
          <a:xfrm>
            <a:off x="15773400" y="9677400"/>
            <a:ext cx="2133600" cy="365125"/>
          </a:xfrm>
        </p:spPr>
        <p:txBody>
          <a:bodyPr/>
          <a:lstStyle/>
          <a:p>
            <a:fld id="{B6F15528-21DE-4FAA-801E-634DDDAF4B2B}" type="slidenum">
              <a:rPr lang="en-US" smtClean="0"/>
              <a:pP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Freeform 6"/>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7" name="Freeform 7"/>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8" name="Freeform 8"/>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9" name="TextBox 9"/>
          <p:cNvSpPr txBox="1"/>
          <p:nvPr/>
        </p:nvSpPr>
        <p:spPr>
          <a:xfrm>
            <a:off x="1484153" y="1218014"/>
            <a:ext cx="15453895" cy="1454149"/>
          </a:xfrm>
          <a:prstGeom prst="rect">
            <a:avLst/>
          </a:prstGeom>
        </p:spPr>
        <p:txBody>
          <a:bodyPr lIns="0" tIns="0" rIns="0" bIns="0" rtlCol="0" anchor="t">
            <a:spAutoFit/>
          </a:bodyPr>
          <a:lstStyle/>
          <a:p>
            <a:pPr algn="ctr">
              <a:lnSpc>
                <a:spcPts val="11200"/>
              </a:lnSpc>
              <a:spcBef>
                <a:spcPct val="0"/>
              </a:spcBef>
            </a:pPr>
            <a:r>
              <a:rPr lang="en-US" sz="8000" b="1">
                <a:solidFill>
                  <a:srgbClr val="344E41"/>
                </a:solidFill>
                <a:latin typeface="Poppins Bold"/>
                <a:ea typeface="Poppins Bold"/>
                <a:cs typeface="Poppins Bold"/>
                <a:sym typeface="Poppins Bold"/>
              </a:rPr>
              <a:t>Environment &amp; Play</a:t>
            </a:r>
          </a:p>
        </p:txBody>
      </p:sp>
      <p:grpSp>
        <p:nvGrpSpPr>
          <p:cNvPr id="10" name="Group 10"/>
          <p:cNvGrpSpPr/>
          <p:nvPr/>
        </p:nvGrpSpPr>
        <p:grpSpPr>
          <a:xfrm>
            <a:off x="1028249" y="3386539"/>
            <a:ext cx="5093371" cy="5177622"/>
            <a:chOff x="0" y="0"/>
            <a:chExt cx="1341464" cy="1363653"/>
          </a:xfrm>
        </p:grpSpPr>
        <p:sp>
          <p:nvSpPr>
            <p:cNvPr id="11" name="Freeform 11"/>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2" name="TextBox 12"/>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3" name="Group 13"/>
          <p:cNvGrpSpPr/>
          <p:nvPr/>
        </p:nvGrpSpPr>
        <p:grpSpPr>
          <a:xfrm>
            <a:off x="6596549" y="3386539"/>
            <a:ext cx="5093371" cy="5337812"/>
            <a:chOff x="0" y="0"/>
            <a:chExt cx="1341464" cy="1405844"/>
          </a:xfrm>
        </p:grpSpPr>
        <p:sp>
          <p:nvSpPr>
            <p:cNvPr id="14" name="Freeform 14"/>
            <p:cNvSpPr/>
            <p:nvPr/>
          </p:nvSpPr>
          <p:spPr>
            <a:xfrm>
              <a:off x="0" y="0"/>
              <a:ext cx="1341464" cy="1405844"/>
            </a:xfrm>
            <a:custGeom>
              <a:avLst/>
              <a:gdLst/>
              <a:ahLst/>
              <a:cxnLst/>
              <a:rect l="l" t="t" r="r" b="b"/>
              <a:pathLst>
                <a:path w="1341464" h="1405844">
                  <a:moveTo>
                    <a:pt x="77520" y="0"/>
                  </a:moveTo>
                  <a:lnTo>
                    <a:pt x="1263944" y="0"/>
                  </a:lnTo>
                  <a:cubicBezTo>
                    <a:pt x="1306757" y="0"/>
                    <a:pt x="1341464" y="34707"/>
                    <a:pt x="1341464" y="77520"/>
                  </a:cubicBezTo>
                  <a:lnTo>
                    <a:pt x="1341464" y="1328324"/>
                  </a:lnTo>
                  <a:cubicBezTo>
                    <a:pt x="1341464" y="1348883"/>
                    <a:pt x="1333297" y="1368601"/>
                    <a:pt x="1318759" y="1383138"/>
                  </a:cubicBezTo>
                  <a:cubicBezTo>
                    <a:pt x="1304221" y="1397676"/>
                    <a:pt x="1284504" y="1405844"/>
                    <a:pt x="1263944" y="1405844"/>
                  </a:cubicBezTo>
                  <a:lnTo>
                    <a:pt x="77520" y="1405844"/>
                  </a:lnTo>
                  <a:cubicBezTo>
                    <a:pt x="34707" y="1405844"/>
                    <a:pt x="0" y="1371137"/>
                    <a:pt x="0" y="132832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5" name="TextBox 15"/>
            <p:cNvSpPr txBox="1"/>
            <p:nvPr/>
          </p:nvSpPr>
          <p:spPr>
            <a:xfrm>
              <a:off x="0" y="-66675"/>
              <a:ext cx="1341464" cy="1472519"/>
            </a:xfrm>
            <a:prstGeom prst="rect">
              <a:avLst/>
            </a:prstGeom>
          </p:spPr>
          <p:txBody>
            <a:bodyPr lIns="50800" tIns="50800" rIns="50800" bIns="50800" rtlCol="0" anchor="ctr"/>
            <a:lstStyle/>
            <a:p>
              <a:pPr algn="ctr">
                <a:lnSpc>
                  <a:spcPts val="3499"/>
                </a:lnSpc>
              </a:pPr>
              <a:endParaRPr/>
            </a:p>
          </p:txBody>
        </p:sp>
      </p:grpSp>
      <p:sp>
        <p:nvSpPr>
          <p:cNvPr id="16" name="AutoShape 16"/>
          <p:cNvSpPr/>
          <p:nvPr/>
        </p:nvSpPr>
        <p:spPr>
          <a:xfrm>
            <a:off x="102803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7" name="AutoShape 17"/>
          <p:cNvSpPr/>
          <p:nvPr/>
        </p:nvSpPr>
        <p:spPr>
          <a:xfrm>
            <a:off x="659654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8" name="AutoShape 18"/>
          <p:cNvSpPr/>
          <p:nvPr/>
        </p:nvSpPr>
        <p:spPr>
          <a:xfrm>
            <a:off x="12165865"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9" name="Freeform 19"/>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20" name="TextBox 20"/>
          <p:cNvSpPr txBox="1"/>
          <p:nvPr/>
        </p:nvSpPr>
        <p:spPr>
          <a:xfrm>
            <a:off x="1009660" y="4156539"/>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•Controlled and inspected play spaces </a:t>
            </a:r>
          </a:p>
        </p:txBody>
      </p:sp>
      <p:sp>
        <p:nvSpPr>
          <p:cNvPr id="21" name="TextBox 21"/>
          <p:cNvSpPr txBox="1"/>
          <p:nvPr/>
        </p:nvSpPr>
        <p:spPr>
          <a:xfrm>
            <a:off x="6596549" y="4307620"/>
            <a:ext cx="5093371"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•Risks are minimized </a:t>
            </a:r>
          </a:p>
        </p:txBody>
      </p:sp>
      <p:sp>
        <p:nvSpPr>
          <p:cNvPr id="22" name="TextBox 22"/>
          <p:cNvSpPr txBox="1"/>
          <p:nvPr/>
        </p:nvSpPr>
        <p:spPr>
          <a:xfrm>
            <a:off x="12334206" y="4156539"/>
            <a:ext cx="5093371"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•Safety is engineered </a:t>
            </a:r>
          </a:p>
        </p:txBody>
      </p:sp>
      <p:sp>
        <p:nvSpPr>
          <p:cNvPr id="23" name="TextBox 23"/>
          <p:cNvSpPr txBox="1"/>
          <p:nvPr/>
        </p:nvSpPr>
        <p:spPr>
          <a:xfrm>
            <a:off x="1009660" y="6482851"/>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•Environment and land are teachers; safety is nurtured through guidance </a:t>
            </a:r>
          </a:p>
        </p:txBody>
      </p:sp>
      <p:sp>
        <p:nvSpPr>
          <p:cNvPr id="24" name="TextBox 24"/>
          <p:cNvSpPr txBox="1"/>
          <p:nvPr/>
        </p:nvSpPr>
        <p:spPr>
          <a:xfrm>
            <a:off x="6596549" y="6482850"/>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•Risks are balanced with learning and confidence-building </a:t>
            </a:r>
          </a:p>
        </p:txBody>
      </p:sp>
      <p:sp>
        <p:nvSpPr>
          <p:cNvPr id="25" name="TextBox 25"/>
          <p:cNvSpPr txBox="1"/>
          <p:nvPr/>
        </p:nvSpPr>
        <p:spPr>
          <a:xfrm>
            <a:off x="11983512" y="6482850"/>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•Safety is supported by attentive caregiving and community vigilance </a:t>
            </a:r>
          </a:p>
        </p:txBody>
      </p:sp>
      <p:grpSp>
        <p:nvGrpSpPr>
          <p:cNvPr id="26" name="Group 13">
            <a:extLst>
              <a:ext uri="{FF2B5EF4-FFF2-40B4-BE49-F238E27FC236}">
                <a16:creationId xmlns:a16="http://schemas.microsoft.com/office/drawing/2014/main" id="{58B3D3DC-CB05-A55C-25B7-33FB6A1212EE}"/>
              </a:ext>
            </a:extLst>
          </p:cNvPr>
          <p:cNvGrpSpPr/>
          <p:nvPr/>
        </p:nvGrpSpPr>
        <p:grpSpPr>
          <a:xfrm>
            <a:off x="12158859" y="3306444"/>
            <a:ext cx="5093371" cy="5337812"/>
            <a:chOff x="0" y="0"/>
            <a:chExt cx="1341464" cy="1405844"/>
          </a:xfrm>
        </p:grpSpPr>
        <p:sp>
          <p:nvSpPr>
            <p:cNvPr id="27" name="Freeform 14">
              <a:extLst>
                <a:ext uri="{FF2B5EF4-FFF2-40B4-BE49-F238E27FC236}">
                  <a16:creationId xmlns:a16="http://schemas.microsoft.com/office/drawing/2014/main" id="{554B68C3-695E-E2DC-542C-196288F27E75}"/>
                </a:ext>
              </a:extLst>
            </p:cNvPr>
            <p:cNvSpPr/>
            <p:nvPr/>
          </p:nvSpPr>
          <p:spPr>
            <a:xfrm>
              <a:off x="0" y="0"/>
              <a:ext cx="1341464" cy="1405844"/>
            </a:xfrm>
            <a:custGeom>
              <a:avLst/>
              <a:gdLst/>
              <a:ahLst/>
              <a:cxnLst/>
              <a:rect l="l" t="t" r="r" b="b"/>
              <a:pathLst>
                <a:path w="1341464" h="1405844">
                  <a:moveTo>
                    <a:pt x="77520" y="0"/>
                  </a:moveTo>
                  <a:lnTo>
                    <a:pt x="1263944" y="0"/>
                  </a:lnTo>
                  <a:cubicBezTo>
                    <a:pt x="1306757" y="0"/>
                    <a:pt x="1341464" y="34707"/>
                    <a:pt x="1341464" y="77520"/>
                  </a:cubicBezTo>
                  <a:lnTo>
                    <a:pt x="1341464" y="1328324"/>
                  </a:lnTo>
                  <a:cubicBezTo>
                    <a:pt x="1341464" y="1348883"/>
                    <a:pt x="1333297" y="1368601"/>
                    <a:pt x="1318759" y="1383138"/>
                  </a:cubicBezTo>
                  <a:cubicBezTo>
                    <a:pt x="1304221" y="1397676"/>
                    <a:pt x="1284504" y="1405844"/>
                    <a:pt x="1263944" y="1405844"/>
                  </a:cubicBezTo>
                  <a:lnTo>
                    <a:pt x="77520" y="1405844"/>
                  </a:lnTo>
                  <a:cubicBezTo>
                    <a:pt x="34707" y="1405844"/>
                    <a:pt x="0" y="1371137"/>
                    <a:pt x="0" y="132832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28" name="TextBox 15">
              <a:extLst>
                <a:ext uri="{FF2B5EF4-FFF2-40B4-BE49-F238E27FC236}">
                  <a16:creationId xmlns:a16="http://schemas.microsoft.com/office/drawing/2014/main" id="{2E3E02E2-A341-969B-6718-21EC909E4B21}"/>
                </a:ext>
              </a:extLst>
            </p:cNvPr>
            <p:cNvSpPr txBox="1"/>
            <p:nvPr/>
          </p:nvSpPr>
          <p:spPr>
            <a:xfrm>
              <a:off x="0" y="-66675"/>
              <a:ext cx="1341464" cy="1472519"/>
            </a:xfrm>
            <a:prstGeom prst="rect">
              <a:avLst/>
            </a:prstGeom>
          </p:spPr>
          <p:txBody>
            <a:bodyPr lIns="50800" tIns="50800" rIns="50800" bIns="50800" rtlCol="0" anchor="ctr"/>
            <a:lstStyle/>
            <a:p>
              <a:pPr algn="ctr">
                <a:lnSpc>
                  <a:spcPts val="3499"/>
                </a:lnSpc>
              </a:pPr>
              <a:endParaRPr/>
            </a:p>
          </p:txBody>
        </p:sp>
      </p:grpSp>
      <p:grpSp>
        <p:nvGrpSpPr>
          <p:cNvPr id="2" name="Group 2">
            <a:extLst>
              <a:ext uri="{FF2B5EF4-FFF2-40B4-BE49-F238E27FC236}">
                <a16:creationId xmlns:a16="http://schemas.microsoft.com/office/drawing/2014/main" id="{B4EA50D4-31AF-0767-224F-8DCB4C1DE11C}"/>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3A8DE7F9-B79D-B180-8A20-8C7AA315B9DA}"/>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E9F3BC1C-1FEB-DB3D-76EE-44AB1727FC69}"/>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EEDF8048-FD23-3A19-AD9C-73DDD06D86D5}"/>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4" name="Picture 2">
            <a:extLst>
              <a:ext uri="{FF2B5EF4-FFF2-40B4-BE49-F238E27FC236}">
                <a16:creationId xmlns:a16="http://schemas.microsoft.com/office/drawing/2014/main" id="{952A9DE1-2A30-D522-4748-32FC6A1F65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29" name="Slide Number Placeholder 28">
            <a:extLst>
              <a:ext uri="{FF2B5EF4-FFF2-40B4-BE49-F238E27FC236}">
                <a16:creationId xmlns:a16="http://schemas.microsoft.com/office/drawing/2014/main" id="{9BCA33AB-9A4D-D250-98EE-D812112A4A73}"/>
              </a:ext>
            </a:extLst>
          </p:cNvPr>
          <p:cNvSpPr>
            <a:spLocks noGrp="1"/>
          </p:cNvSpPr>
          <p:nvPr>
            <p:ph type="sldNum" sz="quarter" idx="12"/>
          </p:nvPr>
        </p:nvSpPr>
        <p:spPr>
          <a:xfrm>
            <a:off x="15293977" y="9494351"/>
            <a:ext cx="2133600" cy="365125"/>
          </a:xfrm>
        </p:spPr>
        <p:txBody>
          <a:bodyPr/>
          <a:lstStyle/>
          <a:p>
            <a:fld id="{B6F15528-21DE-4FAA-801E-634DDDAF4B2B}"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Freeform 6"/>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7" name="Freeform 7"/>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8" name="Freeform 8"/>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9" name="Freeform 9"/>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10" name="TextBox 10"/>
          <p:cNvSpPr txBox="1"/>
          <p:nvPr/>
        </p:nvSpPr>
        <p:spPr>
          <a:xfrm>
            <a:off x="1075874" y="1151339"/>
            <a:ext cx="15453895" cy="1454149"/>
          </a:xfrm>
          <a:prstGeom prst="rect">
            <a:avLst/>
          </a:prstGeom>
        </p:spPr>
        <p:txBody>
          <a:bodyPr lIns="0" tIns="0" rIns="0" bIns="0" rtlCol="0" anchor="t">
            <a:spAutoFit/>
          </a:bodyPr>
          <a:lstStyle/>
          <a:p>
            <a:pPr algn="ctr">
              <a:lnSpc>
                <a:spcPts val="11200"/>
              </a:lnSpc>
              <a:spcBef>
                <a:spcPct val="0"/>
              </a:spcBef>
            </a:pPr>
            <a:r>
              <a:rPr lang="en-US" sz="8000" b="1">
                <a:solidFill>
                  <a:srgbClr val="344E41"/>
                </a:solidFill>
                <a:latin typeface="Poppins Bold"/>
                <a:ea typeface="Poppins Bold"/>
                <a:cs typeface="Poppins Bold"/>
                <a:sym typeface="Poppins Bold"/>
              </a:rPr>
              <a:t>Caring For Infants</a:t>
            </a:r>
          </a:p>
        </p:txBody>
      </p:sp>
      <p:grpSp>
        <p:nvGrpSpPr>
          <p:cNvPr id="11" name="Group 11"/>
          <p:cNvGrpSpPr/>
          <p:nvPr/>
        </p:nvGrpSpPr>
        <p:grpSpPr>
          <a:xfrm>
            <a:off x="1075874" y="3386539"/>
            <a:ext cx="5093371" cy="5177622"/>
            <a:chOff x="0" y="0"/>
            <a:chExt cx="1341464" cy="1363653"/>
          </a:xfrm>
        </p:grpSpPr>
        <p:sp>
          <p:nvSpPr>
            <p:cNvPr id="12" name="Freeform 12"/>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3" name="TextBox 13"/>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4" name="Group 14"/>
          <p:cNvGrpSpPr/>
          <p:nvPr/>
        </p:nvGrpSpPr>
        <p:grpSpPr>
          <a:xfrm>
            <a:off x="6644174" y="3386539"/>
            <a:ext cx="5093371" cy="5337812"/>
            <a:chOff x="0" y="0"/>
            <a:chExt cx="1341464" cy="1405844"/>
          </a:xfrm>
        </p:grpSpPr>
        <p:sp>
          <p:nvSpPr>
            <p:cNvPr id="15" name="Freeform 15"/>
            <p:cNvSpPr/>
            <p:nvPr/>
          </p:nvSpPr>
          <p:spPr>
            <a:xfrm>
              <a:off x="0" y="0"/>
              <a:ext cx="1341464" cy="1405844"/>
            </a:xfrm>
            <a:custGeom>
              <a:avLst/>
              <a:gdLst/>
              <a:ahLst/>
              <a:cxnLst/>
              <a:rect l="l" t="t" r="r" b="b"/>
              <a:pathLst>
                <a:path w="1341464" h="1405844">
                  <a:moveTo>
                    <a:pt x="77520" y="0"/>
                  </a:moveTo>
                  <a:lnTo>
                    <a:pt x="1263944" y="0"/>
                  </a:lnTo>
                  <a:cubicBezTo>
                    <a:pt x="1306757" y="0"/>
                    <a:pt x="1341464" y="34707"/>
                    <a:pt x="1341464" y="77520"/>
                  </a:cubicBezTo>
                  <a:lnTo>
                    <a:pt x="1341464" y="1328324"/>
                  </a:lnTo>
                  <a:cubicBezTo>
                    <a:pt x="1341464" y="1348883"/>
                    <a:pt x="1333297" y="1368601"/>
                    <a:pt x="1318759" y="1383138"/>
                  </a:cubicBezTo>
                  <a:cubicBezTo>
                    <a:pt x="1304221" y="1397676"/>
                    <a:pt x="1284504" y="1405844"/>
                    <a:pt x="1263944" y="1405844"/>
                  </a:cubicBezTo>
                  <a:lnTo>
                    <a:pt x="77520" y="1405844"/>
                  </a:lnTo>
                  <a:cubicBezTo>
                    <a:pt x="34707" y="1405844"/>
                    <a:pt x="0" y="1371137"/>
                    <a:pt x="0" y="132832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6" name="TextBox 16"/>
            <p:cNvSpPr txBox="1"/>
            <p:nvPr/>
          </p:nvSpPr>
          <p:spPr>
            <a:xfrm>
              <a:off x="0" y="-66675"/>
              <a:ext cx="1341464" cy="1472519"/>
            </a:xfrm>
            <a:prstGeom prst="rect">
              <a:avLst/>
            </a:prstGeom>
          </p:spPr>
          <p:txBody>
            <a:bodyPr lIns="50800" tIns="50800" rIns="50800" bIns="50800" rtlCol="0" anchor="ctr"/>
            <a:lstStyle/>
            <a:p>
              <a:pPr algn="ctr">
                <a:lnSpc>
                  <a:spcPts val="3499"/>
                </a:lnSpc>
              </a:pPr>
              <a:endParaRPr/>
            </a:p>
          </p:txBody>
        </p:sp>
      </p:grpSp>
      <p:grpSp>
        <p:nvGrpSpPr>
          <p:cNvPr id="17" name="Group 17"/>
          <p:cNvGrpSpPr/>
          <p:nvPr/>
        </p:nvGrpSpPr>
        <p:grpSpPr>
          <a:xfrm>
            <a:off x="12212683" y="3386539"/>
            <a:ext cx="5093371" cy="5177622"/>
            <a:chOff x="0" y="0"/>
            <a:chExt cx="1341464" cy="1363653"/>
          </a:xfrm>
        </p:grpSpPr>
        <p:sp>
          <p:nvSpPr>
            <p:cNvPr id="18" name="Freeform 18"/>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9" name="TextBox 19"/>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sp>
        <p:nvSpPr>
          <p:cNvPr id="20" name="AutoShape 20"/>
          <p:cNvSpPr/>
          <p:nvPr/>
        </p:nvSpPr>
        <p:spPr>
          <a:xfrm>
            <a:off x="1075664"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1" name="AutoShape 21"/>
          <p:cNvSpPr/>
          <p:nvPr/>
        </p:nvSpPr>
        <p:spPr>
          <a:xfrm>
            <a:off x="6644174"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2" name="AutoShape 22"/>
          <p:cNvSpPr/>
          <p:nvPr/>
        </p:nvSpPr>
        <p:spPr>
          <a:xfrm>
            <a:off x="12213490"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3" name="TextBox 23"/>
          <p:cNvSpPr txBox="1"/>
          <p:nvPr/>
        </p:nvSpPr>
        <p:spPr>
          <a:xfrm>
            <a:off x="957593" y="6737447"/>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•Infant care guided by care, trust, and relationships </a:t>
            </a:r>
          </a:p>
        </p:txBody>
      </p:sp>
      <p:sp>
        <p:nvSpPr>
          <p:cNvPr id="24" name="TextBox 24"/>
          <p:cNvSpPr txBox="1"/>
          <p:nvPr/>
        </p:nvSpPr>
        <p:spPr>
          <a:xfrm>
            <a:off x="6644174" y="6689724"/>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•Emphasis on nurturing presence and responsive care </a:t>
            </a:r>
          </a:p>
        </p:txBody>
      </p:sp>
      <p:sp>
        <p:nvSpPr>
          <p:cNvPr id="25" name="TextBox 25"/>
          <p:cNvSpPr txBox="1"/>
          <p:nvPr/>
        </p:nvSpPr>
        <p:spPr>
          <a:xfrm>
            <a:off x="12118755" y="6622849"/>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•Safety ensured through relationships and shared responsibility </a:t>
            </a:r>
          </a:p>
        </p:txBody>
      </p:sp>
      <p:sp>
        <p:nvSpPr>
          <p:cNvPr id="26" name="TextBox 26"/>
          <p:cNvSpPr txBox="1"/>
          <p:nvPr/>
        </p:nvSpPr>
        <p:spPr>
          <a:xfrm>
            <a:off x="1074857" y="4297874"/>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•Infant care guided by procedures </a:t>
            </a:r>
          </a:p>
        </p:txBody>
      </p:sp>
      <p:sp>
        <p:nvSpPr>
          <p:cNvPr id="27" name="TextBox 27"/>
          <p:cNvSpPr txBox="1"/>
          <p:nvPr/>
        </p:nvSpPr>
        <p:spPr>
          <a:xfrm>
            <a:off x="6644174" y="4207869"/>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•Emphasis on equipment and rules </a:t>
            </a:r>
          </a:p>
        </p:txBody>
      </p:sp>
      <p:sp>
        <p:nvSpPr>
          <p:cNvPr id="28" name="TextBox 28"/>
          <p:cNvSpPr txBox="1"/>
          <p:nvPr/>
        </p:nvSpPr>
        <p:spPr>
          <a:xfrm>
            <a:off x="12212683" y="4125043"/>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•Safety ensured through consistency </a:t>
            </a:r>
          </a:p>
        </p:txBody>
      </p:sp>
      <p:grpSp>
        <p:nvGrpSpPr>
          <p:cNvPr id="2" name="Group 2">
            <a:extLst>
              <a:ext uri="{FF2B5EF4-FFF2-40B4-BE49-F238E27FC236}">
                <a16:creationId xmlns:a16="http://schemas.microsoft.com/office/drawing/2014/main" id="{4B83EAE3-7E64-08E7-C85C-42D9117F2A0E}"/>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80D45E2F-1F1D-7171-ABF0-DAE1E867F09F}"/>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9339D0C3-5CAE-B404-178A-D3590E1A6B12}"/>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2954DB16-4C6A-FE9F-A42E-74F51638B94C}"/>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4" name="Picture 2">
            <a:extLst>
              <a:ext uri="{FF2B5EF4-FFF2-40B4-BE49-F238E27FC236}">
                <a16:creationId xmlns:a16="http://schemas.microsoft.com/office/drawing/2014/main" id="{3712688A-6E7A-F962-A656-85807BEEB6B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29" name="Slide Number Placeholder 28">
            <a:extLst>
              <a:ext uri="{FF2B5EF4-FFF2-40B4-BE49-F238E27FC236}">
                <a16:creationId xmlns:a16="http://schemas.microsoft.com/office/drawing/2014/main" id="{F9EC152A-46C3-539C-4EB9-09562D1F00E5}"/>
              </a:ext>
            </a:extLst>
          </p:cNvPr>
          <p:cNvSpPr>
            <a:spLocks noGrp="1"/>
          </p:cNvSpPr>
          <p:nvPr>
            <p:ph type="sldNum" sz="quarter" idx="12"/>
          </p:nvPr>
        </p:nvSpPr>
        <p:spPr>
          <a:xfrm>
            <a:off x="15462969" y="9536203"/>
            <a:ext cx="2133600" cy="365125"/>
          </a:xfrm>
        </p:spPr>
        <p:txBody>
          <a:bodyPr/>
          <a:lstStyle/>
          <a:p>
            <a:fld id="{B6F15528-21DE-4FAA-801E-634DDDAF4B2B}"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grpSp>
        <p:nvGrpSpPr>
          <p:cNvPr id="7" name="Group 7"/>
          <p:cNvGrpSpPr/>
          <p:nvPr/>
        </p:nvGrpSpPr>
        <p:grpSpPr>
          <a:xfrm>
            <a:off x="1028249" y="3386539"/>
            <a:ext cx="5093371" cy="5337812"/>
            <a:chOff x="0" y="0"/>
            <a:chExt cx="1341464" cy="1405844"/>
          </a:xfrm>
        </p:grpSpPr>
        <p:sp>
          <p:nvSpPr>
            <p:cNvPr id="8" name="Freeform 8"/>
            <p:cNvSpPr/>
            <p:nvPr/>
          </p:nvSpPr>
          <p:spPr>
            <a:xfrm>
              <a:off x="0" y="0"/>
              <a:ext cx="1341464" cy="1405844"/>
            </a:xfrm>
            <a:custGeom>
              <a:avLst/>
              <a:gdLst/>
              <a:ahLst/>
              <a:cxnLst/>
              <a:rect l="l" t="t" r="r" b="b"/>
              <a:pathLst>
                <a:path w="1341464" h="1405844">
                  <a:moveTo>
                    <a:pt x="77520" y="0"/>
                  </a:moveTo>
                  <a:lnTo>
                    <a:pt x="1263944" y="0"/>
                  </a:lnTo>
                  <a:cubicBezTo>
                    <a:pt x="1306757" y="0"/>
                    <a:pt x="1341464" y="34707"/>
                    <a:pt x="1341464" y="77520"/>
                  </a:cubicBezTo>
                  <a:lnTo>
                    <a:pt x="1341464" y="1328324"/>
                  </a:lnTo>
                  <a:cubicBezTo>
                    <a:pt x="1341464" y="1348883"/>
                    <a:pt x="1333297" y="1368601"/>
                    <a:pt x="1318759" y="1383138"/>
                  </a:cubicBezTo>
                  <a:cubicBezTo>
                    <a:pt x="1304221" y="1397676"/>
                    <a:pt x="1284504" y="1405844"/>
                    <a:pt x="1263944" y="1405844"/>
                  </a:cubicBezTo>
                  <a:lnTo>
                    <a:pt x="77520" y="1405844"/>
                  </a:lnTo>
                  <a:cubicBezTo>
                    <a:pt x="34707" y="1405844"/>
                    <a:pt x="0" y="1371137"/>
                    <a:pt x="0" y="132832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9" name="TextBox 9"/>
            <p:cNvSpPr txBox="1"/>
            <p:nvPr/>
          </p:nvSpPr>
          <p:spPr>
            <a:xfrm>
              <a:off x="0" y="-66675"/>
              <a:ext cx="1341464" cy="1472519"/>
            </a:xfrm>
            <a:prstGeom prst="rect">
              <a:avLst/>
            </a:prstGeom>
          </p:spPr>
          <p:txBody>
            <a:bodyPr lIns="50800" tIns="50800" rIns="50800" bIns="50800" rtlCol="0" anchor="ctr"/>
            <a:lstStyle/>
            <a:p>
              <a:pPr algn="ctr">
                <a:lnSpc>
                  <a:spcPts val="3499"/>
                </a:lnSpc>
              </a:pPr>
              <a:endParaRPr/>
            </a:p>
          </p:txBody>
        </p:sp>
      </p:grpSp>
      <p:grpSp>
        <p:nvGrpSpPr>
          <p:cNvPr id="10" name="Group 10"/>
          <p:cNvGrpSpPr/>
          <p:nvPr/>
        </p:nvGrpSpPr>
        <p:grpSpPr>
          <a:xfrm>
            <a:off x="6596549" y="3386539"/>
            <a:ext cx="5093371" cy="5337812"/>
            <a:chOff x="0" y="0"/>
            <a:chExt cx="1341464" cy="1405844"/>
          </a:xfrm>
        </p:grpSpPr>
        <p:sp>
          <p:nvSpPr>
            <p:cNvPr id="11" name="Freeform 11"/>
            <p:cNvSpPr/>
            <p:nvPr/>
          </p:nvSpPr>
          <p:spPr>
            <a:xfrm>
              <a:off x="0" y="0"/>
              <a:ext cx="1341464" cy="1405844"/>
            </a:xfrm>
            <a:custGeom>
              <a:avLst/>
              <a:gdLst/>
              <a:ahLst/>
              <a:cxnLst/>
              <a:rect l="l" t="t" r="r" b="b"/>
              <a:pathLst>
                <a:path w="1341464" h="1405844">
                  <a:moveTo>
                    <a:pt x="77520" y="0"/>
                  </a:moveTo>
                  <a:lnTo>
                    <a:pt x="1263944" y="0"/>
                  </a:lnTo>
                  <a:cubicBezTo>
                    <a:pt x="1306757" y="0"/>
                    <a:pt x="1341464" y="34707"/>
                    <a:pt x="1341464" y="77520"/>
                  </a:cubicBezTo>
                  <a:lnTo>
                    <a:pt x="1341464" y="1328324"/>
                  </a:lnTo>
                  <a:cubicBezTo>
                    <a:pt x="1341464" y="1348883"/>
                    <a:pt x="1333297" y="1368601"/>
                    <a:pt x="1318759" y="1383138"/>
                  </a:cubicBezTo>
                  <a:cubicBezTo>
                    <a:pt x="1304221" y="1397676"/>
                    <a:pt x="1284504" y="1405844"/>
                    <a:pt x="1263944" y="1405844"/>
                  </a:cubicBezTo>
                  <a:lnTo>
                    <a:pt x="77520" y="1405844"/>
                  </a:lnTo>
                  <a:cubicBezTo>
                    <a:pt x="34707" y="1405844"/>
                    <a:pt x="0" y="1371137"/>
                    <a:pt x="0" y="132832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2" name="TextBox 12"/>
            <p:cNvSpPr txBox="1"/>
            <p:nvPr/>
          </p:nvSpPr>
          <p:spPr>
            <a:xfrm>
              <a:off x="0" y="-66675"/>
              <a:ext cx="1341464" cy="1472519"/>
            </a:xfrm>
            <a:prstGeom prst="rect">
              <a:avLst/>
            </a:prstGeom>
          </p:spPr>
          <p:txBody>
            <a:bodyPr lIns="50800" tIns="50800" rIns="50800" bIns="50800" rtlCol="0" anchor="ctr"/>
            <a:lstStyle/>
            <a:p>
              <a:pPr algn="ctr">
                <a:lnSpc>
                  <a:spcPts val="3499"/>
                </a:lnSpc>
              </a:pPr>
              <a:endParaRPr/>
            </a:p>
          </p:txBody>
        </p:sp>
      </p:grpSp>
      <p:grpSp>
        <p:nvGrpSpPr>
          <p:cNvPr id="13" name="Group 13"/>
          <p:cNvGrpSpPr/>
          <p:nvPr/>
        </p:nvGrpSpPr>
        <p:grpSpPr>
          <a:xfrm>
            <a:off x="12165058" y="3386539"/>
            <a:ext cx="5093371" cy="5337812"/>
            <a:chOff x="0" y="0"/>
            <a:chExt cx="1341464" cy="1405844"/>
          </a:xfrm>
        </p:grpSpPr>
        <p:sp>
          <p:nvSpPr>
            <p:cNvPr id="14" name="Freeform 14"/>
            <p:cNvSpPr/>
            <p:nvPr/>
          </p:nvSpPr>
          <p:spPr>
            <a:xfrm>
              <a:off x="0" y="0"/>
              <a:ext cx="1341464" cy="1405844"/>
            </a:xfrm>
            <a:custGeom>
              <a:avLst/>
              <a:gdLst/>
              <a:ahLst/>
              <a:cxnLst/>
              <a:rect l="l" t="t" r="r" b="b"/>
              <a:pathLst>
                <a:path w="1341464" h="1405844">
                  <a:moveTo>
                    <a:pt x="77520" y="0"/>
                  </a:moveTo>
                  <a:lnTo>
                    <a:pt x="1263944" y="0"/>
                  </a:lnTo>
                  <a:cubicBezTo>
                    <a:pt x="1306757" y="0"/>
                    <a:pt x="1341464" y="34707"/>
                    <a:pt x="1341464" y="77520"/>
                  </a:cubicBezTo>
                  <a:lnTo>
                    <a:pt x="1341464" y="1328324"/>
                  </a:lnTo>
                  <a:cubicBezTo>
                    <a:pt x="1341464" y="1348883"/>
                    <a:pt x="1333297" y="1368601"/>
                    <a:pt x="1318759" y="1383138"/>
                  </a:cubicBezTo>
                  <a:cubicBezTo>
                    <a:pt x="1304221" y="1397676"/>
                    <a:pt x="1284504" y="1405844"/>
                    <a:pt x="1263944" y="1405844"/>
                  </a:cubicBezTo>
                  <a:lnTo>
                    <a:pt x="77520" y="1405844"/>
                  </a:lnTo>
                  <a:cubicBezTo>
                    <a:pt x="34707" y="1405844"/>
                    <a:pt x="0" y="1371137"/>
                    <a:pt x="0" y="132832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5" name="TextBox 15"/>
            <p:cNvSpPr txBox="1"/>
            <p:nvPr/>
          </p:nvSpPr>
          <p:spPr>
            <a:xfrm>
              <a:off x="0" y="-66675"/>
              <a:ext cx="1341464" cy="1472519"/>
            </a:xfrm>
            <a:prstGeom prst="rect">
              <a:avLst/>
            </a:prstGeom>
          </p:spPr>
          <p:txBody>
            <a:bodyPr lIns="50800" tIns="50800" rIns="50800" bIns="50800" rtlCol="0" anchor="ctr"/>
            <a:lstStyle/>
            <a:p>
              <a:pPr algn="ctr">
                <a:lnSpc>
                  <a:spcPts val="3499"/>
                </a:lnSpc>
              </a:pPr>
              <a:endParaRPr/>
            </a:p>
          </p:txBody>
        </p:sp>
      </p:grpSp>
      <p:sp>
        <p:nvSpPr>
          <p:cNvPr id="16" name="AutoShape 16"/>
          <p:cNvSpPr/>
          <p:nvPr/>
        </p:nvSpPr>
        <p:spPr>
          <a:xfrm>
            <a:off x="102803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7" name="AutoShape 17"/>
          <p:cNvSpPr/>
          <p:nvPr/>
        </p:nvSpPr>
        <p:spPr>
          <a:xfrm>
            <a:off x="659654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8" name="AutoShape 18"/>
          <p:cNvSpPr/>
          <p:nvPr/>
        </p:nvSpPr>
        <p:spPr>
          <a:xfrm>
            <a:off x="12165865"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9" name="Freeform 19"/>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20" name="TextBox 20"/>
          <p:cNvSpPr txBox="1"/>
          <p:nvPr/>
        </p:nvSpPr>
        <p:spPr>
          <a:xfrm>
            <a:off x="947842" y="6679132"/>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•Watching over and supporting children as part of daily life </a:t>
            </a:r>
          </a:p>
        </p:txBody>
      </p:sp>
      <p:sp>
        <p:nvSpPr>
          <p:cNvPr id="21" name="TextBox 21"/>
          <p:cNvSpPr txBox="1"/>
          <p:nvPr/>
        </p:nvSpPr>
        <p:spPr>
          <a:xfrm>
            <a:off x="6613356" y="6679132"/>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•Accountability to children, families, and community</a:t>
            </a:r>
          </a:p>
        </p:txBody>
      </p:sp>
      <p:sp>
        <p:nvSpPr>
          <p:cNvPr id="22" name="TextBox 22"/>
          <p:cNvSpPr txBox="1"/>
          <p:nvPr/>
        </p:nvSpPr>
        <p:spPr>
          <a:xfrm>
            <a:off x="12236551" y="6679132"/>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•Demonstrated impact on </a:t>
            </a:r>
          </a:p>
          <a:p>
            <a:pPr algn="ctr">
              <a:lnSpc>
                <a:spcPts val="3499"/>
              </a:lnSpc>
              <a:spcBef>
                <a:spcPct val="0"/>
              </a:spcBef>
            </a:pPr>
            <a:r>
              <a:rPr lang="en-US" sz="2499" b="1" dirty="0">
                <a:solidFill>
                  <a:srgbClr val="7E654C"/>
                </a:solidFill>
                <a:latin typeface="Poppins Bold"/>
                <a:ea typeface="Poppins Bold"/>
                <a:cs typeface="Poppins Bold"/>
                <a:sym typeface="Poppins Bold"/>
              </a:rPr>
              <a:t>child well-being </a:t>
            </a:r>
          </a:p>
        </p:txBody>
      </p:sp>
      <p:sp>
        <p:nvSpPr>
          <p:cNvPr id="23" name="TextBox 23"/>
          <p:cNvSpPr txBox="1"/>
          <p:nvPr/>
        </p:nvSpPr>
        <p:spPr>
          <a:xfrm>
            <a:off x="1067703" y="4258711"/>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•Documentation and inspections </a:t>
            </a:r>
          </a:p>
        </p:txBody>
      </p:sp>
      <p:sp>
        <p:nvSpPr>
          <p:cNvPr id="24" name="TextBox 24"/>
          <p:cNvSpPr txBox="1"/>
          <p:nvPr/>
        </p:nvSpPr>
        <p:spPr>
          <a:xfrm>
            <a:off x="6636002" y="4201925"/>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•Documentation and inspections </a:t>
            </a:r>
          </a:p>
        </p:txBody>
      </p:sp>
      <p:sp>
        <p:nvSpPr>
          <p:cNvPr id="25" name="TextBox 25"/>
          <p:cNvSpPr txBox="1"/>
          <p:nvPr/>
        </p:nvSpPr>
        <p:spPr>
          <a:xfrm>
            <a:off x="12164041" y="4345609"/>
            <a:ext cx="5093371"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•Proof of compliance </a:t>
            </a:r>
          </a:p>
        </p:txBody>
      </p:sp>
      <p:grpSp>
        <p:nvGrpSpPr>
          <p:cNvPr id="2" name="Group 2">
            <a:extLst>
              <a:ext uri="{FF2B5EF4-FFF2-40B4-BE49-F238E27FC236}">
                <a16:creationId xmlns:a16="http://schemas.microsoft.com/office/drawing/2014/main" id="{6AF0041E-1A9E-E4D9-1E53-C247364F2932}"/>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EFEB4287-F628-BFCA-C257-AE056485A058}"/>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637FC5BE-A51F-E6A0-BE0C-7A7AFEFEE733}"/>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1EAE75E7-0A37-8694-F0F4-0B44A939E9CA}"/>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1" name="Picture 2">
            <a:extLst>
              <a:ext uri="{FF2B5EF4-FFF2-40B4-BE49-F238E27FC236}">
                <a16:creationId xmlns:a16="http://schemas.microsoft.com/office/drawing/2014/main" id="{CFCF282F-2CCF-AF63-1928-165176C3860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3912B20D-A8CB-E61E-89AA-A10503F221D5}"/>
              </a:ext>
            </a:extLst>
          </p:cNvPr>
          <p:cNvSpPr txBox="1"/>
          <p:nvPr/>
        </p:nvSpPr>
        <p:spPr>
          <a:xfrm>
            <a:off x="1465285" y="1194390"/>
            <a:ext cx="16198306" cy="1938992"/>
          </a:xfrm>
          <a:prstGeom prst="rect">
            <a:avLst/>
          </a:prstGeom>
          <a:noFill/>
        </p:spPr>
        <p:txBody>
          <a:bodyPr wrap="square">
            <a:spAutoFit/>
          </a:bodyPr>
          <a:lstStyle/>
          <a:p>
            <a:pPr algn="ctr">
              <a:spcBef>
                <a:spcPct val="0"/>
              </a:spcBef>
            </a:pPr>
            <a:r>
              <a:rPr lang="en-US" sz="6000" b="1" dirty="0">
                <a:solidFill>
                  <a:srgbClr val="344E41"/>
                </a:solidFill>
                <a:latin typeface="Poppins Bold"/>
                <a:ea typeface="Poppins Bold"/>
                <a:cs typeface="Poppins Bold"/>
                <a:sym typeface="Poppins Bold"/>
              </a:rPr>
              <a:t>Understanding Accountability/Documentation</a:t>
            </a:r>
          </a:p>
        </p:txBody>
      </p:sp>
      <p:sp>
        <p:nvSpPr>
          <p:cNvPr id="6" name="Slide Number Placeholder 5">
            <a:extLst>
              <a:ext uri="{FF2B5EF4-FFF2-40B4-BE49-F238E27FC236}">
                <a16:creationId xmlns:a16="http://schemas.microsoft.com/office/drawing/2014/main" id="{9B4B5EDE-CA0B-24A0-3F19-0F57F9FD6D30}"/>
              </a:ext>
            </a:extLst>
          </p:cNvPr>
          <p:cNvSpPr>
            <a:spLocks noGrp="1"/>
          </p:cNvSpPr>
          <p:nvPr>
            <p:ph type="sldNum" sz="quarter" idx="12"/>
          </p:nvPr>
        </p:nvSpPr>
        <p:spPr>
          <a:xfrm>
            <a:off x="15316200" y="9500858"/>
            <a:ext cx="2133600" cy="365125"/>
          </a:xfrm>
        </p:spPr>
        <p:txBody>
          <a:bodyPr/>
          <a:lstStyle/>
          <a:p>
            <a:fld id="{B6F15528-21DE-4FAA-801E-634DDDAF4B2B}"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Freeform 6"/>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grpSp>
        <p:nvGrpSpPr>
          <p:cNvPr id="8" name="Group 8"/>
          <p:cNvGrpSpPr/>
          <p:nvPr/>
        </p:nvGrpSpPr>
        <p:grpSpPr>
          <a:xfrm>
            <a:off x="1028249" y="3386539"/>
            <a:ext cx="5093371" cy="5177622"/>
            <a:chOff x="0" y="0"/>
            <a:chExt cx="1341464" cy="1363653"/>
          </a:xfrm>
        </p:grpSpPr>
        <p:sp>
          <p:nvSpPr>
            <p:cNvPr id="9" name="Freeform 9"/>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0" name="TextBox 10"/>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1" name="Group 11"/>
          <p:cNvGrpSpPr/>
          <p:nvPr/>
        </p:nvGrpSpPr>
        <p:grpSpPr>
          <a:xfrm>
            <a:off x="6596245" y="3386539"/>
            <a:ext cx="5093371" cy="5177622"/>
            <a:chOff x="0" y="0"/>
            <a:chExt cx="1341464" cy="1363653"/>
          </a:xfrm>
        </p:grpSpPr>
        <p:sp>
          <p:nvSpPr>
            <p:cNvPr id="12" name="Freeform 12"/>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3" name="TextBox 13"/>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4" name="Group 14"/>
          <p:cNvGrpSpPr/>
          <p:nvPr/>
        </p:nvGrpSpPr>
        <p:grpSpPr>
          <a:xfrm>
            <a:off x="12165058" y="3386539"/>
            <a:ext cx="5093371" cy="5177622"/>
            <a:chOff x="0" y="0"/>
            <a:chExt cx="1341464" cy="1363653"/>
          </a:xfrm>
        </p:grpSpPr>
        <p:sp>
          <p:nvSpPr>
            <p:cNvPr id="15" name="Freeform 15"/>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6" name="TextBox 16"/>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sp>
        <p:nvSpPr>
          <p:cNvPr id="17" name="AutoShape 17"/>
          <p:cNvSpPr/>
          <p:nvPr/>
        </p:nvSpPr>
        <p:spPr>
          <a:xfrm>
            <a:off x="102803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8" name="AutoShape 18"/>
          <p:cNvSpPr/>
          <p:nvPr/>
        </p:nvSpPr>
        <p:spPr>
          <a:xfrm>
            <a:off x="659654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9" name="AutoShape 19"/>
          <p:cNvSpPr/>
          <p:nvPr/>
        </p:nvSpPr>
        <p:spPr>
          <a:xfrm>
            <a:off x="12165865"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0" name="TextBox 20"/>
          <p:cNvSpPr txBox="1"/>
          <p:nvPr/>
        </p:nvSpPr>
        <p:spPr>
          <a:xfrm>
            <a:off x="1139840" y="6631576"/>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•Children feel secure, valued, and supported </a:t>
            </a:r>
          </a:p>
        </p:txBody>
      </p:sp>
      <p:sp>
        <p:nvSpPr>
          <p:cNvPr id="21" name="TextBox 21"/>
          <p:cNvSpPr txBox="1"/>
          <p:nvPr/>
        </p:nvSpPr>
        <p:spPr>
          <a:xfrm>
            <a:off x="6613356" y="6631575"/>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•Environment is welcoming, calm, and respectful </a:t>
            </a:r>
          </a:p>
        </p:txBody>
      </p:sp>
      <p:sp>
        <p:nvSpPr>
          <p:cNvPr id="22" name="TextBox 22"/>
          <p:cNvSpPr txBox="1"/>
          <p:nvPr/>
        </p:nvSpPr>
        <p:spPr>
          <a:xfrm>
            <a:off x="12052650" y="6535502"/>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•Children grow confident and capable through guidance </a:t>
            </a:r>
          </a:p>
        </p:txBody>
      </p:sp>
      <p:sp>
        <p:nvSpPr>
          <p:cNvPr id="23" name="TextBox 23"/>
          <p:cNvSpPr txBox="1"/>
          <p:nvPr/>
        </p:nvSpPr>
        <p:spPr>
          <a:xfrm>
            <a:off x="919219" y="4396160"/>
            <a:ext cx="5093371"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•Rules are followed </a:t>
            </a:r>
          </a:p>
        </p:txBody>
      </p:sp>
      <p:sp>
        <p:nvSpPr>
          <p:cNvPr id="24" name="TextBox 24"/>
          <p:cNvSpPr txBox="1"/>
          <p:nvPr/>
        </p:nvSpPr>
        <p:spPr>
          <a:xfrm>
            <a:off x="6590678" y="4173218"/>
            <a:ext cx="5093371" cy="879475"/>
          </a:xfrm>
          <a:prstGeom prst="rect">
            <a:avLst/>
          </a:prstGeom>
        </p:spPr>
        <p:txBody>
          <a:bodyPr lIns="0" tIns="0" rIns="0" bIns="0" rtlCol="0" anchor="t">
            <a:spAutoFit/>
          </a:bodyPr>
          <a:lstStyle/>
          <a:p>
            <a:pPr algn="ctr">
              <a:lnSpc>
                <a:spcPts val="3499"/>
              </a:lnSpc>
              <a:spcBef>
                <a:spcPct val="0"/>
              </a:spcBef>
            </a:pPr>
            <a:r>
              <a:rPr lang="en-US" sz="2499" b="1">
                <a:solidFill>
                  <a:srgbClr val="344E41"/>
                </a:solidFill>
                <a:latin typeface="Poppins Bold"/>
                <a:ea typeface="Poppins Bold"/>
                <a:cs typeface="Poppins Bold"/>
                <a:sym typeface="Poppins Bold"/>
              </a:rPr>
              <a:t>•Environment meets</a:t>
            </a:r>
          </a:p>
          <a:p>
            <a:pPr algn="ctr">
              <a:lnSpc>
                <a:spcPts val="3499"/>
              </a:lnSpc>
              <a:spcBef>
                <a:spcPct val="0"/>
              </a:spcBef>
            </a:pPr>
            <a:r>
              <a:rPr lang="en-US" sz="2499" b="1">
                <a:solidFill>
                  <a:srgbClr val="344E41"/>
                </a:solidFill>
                <a:latin typeface="Poppins Bold"/>
                <a:ea typeface="Poppins Bold"/>
                <a:cs typeface="Poppins Bold"/>
                <a:sym typeface="Poppins Bold"/>
              </a:rPr>
              <a:t> standards </a:t>
            </a:r>
          </a:p>
        </p:txBody>
      </p:sp>
      <p:sp>
        <p:nvSpPr>
          <p:cNvPr id="25" name="TextBox 25"/>
          <p:cNvSpPr txBox="1"/>
          <p:nvPr/>
        </p:nvSpPr>
        <p:spPr>
          <a:xfrm>
            <a:off x="12054789" y="4345610"/>
            <a:ext cx="5093371"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•Risks are controlled </a:t>
            </a:r>
          </a:p>
        </p:txBody>
      </p:sp>
      <p:grpSp>
        <p:nvGrpSpPr>
          <p:cNvPr id="2" name="Group 2">
            <a:extLst>
              <a:ext uri="{FF2B5EF4-FFF2-40B4-BE49-F238E27FC236}">
                <a16:creationId xmlns:a16="http://schemas.microsoft.com/office/drawing/2014/main" id="{F18E0D41-2941-CE3A-FA4A-410D4B67E751}"/>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3EA40BE5-516D-29C4-1353-D00EFDC8105D}"/>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DBF38441-C915-1200-AFDB-CAD29B3CE855}"/>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A56987BB-77E3-784C-670D-6AE8415C6968}"/>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1" name="Picture 2">
            <a:extLst>
              <a:ext uri="{FF2B5EF4-FFF2-40B4-BE49-F238E27FC236}">
                <a16:creationId xmlns:a16="http://schemas.microsoft.com/office/drawing/2014/main" id="{9E0401D9-8185-44D3-6CCD-9F198D3B6FF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96F76723-5B0A-06EF-7040-F9C6B4646DF1}"/>
              </a:ext>
            </a:extLst>
          </p:cNvPr>
          <p:cNvSpPr txBox="1"/>
          <p:nvPr/>
        </p:nvSpPr>
        <p:spPr>
          <a:xfrm>
            <a:off x="3494618" y="1586888"/>
            <a:ext cx="12569195" cy="1456809"/>
          </a:xfrm>
          <a:prstGeom prst="rect">
            <a:avLst/>
          </a:prstGeom>
          <a:noFill/>
        </p:spPr>
        <p:txBody>
          <a:bodyPr wrap="square">
            <a:spAutoFit/>
          </a:bodyPr>
          <a:lstStyle/>
          <a:p>
            <a:pPr marL="0" marR="0" lvl="0" indent="0" algn="ctr" defTabSz="914400" rtl="0" eaLnBrk="1" fontAlgn="auto" latinLnBrk="0" hangingPunct="1">
              <a:lnSpc>
                <a:spcPts val="11200"/>
              </a:lnSpc>
              <a:spcBef>
                <a:spcPct val="0"/>
              </a:spcBef>
              <a:spcAft>
                <a:spcPts val="0"/>
              </a:spcAft>
              <a:buClrTx/>
              <a:buSzTx/>
              <a:buFontTx/>
              <a:buNone/>
              <a:tabLst/>
              <a:defRPr/>
            </a:pPr>
            <a:r>
              <a:rPr lang="en-US" sz="8000" b="1" dirty="0">
                <a:solidFill>
                  <a:srgbClr val="344E41"/>
                </a:solidFill>
                <a:latin typeface="Poppins Bold"/>
                <a:ea typeface="Poppins Bold"/>
                <a:cs typeface="Poppins Bold"/>
                <a:sym typeface="Poppins Bold"/>
              </a:rPr>
              <a:t>What Safe Looks Like</a:t>
            </a:r>
            <a:endParaRPr kumimoji="0" lang="en-US" sz="8000" b="1" i="0" u="none" strike="noStrike" kern="1200" cap="none" spc="0" normalizeH="0" baseline="0" noProof="0" dirty="0">
              <a:ln>
                <a:noFill/>
              </a:ln>
              <a:solidFill>
                <a:srgbClr val="344E41"/>
              </a:solidFill>
              <a:effectLst/>
              <a:uLnTx/>
              <a:uFillTx/>
              <a:latin typeface="Poppins Bold"/>
              <a:ea typeface="Poppins Bold"/>
              <a:cs typeface="Poppins Bold"/>
              <a:sym typeface="Poppins Bold"/>
            </a:endParaRPr>
          </a:p>
        </p:txBody>
      </p:sp>
      <p:sp>
        <p:nvSpPr>
          <p:cNvPr id="7" name="Slide Number Placeholder 6">
            <a:extLst>
              <a:ext uri="{FF2B5EF4-FFF2-40B4-BE49-F238E27FC236}">
                <a16:creationId xmlns:a16="http://schemas.microsoft.com/office/drawing/2014/main" id="{3272BF6C-B7C0-EC42-7BDB-4A24EBEAC54E}"/>
              </a:ext>
            </a:extLst>
          </p:cNvPr>
          <p:cNvSpPr>
            <a:spLocks noGrp="1"/>
          </p:cNvSpPr>
          <p:nvPr>
            <p:ph type="sldNum" sz="quarter" idx="12"/>
          </p:nvPr>
        </p:nvSpPr>
        <p:spPr>
          <a:xfrm>
            <a:off x="15240000" y="9490968"/>
            <a:ext cx="2133600" cy="365125"/>
          </a:xfrm>
        </p:spPr>
        <p:txBody>
          <a:bodyPr/>
          <a:lstStyle/>
          <a:p>
            <a:fld id="{B6F15528-21DE-4FAA-801E-634DDDAF4B2B}"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Freeform 6"/>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7" name="TextBox 7"/>
          <p:cNvSpPr txBox="1"/>
          <p:nvPr/>
        </p:nvSpPr>
        <p:spPr>
          <a:xfrm>
            <a:off x="2695074" y="1565633"/>
            <a:ext cx="15477027" cy="1454149"/>
          </a:xfrm>
          <a:prstGeom prst="rect">
            <a:avLst/>
          </a:prstGeom>
        </p:spPr>
        <p:txBody>
          <a:bodyPr lIns="0" tIns="0" rIns="0" bIns="0" rtlCol="0" anchor="t">
            <a:spAutoFit/>
          </a:bodyPr>
          <a:lstStyle/>
          <a:p>
            <a:pPr algn="ctr">
              <a:lnSpc>
                <a:spcPts val="11200"/>
              </a:lnSpc>
              <a:spcBef>
                <a:spcPct val="0"/>
              </a:spcBef>
            </a:pPr>
            <a:r>
              <a:rPr lang="en-US" sz="8000" b="1" dirty="0">
                <a:solidFill>
                  <a:srgbClr val="344E41"/>
                </a:solidFill>
                <a:latin typeface="Poppins Bold"/>
                <a:ea typeface="Poppins Bold"/>
                <a:cs typeface="Poppins Bold"/>
                <a:sym typeface="Poppins Bold"/>
              </a:rPr>
              <a:t>Summary of Key Differences</a:t>
            </a:r>
          </a:p>
        </p:txBody>
      </p:sp>
      <p:grpSp>
        <p:nvGrpSpPr>
          <p:cNvPr id="8" name="Group 8"/>
          <p:cNvGrpSpPr/>
          <p:nvPr/>
        </p:nvGrpSpPr>
        <p:grpSpPr>
          <a:xfrm>
            <a:off x="2514600" y="3642575"/>
            <a:ext cx="6023803" cy="2313759"/>
            <a:chOff x="0" y="0"/>
            <a:chExt cx="2238447" cy="859794"/>
          </a:xfrm>
        </p:grpSpPr>
        <p:sp>
          <p:nvSpPr>
            <p:cNvPr id="9" name="Freeform 9"/>
            <p:cNvSpPr/>
            <p:nvPr/>
          </p:nvSpPr>
          <p:spPr>
            <a:xfrm>
              <a:off x="0" y="0"/>
              <a:ext cx="2238447" cy="859794"/>
            </a:xfrm>
            <a:custGeom>
              <a:avLst/>
              <a:gdLst/>
              <a:ahLst/>
              <a:cxnLst/>
              <a:rect l="l" t="t" r="r" b="b"/>
              <a:pathLst>
                <a:path w="2238447" h="859794">
                  <a:moveTo>
                    <a:pt x="2035247" y="0"/>
                  </a:moveTo>
                  <a:cubicBezTo>
                    <a:pt x="2147471" y="0"/>
                    <a:pt x="2238447" y="192471"/>
                    <a:pt x="2238447" y="429897"/>
                  </a:cubicBezTo>
                  <a:cubicBezTo>
                    <a:pt x="2238447" y="667322"/>
                    <a:pt x="2147471" y="859794"/>
                    <a:pt x="2035247" y="859794"/>
                  </a:cubicBezTo>
                  <a:lnTo>
                    <a:pt x="203200" y="859794"/>
                  </a:lnTo>
                  <a:cubicBezTo>
                    <a:pt x="90976" y="859794"/>
                    <a:pt x="0" y="667322"/>
                    <a:pt x="0" y="429897"/>
                  </a:cubicBezTo>
                  <a:cubicBezTo>
                    <a:pt x="0" y="192471"/>
                    <a:pt x="90976" y="0"/>
                    <a:pt x="203200" y="0"/>
                  </a:cubicBezTo>
                  <a:close/>
                </a:path>
              </a:pathLst>
            </a:custGeom>
            <a:ln w="47625" cap="sq">
              <a:solidFill>
                <a:srgbClr val="344E41"/>
              </a:solidFill>
              <a:prstDash val="solid"/>
              <a:miter/>
            </a:ln>
          </p:spPr>
          <p:txBody>
            <a:bodyPr/>
            <a:lstStyle/>
            <a:p>
              <a:endParaRPr lang="en-CA"/>
            </a:p>
          </p:txBody>
        </p:sp>
        <p:sp>
          <p:nvSpPr>
            <p:cNvPr id="10" name="TextBox 10"/>
            <p:cNvSpPr txBox="1"/>
            <p:nvPr/>
          </p:nvSpPr>
          <p:spPr>
            <a:xfrm>
              <a:off x="0" y="-57150"/>
              <a:ext cx="2238447" cy="916944"/>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a:off x="2514600" y="4799455"/>
            <a:ext cx="6023803" cy="0"/>
          </a:xfrm>
          <a:prstGeom prst="line">
            <a:avLst/>
          </a:prstGeom>
          <a:ln w="47625" cap="flat">
            <a:solidFill>
              <a:srgbClr val="344E41"/>
            </a:solidFill>
            <a:prstDash val="solid"/>
            <a:headEnd type="none" w="sm" len="sm"/>
            <a:tailEnd type="none" w="sm" len="sm"/>
          </a:ln>
        </p:spPr>
        <p:txBody>
          <a:bodyPr/>
          <a:lstStyle/>
          <a:p>
            <a:endParaRPr lang="en-CA"/>
          </a:p>
        </p:txBody>
      </p:sp>
      <p:sp>
        <p:nvSpPr>
          <p:cNvPr id="12" name="TextBox 12"/>
          <p:cNvSpPr txBox="1"/>
          <p:nvPr/>
        </p:nvSpPr>
        <p:spPr>
          <a:xfrm>
            <a:off x="3412918" y="4996773"/>
            <a:ext cx="4227165"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•Relationship-driven and </a:t>
            </a:r>
          </a:p>
          <a:p>
            <a:pPr algn="ctr">
              <a:lnSpc>
                <a:spcPts val="3499"/>
              </a:lnSpc>
              <a:spcBef>
                <a:spcPct val="0"/>
              </a:spcBef>
            </a:pPr>
            <a:r>
              <a:rPr lang="en-US" sz="2499" b="1" dirty="0">
                <a:solidFill>
                  <a:srgbClr val="7E654C"/>
                </a:solidFill>
                <a:latin typeface="Poppins Bold"/>
                <a:ea typeface="Poppins Bold"/>
                <a:cs typeface="Poppins Bold"/>
                <a:sym typeface="Poppins Bold"/>
              </a:rPr>
              <a:t>community-shared </a:t>
            </a:r>
          </a:p>
        </p:txBody>
      </p:sp>
      <p:grpSp>
        <p:nvGrpSpPr>
          <p:cNvPr id="13" name="Group 13"/>
          <p:cNvGrpSpPr/>
          <p:nvPr/>
        </p:nvGrpSpPr>
        <p:grpSpPr>
          <a:xfrm>
            <a:off x="9586153" y="6757216"/>
            <a:ext cx="6023803" cy="2313759"/>
            <a:chOff x="0" y="0"/>
            <a:chExt cx="2238447" cy="859794"/>
          </a:xfrm>
        </p:grpSpPr>
        <p:sp>
          <p:nvSpPr>
            <p:cNvPr id="14" name="Freeform 14"/>
            <p:cNvSpPr/>
            <p:nvPr/>
          </p:nvSpPr>
          <p:spPr>
            <a:xfrm>
              <a:off x="0" y="0"/>
              <a:ext cx="2238447" cy="859794"/>
            </a:xfrm>
            <a:custGeom>
              <a:avLst/>
              <a:gdLst/>
              <a:ahLst/>
              <a:cxnLst/>
              <a:rect l="l" t="t" r="r" b="b"/>
              <a:pathLst>
                <a:path w="2238447" h="859794">
                  <a:moveTo>
                    <a:pt x="2035247" y="0"/>
                  </a:moveTo>
                  <a:cubicBezTo>
                    <a:pt x="2147471" y="0"/>
                    <a:pt x="2238447" y="192471"/>
                    <a:pt x="2238447" y="429897"/>
                  </a:cubicBezTo>
                  <a:cubicBezTo>
                    <a:pt x="2238447" y="667322"/>
                    <a:pt x="2147471" y="859794"/>
                    <a:pt x="2035247" y="859794"/>
                  </a:cubicBezTo>
                  <a:lnTo>
                    <a:pt x="203200" y="859794"/>
                  </a:lnTo>
                  <a:cubicBezTo>
                    <a:pt x="90976" y="859794"/>
                    <a:pt x="0" y="667322"/>
                    <a:pt x="0" y="429897"/>
                  </a:cubicBezTo>
                  <a:cubicBezTo>
                    <a:pt x="0" y="192471"/>
                    <a:pt x="90976" y="0"/>
                    <a:pt x="203200" y="0"/>
                  </a:cubicBezTo>
                  <a:close/>
                </a:path>
              </a:pathLst>
            </a:custGeom>
            <a:ln w="47625" cap="sq">
              <a:solidFill>
                <a:srgbClr val="344E41"/>
              </a:solidFill>
              <a:prstDash val="solid"/>
              <a:miter/>
            </a:ln>
          </p:spPr>
          <p:txBody>
            <a:bodyPr/>
            <a:lstStyle/>
            <a:p>
              <a:endParaRPr lang="en-CA"/>
            </a:p>
          </p:txBody>
        </p:sp>
        <p:sp>
          <p:nvSpPr>
            <p:cNvPr id="15" name="TextBox 15"/>
            <p:cNvSpPr txBox="1"/>
            <p:nvPr/>
          </p:nvSpPr>
          <p:spPr>
            <a:xfrm>
              <a:off x="0" y="-57150"/>
              <a:ext cx="2238447" cy="916944"/>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2667000" y="6757216"/>
            <a:ext cx="6023803" cy="2313759"/>
            <a:chOff x="0" y="0"/>
            <a:chExt cx="2238447" cy="859794"/>
          </a:xfrm>
        </p:grpSpPr>
        <p:sp>
          <p:nvSpPr>
            <p:cNvPr id="17" name="Freeform 17"/>
            <p:cNvSpPr/>
            <p:nvPr/>
          </p:nvSpPr>
          <p:spPr>
            <a:xfrm>
              <a:off x="0" y="0"/>
              <a:ext cx="2238447" cy="859794"/>
            </a:xfrm>
            <a:custGeom>
              <a:avLst/>
              <a:gdLst/>
              <a:ahLst/>
              <a:cxnLst/>
              <a:rect l="l" t="t" r="r" b="b"/>
              <a:pathLst>
                <a:path w="2238447" h="859794">
                  <a:moveTo>
                    <a:pt x="2035247" y="0"/>
                  </a:moveTo>
                  <a:cubicBezTo>
                    <a:pt x="2147471" y="0"/>
                    <a:pt x="2238447" y="192471"/>
                    <a:pt x="2238447" y="429897"/>
                  </a:cubicBezTo>
                  <a:cubicBezTo>
                    <a:pt x="2238447" y="667322"/>
                    <a:pt x="2147471" y="859794"/>
                    <a:pt x="2035247" y="859794"/>
                  </a:cubicBezTo>
                  <a:lnTo>
                    <a:pt x="203200" y="859794"/>
                  </a:lnTo>
                  <a:cubicBezTo>
                    <a:pt x="90976" y="859794"/>
                    <a:pt x="0" y="667322"/>
                    <a:pt x="0" y="429897"/>
                  </a:cubicBezTo>
                  <a:cubicBezTo>
                    <a:pt x="0" y="192471"/>
                    <a:pt x="90976" y="0"/>
                    <a:pt x="203200" y="0"/>
                  </a:cubicBezTo>
                  <a:close/>
                </a:path>
              </a:pathLst>
            </a:custGeom>
            <a:ln w="47625" cap="sq">
              <a:solidFill>
                <a:srgbClr val="344E41"/>
              </a:solidFill>
              <a:prstDash val="solid"/>
              <a:miter/>
            </a:ln>
          </p:spPr>
          <p:txBody>
            <a:bodyPr/>
            <a:lstStyle/>
            <a:p>
              <a:endParaRPr lang="en-CA"/>
            </a:p>
          </p:txBody>
        </p:sp>
        <p:sp>
          <p:nvSpPr>
            <p:cNvPr id="18" name="TextBox 18"/>
            <p:cNvSpPr txBox="1"/>
            <p:nvPr/>
          </p:nvSpPr>
          <p:spPr>
            <a:xfrm>
              <a:off x="0" y="-57150"/>
              <a:ext cx="2238447" cy="916944"/>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9586153" y="3766393"/>
            <a:ext cx="6023803" cy="2313759"/>
            <a:chOff x="0" y="0"/>
            <a:chExt cx="2238447" cy="859794"/>
          </a:xfrm>
        </p:grpSpPr>
        <p:sp>
          <p:nvSpPr>
            <p:cNvPr id="20" name="Freeform 20"/>
            <p:cNvSpPr/>
            <p:nvPr/>
          </p:nvSpPr>
          <p:spPr>
            <a:xfrm>
              <a:off x="0" y="0"/>
              <a:ext cx="2238447" cy="859794"/>
            </a:xfrm>
            <a:custGeom>
              <a:avLst/>
              <a:gdLst/>
              <a:ahLst/>
              <a:cxnLst/>
              <a:rect l="l" t="t" r="r" b="b"/>
              <a:pathLst>
                <a:path w="2238447" h="859794">
                  <a:moveTo>
                    <a:pt x="2035247" y="0"/>
                  </a:moveTo>
                  <a:cubicBezTo>
                    <a:pt x="2147471" y="0"/>
                    <a:pt x="2238447" y="192471"/>
                    <a:pt x="2238447" y="429897"/>
                  </a:cubicBezTo>
                  <a:cubicBezTo>
                    <a:pt x="2238447" y="667322"/>
                    <a:pt x="2147471" y="859794"/>
                    <a:pt x="2035247" y="859794"/>
                  </a:cubicBezTo>
                  <a:lnTo>
                    <a:pt x="203200" y="859794"/>
                  </a:lnTo>
                  <a:cubicBezTo>
                    <a:pt x="90976" y="859794"/>
                    <a:pt x="0" y="667322"/>
                    <a:pt x="0" y="429897"/>
                  </a:cubicBezTo>
                  <a:cubicBezTo>
                    <a:pt x="0" y="192471"/>
                    <a:pt x="90976" y="0"/>
                    <a:pt x="203200" y="0"/>
                  </a:cubicBezTo>
                  <a:close/>
                </a:path>
              </a:pathLst>
            </a:custGeom>
            <a:ln w="47625" cap="sq">
              <a:solidFill>
                <a:srgbClr val="344E41"/>
              </a:solidFill>
              <a:prstDash val="solid"/>
              <a:miter/>
            </a:ln>
          </p:spPr>
          <p:txBody>
            <a:bodyPr/>
            <a:lstStyle/>
            <a:p>
              <a:endParaRPr lang="en-CA"/>
            </a:p>
          </p:txBody>
        </p:sp>
        <p:sp>
          <p:nvSpPr>
            <p:cNvPr id="21" name="TextBox 21"/>
            <p:cNvSpPr txBox="1"/>
            <p:nvPr/>
          </p:nvSpPr>
          <p:spPr>
            <a:xfrm>
              <a:off x="0" y="-57150"/>
              <a:ext cx="2238447" cy="916944"/>
            </a:xfrm>
            <a:prstGeom prst="rect">
              <a:avLst/>
            </a:prstGeom>
          </p:spPr>
          <p:txBody>
            <a:bodyPr lIns="50800" tIns="50800" rIns="50800" bIns="50800" rtlCol="0" anchor="ctr"/>
            <a:lstStyle/>
            <a:p>
              <a:pPr algn="ctr">
                <a:lnSpc>
                  <a:spcPts val="2659"/>
                </a:lnSpc>
              </a:pPr>
              <a:endParaRPr/>
            </a:p>
          </p:txBody>
        </p:sp>
      </p:grpSp>
      <p:sp>
        <p:nvSpPr>
          <p:cNvPr id="22" name="AutoShape 22"/>
          <p:cNvSpPr/>
          <p:nvPr/>
        </p:nvSpPr>
        <p:spPr>
          <a:xfrm>
            <a:off x="9586153" y="4899460"/>
            <a:ext cx="6023803" cy="0"/>
          </a:xfrm>
          <a:prstGeom prst="line">
            <a:avLst/>
          </a:prstGeom>
          <a:ln w="47625" cap="flat">
            <a:solidFill>
              <a:srgbClr val="344E41"/>
            </a:solidFill>
            <a:prstDash val="solid"/>
            <a:headEnd type="none" w="sm" len="sm"/>
            <a:tailEnd type="none" w="sm" len="sm"/>
          </a:ln>
        </p:spPr>
        <p:txBody>
          <a:bodyPr/>
          <a:lstStyle/>
          <a:p>
            <a:endParaRPr lang="en-CA"/>
          </a:p>
        </p:txBody>
      </p:sp>
      <p:sp>
        <p:nvSpPr>
          <p:cNvPr id="23" name="AutoShape 23"/>
          <p:cNvSpPr/>
          <p:nvPr/>
        </p:nvSpPr>
        <p:spPr>
          <a:xfrm>
            <a:off x="9586153" y="7954990"/>
            <a:ext cx="6023803" cy="0"/>
          </a:xfrm>
          <a:prstGeom prst="line">
            <a:avLst/>
          </a:prstGeom>
          <a:ln w="47625" cap="flat">
            <a:solidFill>
              <a:srgbClr val="344E41"/>
            </a:solidFill>
            <a:prstDash val="solid"/>
            <a:headEnd type="none" w="sm" len="sm"/>
            <a:tailEnd type="none" w="sm" len="sm"/>
          </a:ln>
        </p:spPr>
        <p:txBody>
          <a:bodyPr/>
          <a:lstStyle/>
          <a:p>
            <a:endParaRPr lang="en-CA"/>
          </a:p>
        </p:txBody>
      </p:sp>
      <p:sp>
        <p:nvSpPr>
          <p:cNvPr id="24" name="AutoShape 24"/>
          <p:cNvSpPr/>
          <p:nvPr/>
        </p:nvSpPr>
        <p:spPr>
          <a:xfrm>
            <a:off x="2667000" y="7937908"/>
            <a:ext cx="6023803" cy="0"/>
          </a:xfrm>
          <a:prstGeom prst="line">
            <a:avLst/>
          </a:prstGeom>
          <a:ln w="47625" cap="flat">
            <a:solidFill>
              <a:srgbClr val="344E41"/>
            </a:solidFill>
            <a:prstDash val="solid"/>
            <a:headEnd type="none" w="sm" len="sm"/>
            <a:tailEnd type="none" w="sm" len="sm"/>
          </a:ln>
        </p:spPr>
        <p:txBody>
          <a:bodyPr/>
          <a:lstStyle/>
          <a:p>
            <a:endParaRPr lang="en-CA"/>
          </a:p>
        </p:txBody>
      </p:sp>
      <p:sp>
        <p:nvSpPr>
          <p:cNvPr id="25" name="TextBox 25"/>
          <p:cNvSpPr txBox="1"/>
          <p:nvPr/>
        </p:nvSpPr>
        <p:spPr>
          <a:xfrm>
            <a:off x="9625114" y="5245425"/>
            <a:ext cx="6023803"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•Child- and community-focused </a:t>
            </a:r>
          </a:p>
        </p:txBody>
      </p:sp>
      <p:sp>
        <p:nvSpPr>
          <p:cNvPr id="26" name="TextBox 26"/>
          <p:cNvSpPr txBox="1"/>
          <p:nvPr/>
        </p:nvSpPr>
        <p:spPr>
          <a:xfrm>
            <a:off x="2695074" y="8218895"/>
            <a:ext cx="6023803"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•Whole-child well-being </a:t>
            </a:r>
          </a:p>
        </p:txBody>
      </p:sp>
      <p:sp>
        <p:nvSpPr>
          <p:cNvPr id="27" name="TextBox 27"/>
          <p:cNvSpPr txBox="1"/>
          <p:nvPr/>
        </p:nvSpPr>
        <p:spPr>
          <a:xfrm>
            <a:off x="9614227" y="8334514"/>
            <a:ext cx="6023803"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•Safety as responsibility and care </a:t>
            </a:r>
          </a:p>
        </p:txBody>
      </p:sp>
      <p:sp>
        <p:nvSpPr>
          <p:cNvPr id="28" name="TextBox 28"/>
          <p:cNvSpPr txBox="1"/>
          <p:nvPr/>
        </p:nvSpPr>
        <p:spPr>
          <a:xfrm>
            <a:off x="2546445" y="3931704"/>
            <a:ext cx="6023803"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•Compliance-driven </a:t>
            </a:r>
          </a:p>
        </p:txBody>
      </p:sp>
      <p:sp>
        <p:nvSpPr>
          <p:cNvPr id="29" name="TextBox 29"/>
          <p:cNvSpPr txBox="1"/>
          <p:nvPr/>
        </p:nvSpPr>
        <p:spPr>
          <a:xfrm>
            <a:off x="9519051" y="4081571"/>
            <a:ext cx="6023803"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•System-focused </a:t>
            </a:r>
          </a:p>
        </p:txBody>
      </p:sp>
      <p:sp>
        <p:nvSpPr>
          <p:cNvPr id="30" name="TextBox 30"/>
          <p:cNvSpPr txBox="1"/>
          <p:nvPr/>
        </p:nvSpPr>
        <p:spPr>
          <a:xfrm>
            <a:off x="2787555" y="7126900"/>
            <a:ext cx="6023803"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•Minimum standards </a:t>
            </a:r>
          </a:p>
        </p:txBody>
      </p:sp>
      <p:sp>
        <p:nvSpPr>
          <p:cNvPr id="31" name="TextBox 31"/>
          <p:cNvSpPr txBox="1"/>
          <p:nvPr/>
        </p:nvSpPr>
        <p:spPr>
          <a:xfrm>
            <a:off x="9553530" y="7098913"/>
            <a:ext cx="6023803"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•Safety as obligation </a:t>
            </a:r>
          </a:p>
        </p:txBody>
      </p:sp>
      <p:grpSp>
        <p:nvGrpSpPr>
          <p:cNvPr id="2" name="Group 2">
            <a:extLst>
              <a:ext uri="{FF2B5EF4-FFF2-40B4-BE49-F238E27FC236}">
                <a16:creationId xmlns:a16="http://schemas.microsoft.com/office/drawing/2014/main" id="{90C2A6E1-A59D-7C48-9AC3-37D7CD015415}"/>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71C815D7-604F-F3CC-F8D6-4100DA01C87C}"/>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18EBECE2-F28C-4385-84D1-7E4732E7BED4}"/>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A61FFC41-53A7-72CB-6204-5665EDAF670F}"/>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7" name="Picture 2">
            <a:extLst>
              <a:ext uri="{FF2B5EF4-FFF2-40B4-BE49-F238E27FC236}">
                <a16:creationId xmlns:a16="http://schemas.microsoft.com/office/drawing/2014/main" id="{693F1962-4464-1B84-0243-E799FC0F25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32" name="Slide Number Placeholder 31">
            <a:extLst>
              <a:ext uri="{FF2B5EF4-FFF2-40B4-BE49-F238E27FC236}">
                <a16:creationId xmlns:a16="http://schemas.microsoft.com/office/drawing/2014/main" id="{911B2EBD-620D-BFDD-DECF-72EA4DA8CDB3}"/>
              </a:ext>
            </a:extLst>
          </p:cNvPr>
          <p:cNvSpPr>
            <a:spLocks noGrp="1"/>
          </p:cNvSpPr>
          <p:nvPr>
            <p:ph type="sldNum" sz="quarter" idx="12"/>
          </p:nvPr>
        </p:nvSpPr>
        <p:spPr>
          <a:xfrm>
            <a:off x="15316200" y="9486900"/>
            <a:ext cx="2133600" cy="365125"/>
          </a:xfrm>
        </p:spPr>
        <p:txBody>
          <a:bodyPr/>
          <a:lstStyle/>
          <a:p>
            <a:fld id="{B6F15528-21DE-4FAA-801E-634DDDAF4B2B}"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7" name="TextBox 7"/>
          <p:cNvSpPr txBox="1"/>
          <p:nvPr/>
        </p:nvSpPr>
        <p:spPr>
          <a:xfrm>
            <a:off x="2102955" y="3390900"/>
            <a:ext cx="14418974" cy="7229671"/>
          </a:xfrm>
          <a:prstGeom prst="rect">
            <a:avLst/>
          </a:prstGeom>
        </p:spPr>
        <p:txBody>
          <a:bodyPr lIns="0" tIns="0" rIns="0" bIns="0" rtlCol="0" anchor="t">
            <a:spAutoFit/>
          </a:bodyPr>
          <a:lstStyle/>
          <a:p>
            <a:pPr algn="l">
              <a:lnSpc>
                <a:spcPts val="6254"/>
              </a:lnSpc>
            </a:pPr>
            <a:r>
              <a:rPr lang="en-US" sz="4467" dirty="0">
                <a:solidFill>
                  <a:srgbClr val="000000"/>
                </a:solidFill>
                <a:latin typeface="Palatino Linotype" panose="02040502050505030304" pitchFamily="18" charset="0"/>
                <a:ea typeface="Poppins Bold"/>
                <a:cs typeface="Poppins Bold"/>
                <a:sym typeface="Poppins Bold"/>
              </a:rPr>
              <a:t>•Regulations protect children and guide practice</a:t>
            </a:r>
          </a:p>
          <a:p>
            <a:pPr marL="0" lvl="0" indent="0" algn="l">
              <a:lnSpc>
                <a:spcPts val="6254"/>
              </a:lnSpc>
              <a:spcBef>
                <a:spcPct val="0"/>
              </a:spcBef>
            </a:pPr>
            <a:r>
              <a:rPr lang="en-US" sz="4467" dirty="0">
                <a:solidFill>
                  <a:srgbClr val="000000"/>
                </a:solidFill>
                <a:latin typeface="Palatino Linotype" panose="02040502050505030304" pitchFamily="18" charset="0"/>
                <a:ea typeface="Poppins Bold"/>
                <a:cs typeface="Poppins Bold"/>
                <a:sym typeface="Poppins Bold"/>
              </a:rPr>
              <a:t>•Relational &amp; w</a:t>
            </a:r>
            <a:r>
              <a:rPr lang="en-US" sz="4467" u="none" strike="noStrike" dirty="0">
                <a:solidFill>
                  <a:srgbClr val="000000"/>
                </a:solidFill>
                <a:latin typeface="Palatino Linotype" panose="02040502050505030304" pitchFamily="18" charset="0"/>
                <a:ea typeface="Poppins Bold"/>
                <a:cs typeface="Poppins Bold"/>
                <a:sym typeface="Poppins Bold"/>
              </a:rPr>
              <a:t>holistic perspectives deepen care and connection</a:t>
            </a:r>
          </a:p>
          <a:p>
            <a:pPr marL="0" lvl="0" indent="0" algn="l">
              <a:lnSpc>
                <a:spcPts val="6254"/>
              </a:lnSpc>
              <a:spcBef>
                <a:spcPct val="0"/>
              </a:spcBef>
            </a:pPr>
            <a:r>
              <a:rPr lang="en-US" sz="4467" u="none" strike="noStrike" dirty="0">
                <a:solidFill>
                  <a:srgbClr val="000000"/>
                </a:solidFill>
                <a:latin typeface="Palatino Linotype" panose="02040502050505030304" pitchFamily="18" charset="0"/>
                <a:ea typeface="Poppins Bold"/>
                <a:cs typeface="Poppins Bold"/>
                <a:sym typeface="Poppins Bold"/>
              </a:rPr>
              <a:t>•Children are safest when:</a:t>
            </a:r>
          </a:p>
          <a:p>
            <a:pPr marL="964545" lvl="1" indent="-482273" algn="l">
              <a:lnSpc>
                <a:spcPts val="6254"/>
              </a:lnSpc>
              <a:buFont typeface="Arial"/>
              <a:buChar char="•"/>
            </a:pPr>
            <a:r>
              <a:rPr lang="en-US" sz="4467" u="none" strike="noStrike" dirty="0">
                <a:solidFill>
                  <a:srgbClr val="000000"/>
                </a:solidFill>
                <a:latin typeface="Palatino Linotype" panose="02040502050505030304" pitchFamily="18" charset="0"/>
                <a:ea typeface="Poppins Bold"/>
                <a:cs typeface="Poppins Bold"/>
                <a:sym typeface="Poppins Bold"/>
              </a:rPr>
              <a:t>Minimum standards are met and</a:t>
            </a:r>
          </a:p>
          <a:p>
            <a:pPr marL="964545" lvl="1" indent="-482273" algn="l">
              <a:lnSpc>
                <a:spcPts val="6254"/>
              </a:lnSpc>
              <a:buFont typeface="Arial"/>
              <a:buChar char="•"/>
            </a:pPr>
            <a:r>
              <a:rPr lang="en-US" sz="4467" u="none" strike="noStrike" dirty="0">
                <a:solidFill>
                  <a:srgbClr val="000000"/>
                </a:solidFill>
                <a:latin typeface="Palatino Linotype" panose="02040502050505030304" pitchFamily="18" charset="0"/>
                <a:ea typeface="Poppins Bold"/>
                <a:cs typeface="Poppins Bold"/>
                <a:sym typeface="Poppins Bold"/>
              </a:rPr>
              <a:t>Relationships, attentiveness, and community responsibility are strong</a:t>
            </a:r>
          </a:p>
          <a:p>
            <a:pPr marL="0" lvl="0" indent="0" algn="l">
              <a:lnSpc>
                <a:spcPts val="6254"/>
              </a:lnSpc>
              <a:spcBef>
                <a:spcPct val="0"/>
              </a:spcBef>
            </a:pPr>
            <a:r>
              <a:rPr lang="en-US" sz="4467" b="1" u="none" strike="noStrike" dirty="0">
                <a:solidFill>
                  <a:srgbClr val="000000"/>
                </a:solidFill>
                <a:latin typeface="Poppins Bold"/>
                <a:ea typeface="Poppins Bold"/>
                <a:cs typeface="Poppins Bold"/>
                <a:sym typeface="Poppins Bold"/>
              </a:rPr>
              <a:t>         </a:t>
            </a:r>
          </a:p>
          <a:p>
            <a:pPr marL="0" lvl="0" indent="0" algn="l">
              <a:lnSpc>
                <a:spcPts val="6254"/>
              </a:lnSpc>
              <a:spcBef>
                <a:spcPct val="0"/>
              </a:spcBef>
            </a:pPr>
            <a:endParaRPr lang="en-US" sz="4467" b="1" u="none" strike="noStrike" dirty="0">
              <a:solidFill>
                <a:srgbClr val="000000"/>
              </a:solidFill>
              <a:latin typeface="Poppins Bold"/>
              <a:ea typeface="Poppins Bold"/>
              <a:cs typeface="Poppins Bold"/>
              <a:sym typeface="Poppins Bold"/>
            </a:endParaRPr>
          </a:p>
        </p:txBody>
      </p:sp>
      <p:grpSp>
        <p:nvGrpSpPr>
          <p:cNvPr id="4" name="Group 2">
            <a:extLst>
              <a:ext uri="{FF2B5EF4-FFF2-40B4-BE49-F238E27FC236}">
                <a16:creationId xmlns:a16="http://schemas.microsoft.com/office/drawing/2014/main" id="{2F75BD7C-D32B-3EC3-15EA-3C9D22A64801}"/>
              </a:ext>
            </a:extLst>
          </p:cNvPr>
          <p:cNvGrpSpPr/>
          <p:nvPr/>
        </p:nvGrpSpPr>
        <p:grpSpPr>
          <a:xfrm>
            <a:off x="16042" y="-638106"/>
            <a:ext cx="18288000" cy="1890230"/>
            <a:chOff x="0" y="0"/>
            <a:chExt cx="8399855" cy="1246491"/>
          </a:xfrm>
        </p:grpSpPr>
        <p:sp>
          <p:nvSpPr>
            <p:cNvPr id="5" name="Freeform 3">
              <a:extLst>
                <a:ext uri="{FF2B5EF4-FFF2-40B4-BE49-F238E27FC236}">
                  <a16:creationId xmlns:a16="http://schemas.microsoft.com/office/drawing/2014/main" id="{4FCC5B95-2461-371E-DB90-DD1B140BCC09}"/>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13" name="TextBox 4">
              <a:extLst>
                <a:ext uri="{FF2B5EF4-FFF2-40B4-BE49-F238E27FC236}">
                  <a16:creationId xmlns:a16="http://schemas.microsoft.com/office/drawing/2014/main" id="{AA95B7A1-D860-D62A-AF6B-429A01638B89}"/>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14" name="Freeform 5">
            <a:extLst>
              <a:ext uri="{FF2B5EF4-FFF2-40B4-BE49-F238E27FC236}">
                <a16:creationId xmlns:a16="http://schemas.microsoft.com/office/drawing/2014/main" id="{A58D48BA-0894-D60A-4106-BC75E5F76277}"/>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pic>
        <p:nvPicPr>
          <p:cNvPr id="15" name="Picture 2">
            <a:extLst>
              <a:ext uri="{FF2B5EF4-FFF2-40B4-BE49-F238E27FC236}">
                <a16:creationId xmlns:a16="http://schemas.microsoft.com/office/drawing/2014/main" id="{AFEF0163-C7BA-F39E-2954-87BDB786F3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6F5D44CF-E72B-1E6C-1D8F-44C031F11DB6}"/>
              </a:ext>
            </a:extLst>
          </p:cNvPr>
          <p:cNvSpPr txBox="1"/>
          <p:nvPr/>
        </p:nvSpPr>
        <p:spPr>
          <a:xfrm>
            <a:off x="2387800" y="1252124"/>
            <a:ext cx="13512400" cy="1406539"/>
          </a:xfrm>
          <a:prstGeom prst="rect">
            <a:avLst/>
          </a:prstGeom>
          <a:noFill/>
        </p:spPr>
        <p:txBody>
          <a:bodyPr wrap="square">
            <a:spAutoFit/>
          </a:bodyPr>
          <a:lstStyle/>
          <a:p>
            <a:pPr marL="0" marR="0" lvl="0" indent="0" algn="ctr" defTabSz="914400" rtl="0" eaLnBrk="1" fontAlgn="auto" latinLnBrk="0" hangingPunct="1">
              <a:lnSpc>
                <a:spcPts val="112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344E41"/>
                </a:solidFill>
                <a:effectLst/>
                <a:uLnTx/>
                <a:uFillTx/>
                <a:latin typeface="Poppins Bold"/>
                <a:ea typeface="Poppins Bold"/>
                <a:cs typeface="Poppins Bold"/>
                <a:sym typeface="Poppins Bold"/>
              </a:rPr>
              <a:t>Bringing It All Together</a:t>
            </a:r>
          </a:p>
        </p:txBody>
      </p:sp>
      <p:sp>
        <p:nvSpPr>
          <p:cNvPr id="2" name="Slide Number Placeholder 1">
            <a:extLst>
              <a:ext uri="{FF2B5EF4-FFF2-40B4-BE49-F238E27FC236}">
                <a16:creationId xmlns:a16="http://schemas.microsoft.com/office/drawing/2014/main" id="{E52911E2-E47B-AC84-8DA2-C58085ECDDB4}"/>
              </a:ext>
            </a:extLst>
          </p:cNvPr>
          <p:cNvSpPr>
            <a:spLocks noGrp="1"/>
          </p:cNvSpPr>
          <p:nvPr>
            <p:ph type="sldNum" sz="quarter" idx="12"/>
          </p:nvPr>
        </p:nvSpPr>
        <p:spPr>
          <a:xfrm>
            <a:off x="15118245" y="9486900"/>
            <a:ext cx="2133600" cy="365125"/>
          </a:xfrm>
        </p:spPr>
        <p:txBody>
          <a:bodyPr/>
          <a:lstStyle/>
          <a:p>
            <a:fld id="{B6F15528-21DE-4FAA-801E-634DDDAF4B2B}"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1E43CBDB-9A7F-567B-1055-1AE82F9CA2AE}"/>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DC779EC5-2CA0-8AB7-B9F0-120D91507A4D}"/>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A7CD54F2-ED65-22AD-1324-54621B3678AE}"/>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A1AFF5DB-7AE6-EF50-46F0-175AE793B82D}"/>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pic>
        <p:nvPicPr>
          <p:cNvPr id="14" name="Picture 2">
            <a:extLst>
              <a:ext uri="{FF2B5EF4-FFF2-40B4-BE49-F238E27FC236}">
                <a16:creationId xmlns:a16="http://schemas.microsoft.com/office/drawing/2014/main" id="{174EFE1E-DDAF-CA21-D1DD-9337BFC42F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04BD11C-9F38-5399-7B63-9B670CF3EA05}"/>
              </a:ext>
            </a:extLst>
          </p:cNvPr>
          <p:cNvSpPr txBox="1"/>
          <p:nvPr/>
        </p:nvSpPr>
        <p:spPr>
          <a:xfrm>
            <a:off x="838200" y="4196919"/>
            <a:ext cx="16459200" cy="3170099"/>
          </a:xfrm>
          <a:prstGeom prst="rect">
            <a:avLst/>
          </a:prstGeom>
          <a:noFill/>
        </p:spPr>
        <p:txBody>
          <a:bodyPr wrap="square">
            <a:spAutoFit/>
          </a:bodyPr>
          <a:lstStyle/>
          <a:p>
            <a:r>
              <a:rPr lang="en-US" sz="4000" b="0" i="0" dirty="0">
                <a:solidFill>
                  <a:srgbClr val="242424"/>
                </a:solidFill>
                <a:effectLst/>
                <a:latin typeface="Amasis MT Pro Black" panose="02040A04050005020304" pitchFamily="18" charset="0"/>
              </a:rPr>
              <a:t>I</a:t>
            </a:r>
            <a:r>
              <a:rPr lang="en-US" sz="4000" b="1" i="0" dirty="0">
                <a:solidFill>
                  <a:srgbClr val="242424"/>
                </a:solidFill>
                <a:effectLst/>
                <a:latin typeface="Amasis MT Pro Black" panose="02040A04050005020304" pitchFamily="18" charset="0"/>
              </a:rPr>
              <a:t>MPORTANT TO NOTE: These guidelines were collaboratively developed to serve as a guide for communities to use or adapt, if they choose. These guidelines explore the community conversations necessary to deliver safe, high quality culturally based care to NAN First Nation children and families.</a:t>
            </a:r>
            <a:endParaRPr lang="en-CA" sz="4000" dirty="0">
              <a:latin typeface="Amasis MT Pro Black" panose="02040A04050005020304" pitchFamily="18" charset="0"/>
            </a:endParaRPr>
          </a:p>
        </p:txBody>
      </p:sp>
      <p:sp>
        <p:nvSpPr>
          <p:cNvPr id="6" name="Slide Number Placeholder 5">
            <a:extLst>
              <a:ext uri="{FF2B5EF4-FFF2-40B4-BE49-F238E27FC236}">
                <a16:creationId xmlns:a16="http://schemas.microsoft.com/office/drawing/2014/main" id="{74B8C42B-EB9E-6DB7-1CA2-59D31439DA29}"/>
              </a:ext>
            </a:extLst>
          </p:cNvPr>
          <p:cNvSpPr>
            <a:spLocks noGrp="1"/>
          </p:cNvSpPr>
          <p:nvPr>
            <p:ph type="sldNum" sz="quarter" idx="12"/>
          </p:nvPr>
        </p:nvSpPr>
        <p:spPr>
          <a:xfrm>
            <a:off x="15544800" y="9486900"/>
            <a:ext cx="2133600" cy="365125"/>
          </a:xfrm>
        </p:spPr>
        <p:txBody>
          <a:bodyPr/>
          <a:lstStyle/>
          <a:p>
            <a:fld id="{B6F15528-21DE-4FAA-801E-634DDDAF4B2B}"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a:extLst>
            <a:ext uri="{FF2B5EF4-FFF2-40B4-BE49-F238E27FC236}">
              <a16:creationId xmlns:a16="http://schemas.microsoft.com/office/drawing/2014/main" id="{4F762338-96A6-743F-9995-A640009C294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7E66E0E-7ED9-AA9F-5725-5DA79C221EBA}"/>
              </a:ext>
            </a:extLst>
          </p:cNvPr>
          <p:cNvSpPr txBox="1"/>
          <p:nvPr/>
        </p:nvSpPr>
        <p:spPr>
          <a:xfrm>
            <a:off x="2454442" y="3614751"/>
            <a:ext cx="13411200" cy="3170099"/>
          </a:xfrm>
          <a:prstGeom prst="rect">
            <a:avLst/>
          </a:prstGeom>
          <a:noFill/>
        </p:spPr>
        <p:txBody>
          <a:bodyPr wrap="square" rtlCol="0">
            <a:spAutoFit/>
          </a:bodyPr>
          <a:lstStyle/>
          <a:p>
            <a:pPr algn="ctr"/>
            <a:r>
              <a:rPr lang="en-CA" sz="20000" dirty="0">
                <a:solidFill>
                  <a:schemeClr val="bg1">
                    <a:lumMod val="85000"/>
                  </a:schemeClr>
                </a:solidFill>
              </a:rPr>
              <a:t>DRAFT</a:t>
            </a:r>
          </a:p>
        </p:txBody>
      </p:sp>
      <p:sp>
        <p:nvSpPr>
          <p:cNvPr id="6" name="TextBox 6">
            <a:extLst>
              <a:ext uri="{FF2B5EF4-FFF2-40B4-BE49-F238E27FC236}">
                <a16:creationId xmlns:a16="http://schemas.microsoft.com/office/drawing/2014/main" id="{C54C99FB-048C-3A82-B9E8-E311B82678AF}"/>
              </a:ext>
            </a:extLst>
          </p:cNvPr>
          <p:cNvSpPr txBox="1"/>
          <p:nvPr/>
        </p:nvSpPr>
        <p:spPr>
          <a:xfrm>
            <a:off x="2895600" y="2729432"/>
            <a:ext cx="4440064" cy="7091679"/>
          </a:xfrm>
          <a:prstGeom prst="rect">
            <a:avLst/>
          </a:prstGeom>
        </p:spPr>
        <p:txBody>
          <a:bodyPr lIns="0" tIns="0" rIns="0" bIns="0" rtlCol="0" anchor="t">
            <a:spAutoFit/>
          </a:bodyPr>
          <a:lstStyle/>
          <a:p>
            <a:pPr algn="l">
              <a:lnSpc>
                <a:spcPts val="1820"/>
              </a:lnSpc>
              <a:spcBef>
                <a:spcPct val="0"/>
              </a:spcBef>
            </a:pPr>
            <a:r>
              <a:rPr lang="en-US" sz="1300" b="1" dirty="0">
                <a:solidFill>
                  <a:srgbClr val="000000"/>
                </a:solidFill>
                <a:latin typeface="Poppins Bold"/>
                <a:ea typeface="Poppins Bold"/>
                <a:cs typeface="Poppins Bold"/>
                <a:sym typeface="Poppins Bold"/>
              </a:rPr>
              <a:t>Section 1 Purpose and Guiding Practices</a:t>
            </a:r>
          </a:p>
          <a:p>
            <a:pPr algn="l">
              <a:lnSpc>
                <a:spcPts val="1820"/>
              </a:lnSpc>
              <a:spcBef>
                <a:spcPct val="0"/>
              </a:spcBef>
            </a:pPr>
            <a:r>
              <a:rPr lang="en-US" sz="1300" b="1" dirty="0">
                <a:solidFill>
                  <a:srgbClr val="000000"/>
                </a:solidFill>
                <a:latin typeface="Poppins Bold"/>
                <a:ea typeface="Poppins Bold"/>
                <a:cs typeface="Poppins Bold"/>
                <a:sym typeface="Poppins Bold"/>
              </a:rPr>
              <a:t>1</a:t>
            </a:r>
            <a:r>
              <a:rPr lang="en-US" sz="1300" dirty="0">
                <a:solidFill>
                  <a:srgbClr val="000000"/>
                </a:solidFill>
                <a:latin typeface="Poppins"/>
                <a:ea typeface="Poppins"/>
                <a:cs typeface="Poppins"/>
                <a:sym typeface="Poppins"/>
              </a:rPr>
              <a:t>.2 Roles and Responsibilities in Early Years Programs</a:t>
            </a:r>
          </a:p>
          <a:p>
            <a:pPr algn="l">
              <a:lnSpc>
                <a:spcPts val="1820"/>
              </a:lnSpc>
              <a:spcBef>
                <a:spcPct val="0"/>
              </a:spcBef>
            </a:pPr>
            <a:r>
              <a:rPr lang="en-US" sz="1300" dirty="0">
                <a:solidFill>
                  <a:srgbClr val="000000"/>
                </a:solidFill>
                <a:latin typeface="Poppins"/>
                <a:ea typeface="Poppins"/>
                <a:cs typeface="Poppins"/>
                <a:sym typeface="Poppins"/>
              </a:rPr>
              <a:t>1.3 Employer / Leadership Responsibilities</a:t>
            </a:r>
          </a:p>
          <a:p>
            <a:pPr algn="l">
              <a:lnSpc>
                <a:spcPts val="1820"/>
              </a:lnSpc>
              <a:spcBef>
                <a:spcPct val="0"/>
              </a:spcBef>
            </a:pPr>
            <a:r>
              <a:rPr lang="en-US" sz="1300" dirty="0">
                <a:solidFill>
                  <a:srgbClr val="000000"/>
                </a:solidFill>
                <a:latin typeface="Poppins"/>
                <a:ea typeface="Poppins"/>
                <a:cs typeface="Poppins"/>
                <a:sym typeface="Poppins"/>
              </a:rPr>
              <a:t>1.4 Wholistic Early Learning and Care Approach</a:t>
            </a:r>
          </a:p>
          <a:p>
            <a:pPr algn="l">
              <a:lnSpc>
                <a:spcPts val="1820"/>
              </a:lnSpc>
              <a:spcBef>
                <a:spcPct val="0"/>
              </a:spcBef>
            </a:pPr>
            <a:r>
              <a:rPr lang="en-US" sz="1300" dirty="0">
                <a:solidFill>
                  <a:srgbClr val="000000"/>
                </a:solidFill>
                <a:latin typeface="Poppins"/>
                <a:ea typeface="Poppins"/>
                <a:cs typeface="Poppins"/>
                <a:sym typeface="Poppins"/>
              </a:rPr>
              <a:t>1.5 Cultural Protocols and Ways of Knowing</a:t>
            </a:r>
          </a:p>
          <a:p>
            <a:pPr algn="l">
              <a:lnSpc>
                <a:spcPts val="1820"/>
              </a:lnSpc>
              <a:spcBef>
                <a:spcPct val="0"/>
              </a:spcBef>
            </a:pPr>
            <a:r>
              <a:rPr lang="en-US" sz="1300" dirty="0">
                <a:solidFill>
                  <a:srgbClr val="000000"/>
                </a:solidFill>
                <a:latin typeface="Poppins"/>
                <a:ea typeface="Poppins"/>
                <a:cs typeface="Poppins"/>
                <a:sym typeface="Poppins"/>
              </a:rPr>
              <a:t> </a:t>
            </a:r>
          </a:p>
          <a:p>
            <a:pPr algn="l">
              <a:lnSpc>
                <a:spcPts val="1820"/>
              </a:lnSpc>
              <a:spcBef>
                <a:spcPct val="0"/>
              </a:spcBef>
            </a:pPr>
            <a:r>
              <a:rPr lang="en-US" sz="1300" b="1" dirty="0">
                <a:solidFill>
                  <a:srgbClr val="000000"/>
                </a:solidFill>
                <a:latin typeface="Poppins Bold"/>
                <a:ea typeface="Poppins Bold"/>
                <a:cs typeface="Poppins Bold"/>
                <a:sym typeface="Poppins Bold"/>
              </a:rPr>
              <a:t>Section 2 – Program Standards</a:t>
            </a:r>
          </a:p>
          <a:p>
            <a:pPr algn="l">
              <a:lnSpc>
                <a:spcPts val="1820"/>
              </a:lnSpc>
              <a:spcBef>
                <a:spcPct val="0"/>
              </a:spcBef>
            </a:pPr>
            <a:r>
              <a:rPr lang="en-US" sz="1300" dirty="0">
                <a:solidFill>
                  <a:srgbClr val="000000"/>
                </a:solidFill>
                <a:latin typeface="Poppins"/>
                <a:ea typeface="Poppins"/>
                <a:cs typeface="Poppins"/>
                <a:sym typeface="Poppins"/>
              </a:rPr>
              <a:t>2.1 Ratios, Group Size, and Supervision</a:t>
            </a:r>
          </a:p>
          <a:p>
            <a:pPr algn="l">
              <a:lnSpc>
                <a:spcPts val="1820"/>
              </a:lnSpc>
              <a:spcBef>
                <a:spcPct val="0"/>
              </a:spcBef>
            </a:pPr>
            <a:r>
              <a:rPr lang="en-US" sz="1300" dirty="0">
                <a:solidFill>
                  <a:srgbClr val="000000"/>
                </a:solidFill>
                <a:latin typeface="Poppins"/>
                <a:ea typeface="Poppins"/>
                <a:cs typeface="Poppins"/>
                <a:sym typeface="Poppins"/>
              </a:rPr>
              <a:t>2.2 Transportation Safety</a:t>
            </a:r>
          </a:p>
          <a:p>
            <a:pPr algn="l">
              <a:lnSpc>
                <a:spcPts val="1820"/>
              </a:lnSpc>
              <a:spcBef>
                <a:spcPct val="0"/>
              </a:spcBef>
            </a:pPr>
            <a:r>
              <a:rPr lang="en-US" sz="1300" dirty="0">
                <a:solidFill>
                  <a:srgbClr val="000000"/>
                </a:solidFill>
                <a:latin typeface="Poppins"/>
                <a:ea typeface="Poppins"/>
                <a:cs typeface="Poppins"/>
                <a:sym typeface="Poppins"/>
              </a:rPr>
              <a:t>2.3 Guidance and Treatment of Children</a:t>
            </a:r>
          </a:p>
          <a:p>
            <a:pPr algn="l">
              <a:lnSpc>
                <a:spcPts val="1820"/>
              </a:lnSpc>
              <a:spcBef>
                <a:spcPct val="0"/>
              </a:spcBef>
            </a:pPr>
            <a:r>
              <a:rPr lang="en-US" sz="1300" dirty="0">
                <a:solidFill>
                  <a:srgbClr val="000000"/>
                </a:solidFill>
                <a:latin typeface="Poppins"/>
                <a:ea typeface="Poppins"/>
                <a:cs typeface="Poppins"/>
                <a:sym typeface="Poppins"/>
              </a:rPr>
              <a:t>2.4 Child Wellbeing and Safety</a:t>
            </a:r>
          </a:p>
          <a:p>
            <a:pPr algn="l">
              <a:lnSpc>
                <a:spcPts val="1820"/>
              </a:lnSpc>
              <a:spcBef>
                <a:spcPct val="0"/>
              </a:spcBef>
            </a:pPr>
            <a:r>
              <a:rPr lang="en-US" sz="1300" dirty="0">
                <a:solidFill>
                  <a:srgbClr val="000000"/>
                </a:solidFill>
                <a:latin typeface="Poppins"/>
                <a:ea typeface="Poppins"/>
                <a:cs typeface="Poppins"/>
                <a:sym typeface="Poppins"/>
              </a:rPr>
              <a:t>2.5 Mental Health and Crisis Response</a:t>
            </a:r>
          </a:p>
          <a:p>
            <a:pPr algn="l">
              <a:lnSpc>
                <a:spcPts val="1820"/>
              </a:lnSpc>
              <a:spcBef>
                <a:spcPct val="0"/>
              </a:spcBef>
            </a:pPr>
            <a:r>
              <a:rPr lang="en-US" sz="1300" dirty="0">
                <a:solidFill>
                  <a:srgbClr val="000000"/>
                </a:solidFill>
                <a:latin typeface="Poppins"/>
                <a:ea typeface="Poppins"/>
                <a:cs typeface="Poppins"/>
                <a:sym typeface="Poppins"/>
              </a:rPr>
              <a:t>Section 3 – Environment and Safety</a:t>
            </a:r>
          </a:p>
          <a:p>
            <a:pPr algn="l">
              <a:lnSpc>
                <a:spcPts val="1820"/>
              </a:lnSpc>
              <a:spcBef>
                <a:spcPct val="0"/>
              </a:spcBef>
            </a:pPr>
            <a:r>
              <a:rPr lang="en-US" sz="1300" dirty="0">
                <a:solidFill>
                  <a:srgbClr val="000000"/>
                </a:solidFill>
                <a:latin typeface="Poppins"/>
                <a:ea typeface="Poppins"/>
                <a:cs typeface="Poppins"/>
                <a:sym typeface="Poppins"/>
              </a:rPr>
              <a:t>3.1 Building, Equipment, and Playground Requirements</a:t>
            </a:r>
          </a:p>
          <a:p>
            <a:pPr algn="l">
              <a:lnSpc>
                <a:spcPts val="1820"/>
              </a:lnSpc>
              <a:spcBef>
                <a:spcPct val="0"/>
              </a:spcBef>
            </a:pPr>
            <a:r>
              <a:rPr lang="en-US" sz="1300" dirty="0">
                <a:solidFill>
                  <a:srgbClr val="000000"/>
                </a:solidFill>
                <a:latin typeface="Poppins"/>
                <a:ea typeface="Poppins"/>
                <a:cs typeface="Poppins"/>
                <a:sym typeface="Poppins"/>
              </a:rPr>
              <a:t>3.2 Play Activity Space</a:t>
            </a:r>
          </a:p>
          <a:p>
            <a:pPr algn="l">
              <a:lnSpc>
                <a:spcPts val="1820"/>
              </a:lnSpc>
              <a:spcBef>
                <a:spcPct val="0"/>
              </a:spcBef>
            </a:pPr>
            <a:r>
              <a:rPr lang="en-US" sz="1300" dirty="0">
                <a:solidFill>
                  <a:srgbClr val="000000"/>
                </a:solidFill>
                <a:latin typeface="Poppins"/>
                <a:ea typeface="Poppins"/>
                <a:cs typeface="Poppins"/>
                <a:sym typeface="Poppins"/>
              </a:rPr>
              <a:t>3.3 Play Materials and Equipment</a:t>
            </a:r>
          </a:p>
          <a:p>
            <a:pPr algn="l">
              <a:lnSpc>
                <a:spcPts val="1820"/>
              </a:lnSpc>
              <a:spcBef>
                <a:spcPct val="0"/>
              </a:spcBef>
            </a:pPr>
            <a:r>
              <a:rPr lang="en-US" sz="1300" dirty="0">
                <a:solidFill>
                  <a:srgbClr val="000000"/>
                </a:solidFill>
                <a:latin typeface="Poppins"/>
                <a:ea typeface="Poppins"/>
                <a:cs typeface="Poppins"/>
                <a:sym typeface="Poppins"/>
              </a:rPr>
              <a:t>3.4 Furnishings and Safe Sleep Practices</a:t>
            </a:r>
          </a:p>
          <a:p>
            <a:pPr algn="l">
              <a:lnSpc>
                <a:spcPts val="1820"/>
              </a:lnSpc>
              <a:spcBef>
                <a:spcPct val="0"/>
              </a:spcBef>
            </a:pPr>
            <a:r>
              <a:rPr lang="en-US" sz="1300" dirty="0">
                <a:solidFill>
                  <a:srgbClr val="000000"/>
                </a:solidFill>
                <a:latin typeface="Poppins"/>
                <a:ea typeface="Poppins"/>
                <a:cs typeface="Poppins"/>
                <a:sym typeface="Poppins"/>
              </a:rPr>
              <a:t>3.5 Outdoor Play Space and Land-Based Learning</a:t>
            </a:r>
          </a:p>
          <a:p>
            <a:pPr algn="l">
              <a:lnSpc>
                <a:spcPts val="1820"/>
              </a:lnSpc>
              <a:spcBef>
                <a:spcPct val="0"/>
              </a:spcBef>
            </a:pPr>
            <a:r>
              <a:rPr lang="en-US" sz="1300" dirty="0">
                <a:solidFill>
                  <a:srgbClr val="000000"/>
                </a:solidFill>
                <a:latin typeface="Poppins"/>
                <a:ea typeface="Poppins"/>
                <a:cs typeface="Poppins"/>
                <a:sym typeface="Poppins"/>
              </a:rPr>
              <a:t>3.6 Playground Safety and Environmental Risks</a:t>
            </a:r>
          </a:p>
          <a:p>
            <a:pPr algn="l">
              <a:lnSpc>
                <a:spcPts val="1820"/>
              </a:lnSpc>
              <a:spcBef>
                <a:spcPct val="0"/>
              </a:spcBef>
            </a:pPr>
            <a:r>
              <a:rPr lang="en-US" sz="1300" b="1" dirty="0">
                <a:solidFill>
                  <a:srgbClr val="000000"/>
                </a:solidFill>
                <a:latin typeface="Poppins Bold"/>
                <a:ea typeface="Poppins Bold"/>
                <a:cs typeface="Poppins Bold"/>
                <a:sym typeface="Poppins Bold"/>
              </a:rPr>
              <a:t> </a:t>
            </a:r>
          </a:p>
          <a:p>
            <a:pPr algn="l">
              <a:lnSpc>
                <a:spcPts val="1820"/>
              </a:lnSpc>
              <a:spcBef>
                <a:spcPct val="0"/>
              </a:spcBef>
            </a:pPr>
            <a:r>
              <a:rPr lang="en-US" sz="1300" b="1" dirty="0">
                <a:solidFill>
                  <a:srgbClr val="000000"/>
                </a:solidFill>
                <a:latin typeface="Poppins Bold"/>
                <a:ea typeface="Poppins Bold"/>
                <a:cs typeface="Poppins Bold"/>
                <a:sym typeface="Poppins Bold"/>
              </a:rPr>
              <a:t>Section 4 – Health and Well-Being</a:t>
            </a:r>
          </a:p>
          <a:p>
            <a:pPr algn="l">
              <a:lnSpc>
                <a:spcPts val="1820"/>
              </a:lnSpc>
              <a:spcBef>
                <a:spcPct val="0"/>
              </a:spcBef>
            </a:pPr>
            <a:r>
              <a:rPr lang="en-US" sz="1300" dirty="0">
                <a:solidFill>
                  <a:srgbClr val="000000"/>
                </a:solidFill>
                <a:latin typeface="Poppins"/>
                <a:ea typeface="Poppins"/>
                <a:cs typeface="Poppins"/>
                <a:sym typeface="Poppins"/>
              </a:rPr>
              <a:t>4.1 Health and Medical Supervision</a:t>
            </a:r>
          </a:p>
          <a:p>
            <a:pPr algn="l">
              <a:lnSpc>
                <a:spcPts val="1820"/>
              </a:lnSpc>
              <a:spcBef>
                <a:spcPct val="0"/>
              </a:spcBef>
            </a:pPr>
            <a:r>
              <a:rPr lang="en-US" sz="1300" dirty="0">
                <a:solidFill>
                  <a:srgbClr val="000000"/>
                </a:solidFill>
                <a:latin typeface="Poppins"/>
                <a:ea typeface="Poppins"/>
                <a:cs typeface="Poppins"/>
                <a:sym typeface="Poppins"/>
              </a:rPr>
              <a:t>4.2 Signs of Illness and Communicable Disease</a:t>
            </a:r>
          </a:p>
          <a:p>
            <a:pPr algn="l">
              <a:lnSpc>
                <a:spcPts val="1820"/>
              </a:lnSpc>
              <a:spcBef>
                <a:spcPct val="0"/>
              </a:spcBef>
            </a:pPr>
            <a:r>
              <a:rPr lang="en-US" sz="1300" dirty="0">
                <a:solidFill>
                  <a:srgbClr val="000000"/>
                </a:solidFill>
                <a:latin typeface="Poppins"/>
                <a:ea typeface="Poppins"/>
                <a:cs typeface="Poppins"/>
                <a:sym typeface="Poppins"/>
              </a:rPr>
              <a:t>4.3 Accident and Serious Occurrence Reporting</a:t>
            </a:r>
          </a:p>
          <a:p>
            <a:pPr algn="l">
              <a:lnSpc>
                <a:spcPts val="1820"/>
              </a:lnSpc>
              <a:spcBef>
                <a:spcPct val="0"/>
              </a:spcBef>
            </a:pPr>
            <a:r>
              <a:rPr lang="en-US" sz="1300" dirty="0">
                <a:solidFill>
                  <a:srgbClr val="000000"/>
                </a:solidFill>
                <a:latin typeface="Poppins"/>
                <a:ea typeface="Poppins"/>
                <a:cs typeface="Poppins"/>
                <a:sym typeface="Poppins"/>
              </a:rPr>
              <a:t>4.4 Anaphylaxis and Medical Needs</a:t>
            </a:r>
          </a:p>
          <a:p>
            <a:pPr algn="l">
              <a:lnSpc>
                <a:spcPts val="1820"/>
              </a:lnSpc>
              <a:spcBef>
                <a:spcPct val="0"/>
              </a:spcBef>
            </a:pPr>
            <a:r>
              <a:rPr lang="en-US" sz="1300" dirty="0">
                <a:solidFill>
                  <a:srgbClr val="000000"/>
                </a:solidFill>
                <a:latin typeface="Poppins"/>
                <a:ea typeface="Poppins"/>
                <a:cs typeface="Poppins"/>
                <a:sym typeface="Poppins"/>
              </a:rPr>
              <a:t>4.5 Administration of Medication</a:t>
            </a:r>
          </a:p>
          <a:p>
            <a:pPr algn="l">
              <a:lnSpc>
                <a:spcPts val="1820"/>
              </a:lnSpc>
              <a:spcBef>
                <a:spcPct val="0"/>
              </a:spcBef>
            </a:pPr>
            <a:r>
              <a:rPr lang="en-US" sz="1300" dirty="0">
                <a:solidFill>
                  <a:srgbClr val="000000"/>
                </a:solidFill>
                <a:latin typeface="Poppins"/>
                <a:ea typeface="Poppins"/>
                <a:cs typeface="Poppins"/>
                <a:sym typeface="Poppins"/>
              </a:rPr>
              <a:t>4.6 Sleep and Rest Practices</a:t>
            </a:r>
          </a:p>
          <a:p>
            <a:pPr algn="l">
              <a:lnSpc>
                <a:spcPts val="1820"/>
              </a:lnSpc>
              <a:spcBef>
                <a:spcPct val="0"/>
              </a:spcBef>
            </a:pPr>
            <a:r>
              <a:rPr lang="en-US" sz="1300" dirty="0">
                <a:solidFill>
                  <a:srgbClr val="000000"/>
                </a:solidFill>
                <a:latin typeface="Poppins"/>
                <a:ea typeface="Poppins"/>
                <a:cs typeface="Poppins"/>
                <a:sym typeface="Poppins"/>
              </a:rPr>
              <a:t>4.7 Nutrition and Safe Food Handling</a:t>
            </a:r>
          </a:p>
          <a:p>
            <a:pPr algn="l">
              <a:lnSpc>
                <a:spcPts val="1820"/>
              </a:lnSpc>
              <a:spcBef>
                <a:spcPct val="0"/>
              </a:spcBef>
            </a:pPr>
            <a:r>
              <a:rPr lang="en-US" sz="1300" b="1" dirty="0">
                <a:solidFill>
                  <a:srgbClr val="000000"/>
                </a:solidFill>
                <a:latin typeface="Poppins Bold"/>
                <a:ea typeface="Poppins Bold"/>
                <a:cs typeface="Poppins Bold"/>
                <a:sym typeface="Poppins Bold"/>
              </a:rPr>
              <a:t> </a:t>
            </a:r>
          </a:p>
          <a:p>
            <a:pPr algn="l">
              <a:lnSpc>
                <a:spcPts val="1820"/>
              </a:lnSpc>
              <a:spcBef>
                <a:spcPct val="0"/>
              </a:spcBef>
            </a:pPr>
            <a:endParaRPr lang="en-US" sz="1300" b="1" dirty="0">
              <a:solidFill>
                <a:srgbClr val="000000"/>
              </a:solidFill>
              <a:latin typeface="Poppins Bold"/>
              <a:ea typeface="Poppins Bold"/>
              <a:cs typeface="Poppins Bold"/>
              <a:sym typeface="Poppins Bold"/>
            </a:endParaRPr>
          </a:p>
          <a:p>
            <a:pPr algn="l">
              <a:lnSpc>
                <a:spcPts val="1820"/>
              </a:lnSpc>
              <a:spcBef>
                <a:spcPct val="0"/>
              </a:spcBef>
            </a:pPr>
            <a:r>
              <a:rPr lang="en-US" sz="1300" b="1" dirty="0">
                <a:solidFill>
                  <a:srgbClr val="000000"/>
                </a:solidFill>
                <a:latin typeface="Poppins Bold"/>
                <a:ea typeface="Poppins Bold"/>
                <a:cs typeface="Poppins Bold"/>
                <a:sym typeface="Poppins Bold"/>
              </a:rPr>
              <a:t> </a:t>
            </a:r>
          </a:p>
        </p:txBody>
      </p:sp>
      <p:sp>
        <p:nvSpPr>
          <p:cNvPr id="7" name="TextBox 7">
            <a:extLst>
              <a:ext uri="{FF2B5EF4-FFF2-40B4-BE49-F238E27FC236}">
                <a16:creationId xmlns:a16="http://schemas.microsoft.com/office/drawing/2014/main" id="{E7132ECE-C608-DB13-5133-CB80509DEB6F}"/>
              </a:ext>
            </a:extLst>
          </p:cNvPr>
          <p:cNvSpPr txBox="1"/>
          <p:nvPr/>
        </p:nvSpPr>
        <p:spPr>
          <a:xfrm>
            <a:off x="9906000" y="2400300"/>
            <a:ext cx="5131891" cy="7156850"/>
          </a:xfrm>
          <a:prstGeom prst="rect">
            <a:avLst/>
          </a:prstGeom>
        </p:spPr>
        <p:txBody>
          <a:bodyPr lIns="0" tIns="0" rIns="0" bIns="0" rtlCol="0" anchor="t">
            <a:spAutoFit/>
          </a:bodyPr>
          <a:lstStyle/>
          <a:p>
            <a:pPr algn="l">
              <a:lnSpc>
                <a:spcPts val="1902"/>
              </a:lnSpc>
            </a:pPr>
            <a:r>
              <a:rPr lang="en-US" sz="1359" b="1" dirty="0">
                <a:solidFill>
                  <a:srgbClr val="000000"/>
                </a:solidFill>
                <a:latin typeface="Poppins Bold"/>
                <a:ea typeface="Poppins Bold"/>
                <a:cs typeface="Poppins Bold"/>
                <a:sym typeface="Poppins Bold"/>
              </a:rPr>
              <a:t>Section 5 – Inclusive and Culturally Safe Programming</a:t>
            </a:r>
          </a:p>
          <a:p>
            <a:pPr algn="l">
              <a:lnSpc>
                <a:spcPts val="1902"/>
              </a:lnSpc>
            </a:pPr>
            <a:r>
              <a:rPr lang="en-US" sz="1359" dirty="0">
                <a:solidFill>
                  <a:srgbClr val="000000"/>
                </a:solidFill>
                <a:latin typeface="Poppins"/>
                <a:ea typeface="Poppins"/>
                <a:cs typeface="Poppins"/>
                <a:sym typeface="Poppins"/>
              </a:rPr>
              <a:t>5.1 Principles of Inclusion</a:t>
            </a:r>
          </a:p>
          <a:p>
            <a:pPr algn="l">
              <a:lnSpc>
                <a:spcPts val="1902"/>
              </a:lnSpc>
            </a:pPr>
            <a:r>
              <a:rPr lang="en-US" sz="1359" dirty="0">
                <a:solidFill>
                  <a:srgbClr val="000000"/>
                </a:solidFill>
                <a:latin typeface="Poppins"/>
                <a:ea typeface="Poppins"/>
                <a:cs typeface="Poppins"/>
                <a:sym typeface="Poppins"/>
              </a:rPr>
              <a:t>5.2 Language, Knowledge, and Land-Based Learning</a:t>
            </a:r>
          </a:p>
          <a:p>
            <a:pPr algn="l">
              <a:lnSpc>
                <a:spcPts val="1902"/>
              </a:lnSpc>
            </a:pPr>
            <a:r>
              <a:rPr lang="en-US" sz="1359" dirty="0">
                <a:solidFill>
                  <a:srgbClr val="000000"/>
                </a:solidFill>
                <a:latin typeface="Poppins"/>
                <a:ea typeface="Poppins"/>
                <a:cs typeface="Poppins"/>
                <a:sym typeface="Poppins"/>
              </a:rPr>
              <a:t>5.3 Respecting Family and Cultural Practices</a:t>
            </a:r>
          </a:p>
          <a:p>
            <a:pPr algn="l">
              <a:lnSpc>
                <a:spcPts val="1902"/>
              </a:lnSpc>
            </a:pPr>
            <a:endParaRPr lang="en-US" sz="1359" dirty="0">
              <a:solidFill>
                <a:srgbClr val="000000"/>
              </a:solidFill>
              <a:latin typeface="Poppins"/>
              <a:ea typeface="Poppins"/>
              <a:cs typeface="Poppins"/>
              <a:sym typeface="Poppins"/>
            </a:endParaRPr>
          </a:p>
          <a:p>
            <a:pPr algn="l">
              <a:lnSpc>
                <a:spcPts val="1902"/>
              </a:lnSpc>
              <a:spcBef>
                <a:spcPct val="0"/>
              </a:spcBef>
            </a:pPr>
            <a:r>
              <a:rPr lang="en-US" sz="1359" b="1" dirty="0">
                <a:solidFill>
                  <a:srgbClr val="000000"/>
                </a:solidFill>
                <a:latin typeface="Poppins Bold"/>
                <a:ea typeface="Poppins Bold"/>
                <a:cs typeface="Poppins Bold"/>
                <a:sym typeface="Poppins Bold"/>
              </a:rPr>
              <a:t>Section 6 – Staff Qualifications and Responsibilities</a:t>
            </a:r>
          </a:p>
          <a:p>
            <a:pPr algn="l">
              <a:lnSpc>
                <a:spcPts val="1902"/>
              </a:lnSpc>
              <a:spcBef>
                <a:spcPct val="0"/>
              </a:spcBef>
            </a:pPr>
            <a:r>
              <a:rPr lang="en-US" sz="1359" dirty="0">
                <a:solidFill>
                  <a:srgbClr val="000000"/>
                </a:solidFill>
                <a:latin typeface="Poppins"/>
                <a:ea typeface="Poppins"/>
                <a:cs typeface="Poppins"/>
                <a:sym typeface="Poppins"/>
              </a:rPr>
              <a:t>6.1 Supervisor / Coordinator Roles</a:t>
            </a:r>
          </a:p>
          <a:p>
            <a:pPr algn="l">
              <a:lnSpc>
                <a:spcPts val="1902"/>
              </a:lnSpc>
              <a:spcBef>
                <a:spcPct val="0"/>
              </a:spcBef>
            </a:pPr>
            <a:r>
              <a:rPr lang="en-US" sz="1359" dirty="0">
                <a:solidFill>
                  <a:srgbClr val="000000"/>
                </a:solidFill>
                <a:latin typeface="Poppins"/>
                <a:ea typeface="Poppins"/>
                <a:cs typeface="Poppins"/>
                <a:sym typeface="Poppins"/>
              </a:rPr>
              <a:t>6.2 Child Care Staff Roles</a:t>
            </a:r>
          </a:p>
          <a:p>
            <a:pPr algn="l">
              <a:lnSpc>
                <a:spcPts val="1902"/>
              </a:lnSpc>
              <a:spcBef>
                <a:spcPct val="0"/>
              </a:spcBef>
            </a:pPr>
            <a:r>
              <a:rPr lang="en-US" sz="1359" dirty="0">
                <a:solidFill>
                  <a:srgbClr val="000000"/>
                </a:solidFill>
                <a:latin typeface="Poppins"/>
                <a:ea typeface="Poppins"/>
                <a:cs typeface="Poppins"/>
                <a:sym typeface="Poppins"/>
              </a:rPr>
              <a:t>6.3 Health Assessments and Immunizations</a:t>
            </a:r>
          </a:p>
          <a:p>
            <a:pPr algn="l">
              <a:lnSpc>
                <a:spcPts val="1902"/>
              </a:lnSpc>
              <a:spcBef>
                <a:spcPct val="0"/>
              </a:spcBef>
            </a:pPr>
            <a:r>
              <a:rPr lang="en-US" sz="1359" dirty="0">
                <a:solidFill>
                  <a:srgbClr val="000000"/>
                </a:solidFill>
                <a:latin typeface="Poppins"/>
                <a:ea typeface="Poppins"/>
                <a:cs typeface="Poppins"/>
                <a:sym typeface="Poppins"/>
              </a:rPr>
              <a:t>6.4 Professional Development and Training</a:t>
            </a:r>
          </a:p>
          <a:p>
            <a:pPr algn="l">
              <a:lnSpc>
                <a:spcPts val="1902"/>
              </a:lnSpc>
              <a:spcBef>
                <a:spcPct val="0"/>
              </a:spcBef>
            </a:pPr>
            <a:r>
              <a:rPr lang="en-US" sz="1359" dirty="0">
                <a:solidFill>
                  <a:srgbClr val="000000"/>
                </a:solidFill>
                <a:latin typeface="Poppins"/>
                <a:ea typeface="Poppins"/>
                <a:cs typeface="Poppins"/>
                <a:sym typeface="Poppins"/>
              </a:rPr>
              <a:t>6.5 Standard First Aid Certification</a:t>
            </a:r>
          </a:p>
          <a:p>
            <a:pPr algn="l">
              <a:lnSpc>
                <a:spcPts val="1902"/>
              </a:lnSpc>
              <a:spcBef>
                <a:spcPct val="0"/>
              </a:spcBef>
            </a:pPr>
            <a:r>
              <a:rPr lang="en-US" sz="1359" dirty="0">
                <a:solidFill>
                  <a:srgbClr val="000000"/>
                </a:solidFill>
                <a:latin typeface="Poppins"/>
                <a:ea typeface="Poppins"/>
                <a:cs typeface="Poppins"/>
                <a:sym typeface="Poppins"/>
              </a:rPr>
              <a:t>6.6 Staff Screening and Police Record Checks</a:t>
            </a:r>
          </a:p>
          <a:p>
            <a:pPr algn="l">
              <a:lnSpc>
                <a:spcPts val="1902"/>
              </a:lnSpc>
              <a:spcBef>
                <a:spcPct val="0"/>
              </a:spcBef>
            </a:pPr>
            <a:r>
              <a:rPr lang="en-US" sz="1359" b="1" dirty="0">
                <a:solidFill>
                  <a:srgbClr val="000000"/>
                </a:solidFill>
                <a:latin typeface="Poppins Bold"/>
                <a:ea typeface="Poppins Bold"/>
                <a:cs typeface="Poppins Bold"/>
                <a:sym typeface="Poppins Bold"/>
              </a:rPr>
              <a:t> </a:t>
            </a:r>
          </a:p>
          <a:p>
            <a:pPr algn="l">
              <a:lnSpc>
                <a:spcPts val="1902"/>
              </a:lnSpc>
              <a:spcBef>
                <a:spcPct val="0"/>
              </a:spcBef>
            </a:pPr>
            <a:r>
              <a:rPr lang="en-US" sz="1359" b="1" dirty="0">
                <a:solidFill>
                  <a:srgbClr val="000000"/>
                </a:solidFill>
                <a:latin typeface="Poppins Bold"/>
                <a:ea typeface="Poppins Bold"/>
                <a:cs typeface="Poppins Bold"/>
                <a:sym typeface="Poppins Bold"/>
              </a:rPr>
              <a:t>Section 7 – Emergency Preparedness and Safety Protocols</a:t>
            </a:r>
          </a:p>
          <a:p>
            <a:pPr algn="l">
              <a:lnSpc>
                <a:spcPts val="1902"/>
              </a:lnSpc>
              <a:spcBef>
                <a:spcPct val="0"/>
              </a:spcBef>
            </a:pPr>
            <a:r>
              <a:rPr lang="en-US" sz="1359" b="1" dirty="0">
                <a:solidFill>
                  <a:srgbClr val="000000"/>
                </a:solidFill>
                <a:latin typeface="Poppins Bold"/>
                <a:ea typeface="Poppins Bold"/>
                <a:cs typeface="Poppins Bold"/>
                <a:sym typeface="Poppins Bold"/>
              </a:rPr>
              <a:t>7</a:t>
            </a:r>
            <a:r>
              <a:rPr lang="en-US" sz="1359" dirty="0">
                <a:solidFill>
                  <a:srgbClr val="000000"/>
                </a:solidFill>
                <a:latin typeface="Poppins"/>
                <a:ea typeface="Poppins"/>
                <a:cs typeface="Poppins"/>
                <a:sym typeface="Poppins"/>
              </a:rPr>
              <a:t>.1 Emergency Communications and Telephone Services</a:t>
            </a:r>
          </a:p>
          <a:p>
            <a:pPr algn="l">
              <a:lnSpc>
                <a:spcPts val="1902"/>
              </a:lnSpc>
              <a:spcBef>
                <a:spcPct val="0"/>
              </a:spcBef>
            </a:pPr>
            <a:r>
              <a:rPr lang="en-US" sz="1359" dirty="0">
                <a:solidFill>
                  <a:srgbClr val="000000"/>
                </a:solidFill>
                <a:latin typeface="Poppins"/>
                <a:ea typeface="Poppins"/>
                <a:cs typeface="Poppins"/>
                <a:sym typeface="Poppins"/>
              </a:rPr>
              <a:t>7.2 Fire Safety and Evacuation Procedures</a:t>
            </a:r>
          </a:p>
          <a:p>
            <a:pPr algn="l">
              <a:lnSpc>
                <a:spcPts val="1902"/>
              </a:lnSpc>
              <a:spcBef>
                <a:spcPct val="0"/>
              </a:spcBef>
            </a:pPr>
            <a:r>
              <a:rPr lang="en-US" sz="1359" dirty="0">
                <a:solidFill>
                  <a:srgbClr val="000000"/>
                </a:solidFill>
                <a:latin typeface="Poppins"/>
                <a:ea typeface="Poppins"/>
                <a:cs typeface="Poppins"/>
                <a:sym typeface="Poppins"/>
              </a:rPr>
              <a:t>7.3 Power or Utility Outages</a:t>
            </a:r>
          </a:p>
          <a:p>
            <a:pPr algn="l">
              <a:lnSpc>
                <a:spcPts val="1902"/>
              </a:lnSpc>
              <a:spcBef>
                <a:spcPct val="0"/>
              </a:spcBef>
            </a:pPr>
            <a:r>
              <a:rPr lang="en-US" sz="1359" dirty="0">
                <a:solidFill>
                  <a:srgbClr val="000000"/>
                </a:solidFill>
                <a:latin typeface="Poppins"/>
                <a:ea typeface="Poppins"/>
                <a:cs typeface="Poppins"/>
                <a:sym typeface="Poppins"/>
              </a:rPr>
              <a:t>7.4 Emergency Contact Information</a:t>
            </a:r>
          </a:p>
          <a:p>
            <a:pPr algn="l">
              <a:lnSpc>
                <a:spcPts val="1902"/>
              </a:lnSpc>
              <a:spcBef>
                <a:spcPct val="0"/>
              </a:spcBef>
            </a:pPr>
            <a:r>
              <a:rPr lang="en-US" sz="1359" dirty="0">
                <a:solidFill>
                  <a:srgbClr val="000000"/>
                </a:solidFill>
                <a:latin typeface="Poppins"/>
                <a:ea typeface="Poppins"/>
                <a:cs typeface="Poppins"/>
                <a:sym typeface="Poppins"/>
              </a:rPr>
              <a:t>7.5 Children’s Records and Attendance</a:t>
            </a:r>
          </a:p>
          <a:p>
            <a:pPr algn="l">
              <a:lnSpc>
                <a:spcPts val="1902"/>
              </a:lnSpc>
              <a:spcBef>
                <a:spcPct val="0"/>
              </a:spcBef>
            </a:pPr>
            <a:r>
              <a:rPr lang="en-US" sz="1359" dirty="0">
                <a:solidFill>
                  <a:srgbClr val="000000"/>
                </a:solidFill>
                <a:latin typeface="Poppins"/>
                <a:ea typeface="Poppins"/>
                <a:cs typeface="Poppins"/>
                <a:sym typeface="Poppins"/>
              </a:rPr>
              <a:t>7.6 Security, Intruder Safety, and Online Safety</a:t>
            </a:r>
          </a:p>
          <a:p>
            <a:pPr algn="l">
              <a:lnSpc>
                <a:spcPts val="1902"/>
              </a:lnSpc>
              <a:spcBef>
                <a:spcPct val="0"/>
              </a:spcBef>
            </a:pPr>
            <a:r>
              <a:rPr lang="en-US" sz="1359" b="1" dirty="0">
                <a:solidFill>
                  <a:srgbClr val="000000"/>
                </a:solidFill>
                <a:latin typeface="Poppins Bold"/>
                <a:ea typeface="Poppins Bold"/>
                <a:cs typeface="Poppins Bold"/>
                <a:sym typeface="Poppins Bold"/>
              </a:rPr>
              <a:t> </a:t>
            </a:r>
          </a:p>
          <a:p>
            <a:pPr algn="l">
              <a:lnSpc>
                <a:spcPts val="1902"/>
              </a:lnSpc>
              <a:spcBef>
                <a:spcPct val="0"/>
              </a:spcBef>
            </a:pPr>
            <a:r>
              <a:rPr lang="en-US" sz="1359" b="1" dirty="0">
                <a:solidFill>
                  <a:srgbClr val="000000"/>
                </a:solidFill>
                <a:latin typeface="Poppins Bold"/>
                <a:ea typeface="Poppins Bold"/>
                <a:cs typeface="Poppins Bold"/>
                <a:sym typeface="Poppins Bold"/>
              </a:rPr>
              <a:t>Section 8 – Environmental Health</a:t>
            </a:r>
          </a:p>
          <a:p>
            <a:pPr algn="l">
              <a:lnSpc>
                <a:spcPts val="1902"/>
              </a:lnSpc>
              <a:spcBef>
                <a:spcPct val="0"/>
              </a:spcBef>
            </a:pPr>
            <a:r>
              <a:rPr lang="en-US" sz="1359" dirty="0">
                <a:solidFill>
                  <a:srgbClr val="000000"/>
                </a:solidFill>
                <a:latin typeface="Poppins"/>
                <a:ea typeface="Poppins"/>
                <a:cs typeface="Poppins"/>
                <a:sym typeface="Poppins"/>
              </a:rPr>
              <a:t>8.1 Water Safety and Quality</a:t>
            </a:r>
          </a:p>
          <a:p>
            <a:pPr algn="l">
              <a:lnSpc>
                <a:spcPts val="1902"/>
              </a:lnSpc>
              <a:spcBef>
                <a:spcPct val="0"/>
              </a:spcBef>
            </a:pPr>
            <a:r>
              <a:rPr lang="en-US" sz="1359" dirty="0">
                <a:solidFill>
                  <a:srgbClr val="000000"/>
                </a:solidFill>
                <a:latin typeface="Poppins"/>
                <a:ea typeface="Poppins"/>
                <a:cs typeface="Poppins"/>
                <a:sym typeface="Poppins"/>
              </a:rPr>
              <a:t>8.2 Pest Control and Chemical Use</a:t>
            </a:r>
          </a:p>
          <a:p>
            <a:pPr algn="l">
              <a:lnSpc>
                <a:spcPts val="1902"/>
              </a:lnSpc>
              <a:spcBef>
                <a:spcPct val="0"/>
              </a:spcBef>
            </a:pPr>
            <a:r>
              <a:rPr lang="en-US" sz="1359" dirty="0">
                <a:solidFill>
                  <a:srgbClr val="000000"/>
                </a:solidFill>
                <a:latin typeface="Poppins"/>
                <a:ea typeface="Poppins"/>
                <a:cs typeface="Poppins"/>
                <a:sym typeface="Poppins"/>
              </a:rPr>
              <a:t>8.3 Smoking, Vaping, and Traditional Tobacco Use</a:t>
            </a:r>
          </a:p>
          <a:p>
            <a:pPr algn="l">
              <a:lnSpc>
                <a:spcPts val="1902"/>
              </a:lnSpc>
              <a:spcBef>
                <a:spcPct val="0"/>
              </a:spcBef>
            </a:pPr>
            <a:r>
              <a:rPr lang="en-US" sz="1359" dirty="0">
                <a:solidFill>
                  <a:srgbClr val="000000"/>
                </a:solidFill>
                <a:latin typeface="Poppins"/>
                <a:ea typeface="Poppins"/>
                <a:cs typeface="Poppins"/>
                <a:sym typeface="Poppins"/>
              </a:rPr>
              <a:t> </a:t>
            </a:r>
          </a:p>
          <a:p>
            <a:pPr algn="l">
              <a:lnSpc>
                <a:spcPts val="1902"/>
              </a:lnSpc>
              <a:spcBef>
                <a:spcPct val="0"/>
              </a:spcBef>
            </a:pPr>
            <a:r>
              <a:rPr lang="en-US" sz="1359" b="1" dirty="0">
                <a:solidFill>
                  <a:srgbClr val="000000"/>
                </a:solidFill>
                <a:latin typeface="Poppins Bold"/>
                <a:ea typeface="Poppins Bold"/>
                <a:cs typeface="Poppins Bold"/>
                <a:sym typeface="Poppins Bold"/>
              </a:rPr>
              <a:t>Section 9 – Administrative Policies</a:t>
            </a:r>
          </a:p>
          <a:p>
            <a:pPr algn="l">
              <a:lnSpc>
                <a:spcPts val="1902"/>
              </a:lnSpc>
              <a:spcBef>
                <a:spcPct val="0"/>
              </a:spcBef>
            </a:pPr>
            <a:r>
              <a:rPr lang="en-US" sz="1359" dirty="0">
                <a:solidFill>
                  <a:srgbClr val="000000"/>
                </a:solidFill>
                <a:latin typeface="Poppins"/>
                <a:ea typeface="Poppins"/>
                <a:cs typeface="Poppins"/>
                <a:sym typeface="Poppins"/>
              </a:rPr>
              <a:t>9.1 Insurance and Liability (TBD)</a:t>
            </a:r>
          </a:p>
          <a:p>
            <a:pPr algn="l">
              <a:lnSpc>
                <a:spcPts val="1902"/>
              </a:lnSpc>
              <a:spcBef>
                <a:spcPct val="0"/>
              </a:spcBef>
            </a:pPr>
            <a:r>
              <a:rPr lang="en-US" sz="1359" dirty="0">
                <a:solidFill>
                  <a:srgbClr val="000000"/>
                </a:solidFill>
                <a:latin typeface="Poppins"/>
                <a:ea typeface="Poppins"/>
                <a:cs typeface="Poppins"/>
                <a:sym typeface="Poppins"/>
              </a:rPr>
              <a:t>9.2 Documentation and Record Keeping</a:t>
            </a:r>
          </a:p>
          <a:p>
            <a:pPr algn="l">
              <a:lnSpc>
                <a:spcPts val="1902"/>
              </a:lnSpc>
              <a:spcBef>
                <a:spcPct val="0"/>
              </a:spcBef>
            </a:pPr>
            <a:r>
              <a:rPr lang="en-US" sz="1359" dirty="0">
                <a:solidFill>
                  <a:srgbClr val="000000"/>
                </a:solidFill>
                <a:latin typeface="Poppins"/>
                <a:ea typeface="Poppins"/>
                <a:cs typeface="Poppins"/>
                <a:sym typeface="Poppins"/>
              </a:rPr>
              <a:t>9.3 Review and Updating of Guiding Principles</a:t>
            </a:r>
          </a:p>
        </p:txBody>
      </p:sp>
      <p:grpSp>
        <p:nvGrpSpPr>
          <p:cNvPr id="2" name="Group 2">
            <a:extLst>
              <a:ext uri="{FF2B5EF4-FFF2-40B4-BE49-F238E27FC236}">
                <a16:creationId xmlns:a16="http://schemas.microsoft.com/office/drawing/2014/main" id="{FA181AB2-9909-E060-5DD5-36BA38ACD025}"/>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5C434B01-576A-06A3-F4B6-1CBF8F9FFAE5}"/>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0C5F8E55-7063-4A3C-E053-B4AD78A7B7F0}"/>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CCEF566A-07E9-D34E-6765-1D9826E66903}"/>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pic>
        <p:nvPicPr>
          <p:cNvPr id="14" name="Picture 2">
            <a:extLst>
              <a:ext uri="{FF2B5EF4-FFF2-40B4-BE49-F238E27FC236}">
                <a16:creationId xmlns:a16="http://schemas.microsoft.com/office/drawing/2014/main" id="{4DAB4989-A476-3D2D-E94E-2DBBBD9DA4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D6F2910E-2C1E-335F-5AD2-FAF45C8B02F2}"/>
              </a:ext>
            </a:extLst>
          </p:cNvPr>
          <p:cNvPicPr>
            <a:picLocks noChangeAspect="1"/>
          </p:cNvPicPr>
          <p:nvPr/>
        </p:nvPicPr>
        <p:blipFill>
          <a:blip r:embed="rId4"/>
          <a:stretch>
            <a:fillRect/>
          </a:stretch>
        </p:blipFill>
        <p:spPr>
          <a:xfrm>
            <a:off x="3810000" y="968782"/>
            <a:ext cx="9815411" cy="2133785"/>
          </a:xfrm>
          <a:prstGeom prst="rect">
            <a:avLst/>
          </a:prstGeom>
        </p:spPr>
      </p:pic>
      <p:sp>
        <p:nvSpPr>
          <p:cNvPr id="9" name="Slide Number Placeholder 8">
            <a:extLst>
              <a:ext uri="{FF2B5EF4-FFF2-40B4-BE49-F238E27FC236}">
                <a16:creationId xmlns:a16="http://schemas.microsoft.com/office/drawing/2014/main" id="{9D819CD2-B55E-4E5E-14CF-8B8FEBBFDC1F}"/>
              </a:ext>
            </a:extLst>
          </p:cNvPr>
          <p:cNvSpPr>
            <a:spLocks noGrp="1"/>
          </p:cNvSpPr>
          <p:nvPr>
            <p:ph type="sldNum" sz="quarter" idx="12"/>
          </p:nvPr>
        </p:nvSpPr>
        <p:spPr>
          <a:xfrm>
            <a:off x="15544800" y="9557150"/>
            <a:ext cx="2133600" cy="365125"/>
          </a:xfrm>
        </p:spPr>
        <p:txBody>
          <a:bodyPr/>
          <a:lstStyle/>
          <a:p>
            <a:fld id="{B6F15528-21DE-4FAA-801E-634DDDAF4B2B}" type="slidenum">
              <a:rPr lang="en-US" smtClean="0"/>
              <a:pPr/>
              <a:t>17</a:t>
            </a:fld>
            <a:endParaRPr lang="en-US" dirty="0"/>
          </a:p>
        </p:txBody>
      </p:sp>
    </p:spTree>
    <p:extLst>
      <p:ext uri="{BB962C8B-B14F-4D97-AF65-F5344CB8AC3E}">
        <p14:creationId xmlns:p14="http://schemas.microsoft.com/office/powerpoint/2010/main" val="2381838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EA2E75F-0823-7B96-889A-51DAA219DBCB}"/>
              </a:ext>
            </a:extLst>
          </p:cNvPr>
          <p:cNvSpPr txBox="1"/>
          <p:nvPr/>
        </p:nvSpPr>
        <p:spPr>
          <a:xfrm>
            <a:off x="2454442" y="3614751"/>
            <a:ext cx="13411200" cy="3170099"/>
          </a:xfrm>
          <a:prstGeom prst="rect">
            <a:avLst/>
          </a:prstGeom>
          <a:noFill/>
        </p:spPr>
        <p:txBody>
          <a:bodyPr wrap="square" rtlCol="0">
            <a:spAutoFit/>
          </a:bodyPr>
          <a:lstStyle/>
          <a:p>
            <a:pPr algn="ctr"/>
            <a:r>
              <a:rPr lang="en-CA" sz="20000" dirty="0">
                <a:solidFill>
                  <a:schemeClr val="bg1">
                    <a:lumMod val="85000"/>
                  </a:schemeClr>
                </a:solidFill>
              </a:rPr>
              <a:t>DRAFT</a:t>
            </a:r>
          </a:p>
        </p:txBody>
      </p:sp>
      <p:sp>
        <p:nvSpPr>
          <p:cNvPr id="6" name="TextBox 6"/>
          <p:cNvSpPr txBox="1"/>
          <p:nvPr/>
        </p:nvSpPr>
        <p:spPr>
          <a:xfrm>
            <a:off x="3192822" y="1699658"/>
            <a:ext cx="11902356" cy="8301055"/>
          </a:xfrm>
          <a:prstGeom prst="rect">
            <a:avLst/>
          </a:prstGeom>
        </p:spPr>
        <p:txBody>
          <a:bodyPr lIns="0" tIns="0" rIns="0" bIns="0" rtlCol="0" anchor="t">
            <a:spAutoFit/>
          </a:bodyPr>
          <a:lstStyle/>
          <a:p>
            <a:pPr algn="ctr">
              <a:lnSpc>
                <a:spcPts val="3870"/>
              </a:lnSpc>
              <a:spcBef>
                <a:spcPct val="0"/>
              </a:spcBef>
            </a:pPr>
            <a:endParaRPr dirty="0"/>
          </a:p>
          <a:p>
            <a:pPr algn="l">
              <a:lnSpc>
                <a:spcPts val="3153"/>
              </a:lnSpc>
              <a:spcBef>
                <a:spcPct val="0"/>
              </a:spcBef>
            </a:pPr>
            <a:endParaRPr dirty="0"/>
          </a:p>
          <a:p>
            <a:pPr algn="l">
              <a:lnSpc>
                <a:spcPts val="3153"/>
              </a:lnSpc>
              <a:spcBef>
                <a:spcPct val="0"/>
              </a:spcBef>
            </a:pPr>
            <a:r>
              <a:rPr lang="en-US" sz="2252" b="1" dirty="0">
                <a:solidFill>
                  <a:srgbClr val="000000"/>
                </a:solidFill>
                <a:latin typeface="Poppins Bold"/>
                <a:ea typeface="Poppins Bold"/>
                <a:cs typeface="Poppins Bold"/>
                <a:sym typeface="Poppins Bold"/>
              </a:rPr>
              <a:t> </a:t>
            </a:r>
            <a:r>
              <a:rPr lang="en-US" sz="2252" dirty="0">
                <a:solidFill>
                  <a:srgbClr val="000000"/>
                </a:solidFill>
                <a:latin typeface="Poppins"/>
                <a:ea typeface="Poppins"/>
                <a:cs typeface="Poppins"/>
                <a:sym typeface="Poppins"/>
              </a:rPr>
              <a:t>To ensure safety and individualized care, the supervisor or manager will ensure that children are actively supervised by qualified (</a:t>
            </a:r>
            <a:r>
              <a:rPr lang="en-US" sz="2252" dirty="0">
                <a:solidFill>
                  <a:srgbClr val="FF3131"/>
                </a:solidFill>
                <a:latin typeface="Poppins"/>
                <a:ea typeface="Poppins"/>
                <a:cs typeface="Poppins"/>
                <a:sym typeface="Poppins"/>
              </a:rPr>
              <a:t>“qualified” as deemed by community</a:t>
            </a:r>
            <a:r>
              <a:rPr lang="en-US" sz="2252" dirty="0">
                <a:solidFill>
                  <a:srgbClr val="000000"/>
                </a:solidFill>
                <a:latin typeface="Poppins"/>
                <a:ea typeface="Poppins"/>
                <a:cs typeface="Poppins"/>
                <a:sym typeface="Poppins"/>
              </a:rPr>
              <a:t>) employees in sufficient numbers to meet each child’s needs:</a:t>
            </a:r>
          </a:p>
          <a:p>
            <a:pPr algn="l">
              <a:lnSpc>
                <a:spcPts val="3153"/>
              </a:lnSpc>
              <a:spcBef>
                <a:spcPct val="0"/>
              </a:spcBef>
            </a:pPr>
            <a:endParaRPr lang="en-US" sz="2252" dirty="0">
              <a:solidFill>
                <a:srgbClr val="000000"/>
              </a:solidFill>
              <a:latin typeface="Poppins"/>
              <a:ea typeface="Poppins"/>
              <a:cs typeface="Poppins"/>
              <a:sym typeface="Poppins"/>
            </a:endParaRPr>
          </a:p>
          <a:p>
            <a:pPr algn="l">
              <a:lnSpc>
                <a:spcPts val="3153"/>
              </a:lnSpc>
              <a:spcBef>
                <a:spcPct val="0"/>
              </a:spcBef>
            </a:pPr>
            <a:r>
              <a:rPr lang="en-US" sz="2252" dirty="0">
                <a:solidFill>
                  <a:srgbClr val="000000"/>
                </a:solidFill>
                <a:latin typeface="Poppins"/>
                <a:ea typeface="Poppins"/>
                <a:cs typeface="Poppins"/>
                <a:sym typeface="Poppins"/>
              </a:rPr>
              <a:t> • One adult must be present with 5 or fewer children (excluding infants) while on the premises.</a:t>
            </a:r>
          </a:p>
          <a:p>
            <a:pPr algn="l">
              <a:lnSpc>
                <a:spcPts val="3153"/>
              </a:lnSpc>
              <a:spcBef>
                <a:spcPct val="0"/>
              </a:spcBef>
            </a:pPr>
            <a:r>
              <a:rPr lang="en-US" sz="2252" dirty="0">
                <a:solidFill>
                  <a:srgbClr val="000000"/>
                </a:solidFill>
                <a:latin typeface="Poppins"/>
                <a:ea typeface="Poppins"/>
                <a:cs typeface="Poppins"/>
                <a:sym typeface="Poppins"/>
              </a:rPr>
              <a:t> • Two adults are required for groups of 6 or more children.</a:t>
            </a:r>
          </a:p>
          <a:p>
            <a:pPr algn="l">
              <a:lnSpc>
                <a:spcPts val="3153"/>
              </a:lnSpc>
              <a:spcBef>
                <a:spcPct val="0"/>
              </a:spcBef>
            </a:pPr>
            <a:r>
              <a:rPr lang="en-US" sz="2252" dirty="0">
                <a:solidFill>
                  <a:srgbClr val="000000"/>
                </a:solidFill>
                <a:latin typeface="Poppins"/>
                <a:ea typeface="Poppins"/>
                <a:cs typeface="Poppins"/>
                <a:sym typeface="Poppins"/>
              </a:rPr>
              <a:t> • Two staff are recommended to accompany any group of children when leaving the premises.</a:t>
            </a:r>
          </a:p>
          <a:p>
            <a:pPr algn="l">
              <a:lnSpc>
                <a:spcPts val="3153"/>
              </a:lnSpc>
              <a:spcBef>
                <a:spcPct val="0"/>
              </a:spcBef>
            </a:pPr>
            <a:r>
              <a:rPr lang="en-US" sz="2252" dirty="0">
                <a:solidFill>
                  <a:srgbClr val="000000"/>
                </a:solidFill>
                <a:latin typeface="Poppins"/>
                <a:ea typeface="Poppins"/>
                <a:cs typeface="Poppins"/>
                <a:sym typeface="Poppins"/>
              </a:rPr>
              <a:t> • 1:1 supervision is recommended for children with safety needs during outings.</a:t>
            </a:r>
          </a:p>
          <a:p>
            <a:pPr algn="l">
              <a:lnSpc>
                <a:spcPts val="3433"/>
              </a:lnSpc>
              <a:spcBef>
                <a:spcPct val="0"/>
              </a:spcBef>
            </a:pPr>
            <a:endParaRPr lang="en-US" sz="2252" dirty="0">
              <a:solidFill>
                <a:srgbClr val="000000"/>
              </a:solidFill>
              <a:latin typeface="Poppins"/>
              <a:ea typeface="Poppins"/>
              <a:cs typeface="Poppins"/>
              <a:sym typeface="Poppins"/>
            </a:endParaRPr>
          </a:p>
          <a:p>
            <a:pPr algn="l">
              <a:lnSpc>
                <a:spcPts val="3153"/>
              </a:lnSpc>
              <a:spcBef>
                <a:spcPct val="0"/>
              </a:spcBef>
            </a:pPr>
            <a:r>
              <a:rPr lang="en-US" sz="2252" dirty="0">
                <a:solidFill>
                  <a:srgbClr val="000000"/>
                </a:solidFill>
                <a:latin typeface="Poppins"/>
                <a:ea typeface="Poppins"/>
                <a:cs typeface="Poppins"/>
                <a:sym typeface="Poppins"/>
              </a:rPr>
              <a:t> Children must  be supervised by more then one adult (18+) at all times off the premises, including community walks, outings, and transportation. It is suggested that children are supervised by more then one adult at all times off the premises.</a:t>
            </a:r>
          </a:p>
          <a:p>
            <a:pPr algn="l">
              <a:lnSpc>
                <a:spcPts val="3153"/>
              </a:lnSpc>
              <a:spcBef>
                <a:spcPct val="0"/>
              </a:spcBef>
            </a:pPr>
            <a:r>
              <a:rPr lang="en-US" sz="2252" dirty="0">
                <a:solidFill>
                  <a:srgbClr val="000000"/>
                </a:solidFill>
                <a:latin typeface="Poppins"/>
                <a:ea typeface="Poppins"/>
                <a:cs typeface="Poppins"/>
                <a:sym typeface="Poppins"/>
              </a:rPr>
              <a:t>These ratios support relational care, where children thrive in smaller groups with familiar, nurturing adults.</a:t>
            </a:r>
          </a:p>
          <a:p>
            <a:pPr algn="l">
              <a:lnSpc>
                <a:spcPts val="3153"/>
              </a:lnSpc>
              <a:spcBef>
                <a:spcPct val="0"/>
              </a:spcBef>
            </a:pPr>
            <a:r>
              <a:rPr lang="en-US" sz="2252" dirty="0">
                <a:solidFill>
                  <a:srgbClr val="000000"/>
                </a:solidFill>
                <a:latin typeface="Poppins"/>
                <a:ea typeface="Poppins"/>
                <a:cs typeface="Poppins"/>
                <a:sym typeface="Poppins"/>
              </a:rPr>
              <a:t>Elders teach that safety comes from connection and mutual respect—values that should underpin all supervision practices.</a:t>
            </a:r>
          </a:p>
        </p:txBody>
      </p:sp>
      <p:sp>
        <p:nvSpPr>
          <p:cNvPr id="7" name="TextBox 7"/>
          <p:cNvSpPr txBox="1"/>
          <p:nvPr/>
        </p:nvSpPr>
        <p:spPr>
          <a:xfrm>
            <a:off x="2385127" y="1343911"/>
            <a:ext cx="13517745" cy="977260"/>
          </a:xfrm>
          <a:prstGeom prst="rect">
            <a:avLst/>
          </a:prstGeom>
        </p:spPr>
        <p:txBody>
          <a:bodyPr lIns="0" tIns="0" rIns="0" bIns="0" rtlCol="0" anchor="t">
            <a:spAutoFit/>
          </a:bodyPr>
          <a:lstStyle/>
          <a:p>
            <a:pPr algn="ctr">
              <a:lnSpc>
                <a:spcPts val="7560"/>
              </a:lnSpc>
              <a:spcBef>
                <a:spcPct val="0"/>
              </a:spcBef>
            </a:pPr>
            <a:r>
              <a:rPr lang="en-US" sz="5400" b="1" dirty="0">
                <a:solidFill>
                  <a:srgbClr val="344E41"/>
                </a:solidFill>
                <a:latin typeface="Poppins Bold"/>
                <a:ea typeface="Poppins Bold"/>
                <a:cs typeface="Poppins Bold"/>
                <a:sym typeface="Poppins Bold"/>
              </a:rPr>
              <a:t>Ratio, Group Size and Supervision</a:t>
            </a:r>
          </a:p>
        </p:txBody>
      </p:sp>
      <p:grpSp>
        <p:nvGrpSpPr>
          <p:cNvPr id="2" name="Group 2">
            <a:extLst>
              <a:ext uri="{FF2B5EF4-FFF2-40B4-BE49-F238E27FC236}">
                <a16:creationId xmlns:a16="http://schemas.microsoft.com/office/drawing/2014/main" id="{5D3BF1DB-6F0B-880A-8365-494255AC3ABF}"/>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6E14CBC7-3C59-C8AB-73BA-59E1EBC0865D}"/>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10507EE5-832C-20D0-E600-D72E1D3AAD0A}"/>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90E2AEDF-8756-0673-75EE-D003ED8BDEE0}"/>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pic>
        <p:nvPicPr>
          <p:cNvPr id="13" name="Picture 2">
            <a:extLst>
              <a:ext uri="{FF2B5EF4-FFF2-40B4-BE49-F238E27FC236}">
                <a16:creationId xmlns:a16="http://schemas.microsoft.com/office/drawing/2014/main" id="{DD557F1C-387D-E2DC-76B3-40851759FB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8">
            <a:extLst>
              <a:ext uri="{FF2B5EF4-FFF2-40B4-BE49-F238E27FC236}">
                <a16:creationId xmlns:a16="http://schemas.microsoft.com/office/drawing/2014/main" id="{3F907E99-81D5-DF04-7575-B9932D2E9AB9}"/>
              </a:ext>
            </a:extLst>
          </p:cNvPr>
          <p:cNvSpPr>
            <a:spLocks noGrp="1"/>
          </p:cNvSpPr>
          <p:nvPr>
            <p:ph type="sldNum" sz="quarter" idx="12"/>
          </p:nvPr>
        </p:nvSpPr>
        <p:spPr>
          <a:xfrm>
            <a:off x="15641615" y="9635588"/>
            <a:ext cx="2133600" cy="365125"/>
          </a:xfrm>
        </p:spPr>
        <p:txBody>
          <a:bodyPr/>
          <a:lstStyle/>
          <a:p>
            <a:fld id="{B6F15528-21DE-4FAA-801E-634DDDAF4B2B}" type="slidenum">
              <a:rPr lang="en-US" smtClean="0"/>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2EEA4B4-1489-8827-A3E6-F2B832DC5D41}"/>
              </a:ext>
            </a:extLst>
          </p:cNvPr>
          <p:cNvSpPr txBox="1"/>
          <p:nvPr/>
        </p:nvSpPr>
        <p:spPr>
          <a:xfrm>
            <a:off x="2454442" y="3614751"/>
            <a:ext cx="13411200" cy="3170099"/>
          </a:xfrm>
          <a:prstGeom prst="rect">
            <a:avLst/>
          </a:prstGeom>
          <a:noFill/>
        </p:spPr>
        <p:txBody>
          <a:bodyPr wrap="square" rtlCol="0">
            <a:spAutoFit/>
          </a:bodyPr>
          <a:lstStyle/>
          <a:p>
            <a:pPr algn="ctr"/>
            <a:r>
              <a:rPr lang="en-CA" sz="20000" dirty="0">
                <a:solidFill>
                  <a:schemeClr val="bg1">
                    <a:lumMod val="85000"/>
                  </a:schemeClr>
                </a:solidFill>
              </a:rPr>
              <a:t>DRAFT</a:t>
            </a:r>
          </a:p>
        </p:txBody>
      </p:sp>
      <p:sp>
        <p:nvSpPr>
          <p:cNvPr id="7" name="TextBox 7"/>
          <p:cNvSpPr txBox="1"/>
          <p:nvPr/>
        </p:nvSpPr>
        <p:spPr>
          <a:xfrm>
            <a:off x="822232" y="3064575"/>
            <a:ext cx="13592399" cy="7416793"/>
          </a:xfrm>
          <a:prstGeom prst="rect">
            <a:avLst/>
          </a:prstGeom>
        </p:spPr>
        <p:txBody>
          <a:bodyPr lIns="0" tIns="0" rIns="0" bIns="0" rtlCol="0" anchor="t">
            <a:spAutoFit/>
          </a:bodyPr>
          <a:lstStyle/>
          <a:p>
            <a:pPr algn="l">
              <a:lnSpc>
                <a:spcPts val="2800"/>
              </a:lnSpc>
              <a:spcBef>
                <a:spcPct val="0"/>
              </a:spcBef>
            </a:pPr>
            <a:r>
              <a:rPr lang="en-US" sz="2000" b="1" i="1" dirty="0">
                <a:solidFill>
                  <a:srgbClr val="344E41"/>
                </a:solidFill>
                <a:latin typeface="Poppins Bold Italics"/>
                <a:ea typeface="Poppins Bold Italics"/>
                <a:cs typeface="Poppins Bold Italics"/>
                <a:sym typeface="Poppins Bold Italics"/>
              </a:rPr>
              <a:t>Guidance and Treatment of Children</a:t>
            </a:r>
          </a:p>
          <a:p>
            <a:pPr algn="l">
              <a:lnSpc>
                <a:spcPts val="2800"/>
              </a:lnSpc>
              <a:spcBef>
                <a:spcPct val="0"/>
              </a:spcBef>
            </a:pPr>
            <a:r>
              <a:rPr lang="en-US" sz="2000" dirty="0">
                <a:solidFill>
                  <a:srgbClr val="344E41"/>
                </a:solidFill>
                <a:latin typeface="Poppins"/>
                <a:ea typeface="Poppins"/>
                <a:cs typeface="Poppins"/>
                <a:sym typeface="Poppins"/>
              </a:rPr>
              <a:t>We are committed to creating a safe, respectful, and nurturing environment here every child is respected, valued and supported. </a:t>
            </a:r>
          </a:p>
          <a:p>
            <a:pPr algn="l">
              <a:lnSpc>
                <a:spcPts val="2800"/>
              </a:lnSpc>
              <a:spcBef>
                <a:spcPct val="0"/>
              </a:spcBef>
            </a:pPr>
            <a:r>
              <a:rPr lang="en-US" sz="2000" b="1" i="1" dirty="0" err="1">
                <a:solidFill>
                  <a:srgbClr val="344E41"/>
                </a:solidFill>
                <a:latin typeface="Poppins Bold Italics"/>
                <a:ea typeface="Poppins Bold Italics"/>
                <a:cs typeface="Poppins Bold Italics"/>
                <a:sym typeface="Poppins Bold Italics"/>
              </a:rPr>
              <a:t>Behaviour</a:t>
            </a:r>
            <a:r>
              <a:rPr lang="en-US" sz="2000" b="1" i="1" dirty="0">
                <a:solidFill>
                  <a:srgbClr val="344E41"/>
                </a:solidFill>
                <a:latin typeface="Poppins Bold Italics"/>
                <a:ea typeface="Poppins Bold Italics"/>
                <a:cs typeface="Poppins Bold Italics"/>
                <a:sym typeface="Poppins Bold Italics"/>
              </a:rPr>
              <a:t> Guidance</a:t>
            </a:r>
          </a:p>
          <a:p>
            <a:pPr algn="l">
              <a:lnSpc>
                <a:spcPts val="2800"/>
              </a:lnSpc>
              <a:spcBef>
                <a:spcPct val="0"/>
              </a:spcBef>
            </a:pPr>
            <a:r>
              <a:rPr lang="en-US" sz="2000" dirty="0">
                <a:solidFill>
                  <a:srgbClr val="344E41"/>
                </a:solidFill>
                <a:latin typeface="Poppins"/>
                <a:ea typeface="Poppins"/>
                <a:cs typeface="Poppins"/>
                <a:sym typeface="Poppins"/>
              </a:rPr>
              <a:t>Guidance must be age-appropriate, culturally sensitive, and focused on teaching and relationship-building. A written </a:t>
            </a:r>
            <a:r>
              <a:rPr lang="en-US" sz="2000" dirty="0" err="1">
                <a:solidFill>
                  <a:srgbClr val="344E41"/>
                </a:solidFill>
                <a:latin typeface="Poppins"/>
                <a:ea typeface="Poppins"/>
                <a:cs typeface="Poppins"/>
                <a:sym typeface="Poppins"/>
              </a:rPr>
              <a:t>behaviour</a:t>
            </a:r>
            <a:r>
              <a:rPr lang="en-US" sz="2000" dirty="0">
                <a:solidFill>
                  <a:srgbClr val="344E41"/>
                </a:solidFill>
                <a:latin typeface="Poppins"/>
                <a:ea typeface="Poppins"/>
                <a:cs typeface="Poppins"/>
                <a:sym typeface="Poppins"/>
              </a:rPr>
              <a:t> guidance approach is shared with staff and families.</a:t>
            </a:r>
          </a:p>
          <a:p>
            <a:pPr algn="l">
              <a:lnSpc>
                <a:spcPts val="2800"/>
              </a:lnSpc>
              <a:spcBef>
                <a:spcPct val="0"/>
              </a:spcBef>
            </a:pPr>
            <a:r>
              <a:rPr lang="en-US" sz="2000" b="1" i="1" dirty="0">
                <a:solidFill>
                  <a:srgbClr val="344E41"/>
                </a:solidFill>
                <a:latin typeface="Poppins Bold Italics"/>
                <a:ea typeface="Poppins Bold Italics"/>
                <a:cs typeface="Poppins Bold Italics"/>
                <a:sym typeface="Poppins Bold Italics"/>
              </a:rPr>
              <a:t>Prohibited Actions</a:t>
            </a:r>
          </a:p>
          <a:p>
            <a:pPr algn="l">
              <a:lnSpc>
                <a:spcPts val="2800"/>
              </a:lnSpc>
              <a:spcBef>
                <a:spcPct val="0"/>
              </a:spcBef>
            </a:pPr>
            <a:r>
              <a:rPr lang="en-US" sz="2000" dirty="0">
                <a:solidFill>
                  <a:srgbClr val="344E41"/>
                </a:solidFill>
                <a:latin typeface="Poppins"/>
                <a:ea typeface="Poppins"/>
                <a:cs typeface="Poppins"/>
                <a:sym typeface="Poppins"/>
              </a:rPr>
              <a:t>Children must never be subjected to:</a:t>
            </a:r>
          </a:p>
          <a:p>
            <a:pPr algn="l">
              <a:lnSpc>
                <a:spcPts val="2800"/>
              </a:lnSpc>
              <a:spcBef>
                <a:spcPct val="0"/>
              </a:spcBef>
            </a:pPr>
            <a:r>
              <a:rPr lang="en-US" sz="2000" dirty="0">
                <a:solidFill>
                  <a:srgbClr val="344E41"/>
                </a:solidFill>
                <a:latin typeface="Poppins"/>
                <a:ea typeface="Poppins"/>
                <a:cs typeface="Poppins"/>
                <a:sym typeface="Poppins"/>
              </a:rPr>
              <a:t>Physical harm (e.g., hitting, shaking,).</a:t>
            </a:r>
          </a:p>
          <a:p>
            <a:pPr algn="l">
              <a:lnSpc>
                <a:spcPts val="2800"/>
              </a:lnSpc>
              <a:spcBef>
                <a:spcPct val="0"/>
              </a:spcBef>
            </a:pPr>
            <a:r>
              <a:rPr lang="en-US" sz="2000" dirty="0">
                <a:solidFill>
                  <a:srgbClr val="344E41"/>
                </a:solidFill>
                <a:latin typeface="Poppins"/>
                <a:ea typeface="Poppins"/>
                <a:cs typeface="Poppins"/>
                <a:sym typeface="Poppins"/>
              </a:rPr>
              <a:t>Harsh, belittling, or humiliating treatment.</a:t>
            </a:r>
          </a:p>
          <a:p>
            <a:pPr algn="l">
              <a:lnSpc>
                <a:spcPts val="2800"/>
              </a:lnSpc>
              <a:spcBef>
                <a:spcPct val="0"/>
              </a:spcBef>
            </a:pPr>
            <a:r>
              <a:rPr lang="en-US" sz="2000" dirty="0">
                <a:solidFill>
                  <a:srgbClr val="344E41"/>
                </a:solidFill>
                <a:latin typeface="Poppins"/>
                <a:ea typeface="Poppins"/>
                <a:cs typeface="Poppins"/>
                <a:sym typeface="Poppins"/>
              </a:rPr>
              <a:t>Corporal punishment (e.g., spanking).</a:t>
            </a:r>
          </a:p>
          <a:p>
            <a:pPr algn="l">
              <a:lnSpc>
                <a:spcPts val="2800"/>
              </a:lnSpc>
              <a:spcBef>
                <a:spcPct val="0"/>
              </a:spcBef>
            </a:pPr>
            <a:r>
              <a:rPr lang="en-US" sz="2000" dirty="0">
                <a:solidFill>
                  <a:srgbClr val="344E41"/>
                </a:solidFill>
                <a:latin typeface="Poppins"/>
                <a:ea typeface="Poppins"/>
                <a:cs typeface="Poppins"/>
                <a:sym typeface="Poppins"/>
              </a:rPr>
              <a:t>Unsupervised isolation (confinement)</a:t>
            </a:r>
          </a:p>
          <a:p>
            <a:pPr algn="l">
              <a:lnSpc>
                <a:spcPts val="2800"/>
              </a:lnSpc>
              <a:spcBef>
                <a:spcPct val="0"/>
              </a:spcBef>
            </a:pPr>
            <a:r>
              <a:rPr lang="en-US" sz="2000" dirty="0">
                <a:solidFill>
                  <a:srgbClr val="344E41"/>
                </a:solidFill>
                <a:latin typeface="Poppins"/>
                <a:ea typeface="Poppins"/>
                <a:cs typeface="Poppins"/>
                <a:sym typeface="Poppins"/>
              </a:rPr>
              <a:t>Withholding food, rest, or toilet use as punishment.</a:t>
            </a:r>
          </a:p>
          <a:p>
            <a:pPr algn="l">
              <a:lnSpc>
                <a:spcPts val="2800"/>
              </a:lnSpc>
              <a:spcBef>
                <a:spcPct val="0"/>
              </a:spcBef>
            </a:pPr>
            <a:r>
              <a:rPr lang="en-US" sz="2000" b="1" dirty="0">
                <a:solidFill>
                  <a:srgbClr val="344E41"/>
                </a:solidFill>
                <a:latin typeface="Poppins Bold"/>
                <a:ea typeface="Poppins Bold"/>
                <a:cs typeface="Poppins Bold"/>
                <a:sym typeface="Poppins Bold"/>
              </a:rPr>
              <a:t>*Review new Health and Safety Ministry document</a:t>
            </a:r>
          </a:p>
          <a:p>
            <a:pPr algn="l">
              <a:lnSpc>
                <a:spcPts val="2800"/>
              </a:lnSpc>
              <a:spcBef>
                <a:spcPct val="0"/>
              </a:spcBef>
            </a:pPr>
            <a:r>
              <a:rPr lang="en-US" sz="2000" b="1" i="1" dirty="0">
                <a:solidFill>
                  <a:srgbClr val="344E41"/>
                </a:solidFill>
                <a:latin typeface="Poppins Bold Italics"/>
                <a:ea typeface="Poppins Bold Italics"/>
                <a:cs typeface="Poppins Bold Italics"/>
                <a:sym typeface="Poppins Bold Italics"/>
              </a:rPr>
              <a:t>Protection from Harm</a:t>
            </a:r>
          </a:p>
          <a:p>
            <a:pPr algn="l">
              <a:lnSpc>
                <a:spcPts val="2800"/>
              </a:lnSpc>
              <a:spcBef>
                <a:spcPct val="0"/>
              </a:spcBef>
            </a:pPr>
            <a:r>
              <a:rPr lang="en-US" sz="2000" dirty="0">
                <a:solidFill>
                  <a:srgbClr val="344E41"/>
                </a:solidFill>
                <a:latin typeface="Poppins"/>
                <a:ea typeface="Poppins"/>
                <a:cs typeface="Poppins"/>
                <a:sym typeface="Poppins"/>
              </a:rPr>
              <a:t>Children are sacred and must be protected from any inappropriate </a:t>
            </a:r>
            <a:r>
              <a:rPr lang="en-US" sz="2000" dirty="0" err="1">
                <a:solidFill>
                  <a:srgbClr val="344E41"/>
                </a:solidFill>
                <a:latin typeface="Poppins"/>
                <a:ea typeface="Poppins"/>
                <a:cs typeface="Poppins"/>
                <a:sym typeface="Poppins"/>
              </a:rPr>
              <a:t>behaviour</a:t>
            </a:r>
            <a:r>
              <a:rPr lang="en-US" sz="2000" dirty="0">
                <a:solidFill>
                  <a:srgbClr val="344E41"/>
                </a:solidFill>
                <a:latin typeface="Poppins"/>
                <a:ea typeface="Poppins"/>
                <a:cs typeface="Poppins"/>
                <a:sym typeface="Poppins"/>
              </a:rPr>
              <a:t> such as emotional, physical, sexual, and spiritual harms. It is our shared responsibility to ensure that every child is surrounded by love, grounded in culture, and supported as they grow in their own time, in their own way. We uphold relational care where every child’s spirit, safety, and well-being come first. </a:t>
            </a:r>
          </a:p>
          <a:p>
            <a:pPr algn="l">
              <a:lnSpc>
                <a:spcPts val="2800"/>
              </a:lnSpc>
              <a:spcBef>
                <a:spcPct val="0"/>
              </a:spcBef>
            </a:pPr>
            <a:endParaRPr lang="en-US" sz="2000" dirty="0">
              <a:solidFill>
                <a:srgbClr val="344E41"/>
              </a:solidFill>
              <a:latin typeface="Poppins"/>
              <a:ea typeface="Poppins"/>
              <a:cs typeface="Poppins"/>
              <a:sym typeface="Poppins"/>
            </a:endParaRPr>
          </a:p>
          <a:p>
            <a:pPr algn="l">
              <a:lnSpc>
                <a:spcPts val="2800"/>
              </a:lnSpc>
              <a:spcBef>
                <a:spcPct val="0"/>
              </a:spcBef>
            </a:pPr>
            <a:r>
              <a:rPr lang="en-US" sz="2000" b="1" dirty="0">
                <a:solidFill>
                  <a:srgbClr val="344E41"/>
                </a:solidFill>
                <a:latin typeface="Poppins Bold"/>
                <a:ea typeface="Poppins Bold"/>
                <a:cs typeface="Poppins Bold"/>
                <a:sym typeface="Poppins Bold"/>
              </a:rPr>
              <a:t>T</a:t>
            </a:r>
          </a:p>
        </p:txBody>
      </p:sp>
      <p:grpSp>
        <p:nvGrpSpPr>
          <p:cNvPr id="3" name="Group 2">
            <a:extLst>
              <a:ext uri="{FF2B5EF4-FFF2-40B4-BE49-F238E27FC236}">
                <a16:creationId xmlns:a16="http://schemas.microsoft.com/office/drawing/2014/main" id="{9D66694F-E8ED-5894-3A9F-53BD73A13829}"/>
              </a:ext>
            </a:extLst>
          </p:cNvPr>
          <p:cNvGrpSpPr/>
          <p:nvPr/>
        </p:nvGrpSpPr>
        <p:grpSpPr>
          <a:xfrm>
            <a:off x="16042" y="-638106"/>
            <a:ext cx="18288000" cy="1890230"/>
            <a:chOff x="0" y="0"/>
            <a:chExt cx="8399855" cy="1246491"/>
          </a:xfrm>
        </p:grpSpPr>
        <p:sp>
          <p:nvSpPr>
            <p:cNvPr id="4" name="Freeform 3">
              <a:extLst>
                <a:ext uri="{FF2B5EF4-FFF2-40B4-BE49-F238E27FC236}">
                  <a16:creationId xmlns:a16="http://schemas.microsoft.com/office/drawing/2014/main" id="{C69960C7-B6B7-C622-1697-2E815D218B42}"/>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5" name="TextBox 4">
              <a:extLst>
                <a:ext uri="{FF2B5EF4-FFF2-40B4-BE49-F238E27FC236}">
                  <a16:creationId xmlns:a16="http://schemas.microsoft.com/office/drawing/2014/main" id="{3468E728-3C24-7EBC-7F13-C9B280BD8206}"/>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6" name="Freeform 5">
            <a:extLst>
              <a:ext uri="{FF2B5EF4-FFF2-40B4-BE49-F238E27FC236}">
                <a16:creationId xmlns:a16="http://schemas.microsoft.com/office/drawing/2014/main" id="{43F00628-064E-0DAB-0D91-B3AACB16FB69}"/>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pic>
        <p:nvPicPr>
          <p:cNvPr id="14" name="Picture 2">
            <a:extLst>
              <a:ext uri="{FF2B5EF4-FFF2-40B4-BE49-F238E27FC236}">
                <a16:creationId xmlns:a16="http://schemas.microsoft.com/office/drawing/2014/main" id="{21D7BA92-2520-0387-B80A-DD368DEB50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3CDBAF94-D2AF-CC23-68D7-10F332A48A88}"/>
              </a:ext>
            </a:extLst>
          </p:cNvPr>
          <p:cNvPicPr>
            <a:picLocks noChangeAspect="1"/>
          </p:cNvPicPr>
          <p:nvPr/>
        </p:nvPicPr>
        <p:blipFill>
          <a:blip r:embed="rId4"/>
          <a:stretch>
            <a:fillRect/>
          </a:stretch>
        </p:blipFill>
        <p:spPr>
          <a:xfrm>
            <a:off x="2099470" y="1648806"/>
            <a:ext cx="16204572" cy="1853345"/>
          </a:xfrm>
          <a:prstGeom prst="rect">
            <a:avLst/>
          </a:prstGeom>
        </p:spPr>
      </p:pic>
      <p:sp>
        <p:nvSpPr>
          <p:cNvPr id="2" name="Slide Number Placeholder 1">
            <a:extLst>
              <a:ext uri="{FF2B5EF4-FFF2-40B4-BE49-F238E27FC236}">
                <a16:creationId xmlns:a16="http://schemas.microsoft.com/office/drawing/2014/main" id="{24D91D6C-4E94-2CE5-F6B8-9B330DE2CADB}"/>
              </a:ext>
            </a:extLst>
          </p:cNvPr>
          <p:cNvSpPr>
            <a:spLocks noGrp="1"/>
          </p:cNvSpPr>
          <p:nvPr>
            <p:ph type="sldNum" sz="quarter" idx="12"/>
          </p:nvPr>
        </p:nvSpPr>
        <p:spPr>
          <a:xfrm>
            <a:off x="15468600" y="9639300"/>
            <a:ext cx="2133600" cy="365125"/>
          </a:xfrm>
        </p:spPr>
        <p:txBody>
          <a:bodyPr/>
          <a:lstStyle/>
          <a:p>
            <a:fld id="{B6F15528-21DE-4FAA-801E-634DDDAF4B2B}"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grpSp>
        <p:nvGrpSpPr>
          <p:cNvPr id="2" name="Group 2"/>
          <p:cNvGrpSpPr/>
          <p:nvPr/>
        </p:nvGrpSpPr>
        <p:grpSpPr>
          <a:xfrm>
            <a:off x="0" y="2935429"/>
            <a:ext cx="18288000" cy="2713837"/>
            <a:chOff x="0" y="0"/>
            <a:chExt cx="8399855" cy="1246491"/>
          </a:xfrm>
        </p:grpSpPr>
        <p:sp>
          <p:nvSpPr>
            <p:cNvPr id="3" name="Freeform 3"/>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a:p>
          </p:txBody>
        </p:sp>
        <p:sp>
          <p:nvSpPr>
            <p:cNvPr id="4" name="TextBox 4"/>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6" name="AutoShape 2">
            <a:extLst>
              <a:ext uri="{FF2B5EF4-FFF2-40B4-BE49-F238E27FC236}">
                <a16:creationId xmlns:a16="http://schemas.microsoft.com/office/drawing/2014/main" id="{4AFAD3F2-12B2-EA42-F2CC-B275DDBFC5CF}"/>
              </a:ext>
            </a:extLst>
          </p:cNvPr>
          <p:cNvSpPr>
            <a:spLocks noChangeAspect="1" noChangeArrowheads="1"/>
          </p:cNvSpPr>
          <p:nvPr/>
        </p:nvSpPr>
        <p:spPr bwMode="auto">
          <a:xfrm>
            <a:off x="6499612" y="4991100"/>
            <a:ext cx="2796788" cy="279678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9" name="Picture 8">
            <a:extLst>
              <a:ext uri="{FF2B5EF4-FFF2-40B4-BE49-F238E27FC236}">
                <a16:creationId xmlns:a16="http://schemas.microsoft.com/office/drawing/2014/main" id="{B3BD1552-82C3-96F2-0DC5-D94844623F58}"/>
              </a:ext>
            </a:extLst>
          </p:cNvPr>
          <p:cNvPicPr>
            <a:picLocks noChangeAspect="1"/>
          </p:cNvPicPr>
          <p:nvPr/>
        </p:nvPicPr>
        <p:blipFill>
          <a:blip r:embed="rId2"/>
          <a:stretch>
            <a:fillRect/>
          </a:stretch>
        </p:blipFill>
        <p:spPr>
          <a:xfrm>
            <a:off x="762042" y="264017"/>
            <a:ext cx="5037070" cy="3352800"/>
          </a:xfrm>
          <a:prstGeom prst="rect">
            <a:avLst/>
          </a:prstGeom>
          <a:ln w="228600" cap="sq" cmpd="thickThin">
            <a:solidFill>
              <a:srgbClr val="000000"/>
            </a:solidFill>
            <a:prstDash val="solid"/>
            <a:miter lim="800000"/>
          </a:ln>
          <a:effectLst>
            <a:innerShdw blurRad="76200">
              <a:srgbClr val="000000"/>
            </a:innerShdw>
          </a:effectLst>
        </p:spPr>
      </p:pic>
      <p:pic>
        <p:nvPicPr>
          <p:cNvPr id="11" name="Picture 10">
            <a:extLst>
              <a:ext uri="{FF2B5EF4-FFF2-40B4-BE49-F238E27FC236}">
                <a16:creationId xmlns:a16="http://schemas.microsoft.com/office/drawing/2014/main" id="{DF18D0AF-2258-8CBD-337E-5B10160EF2B7}"/>
              </a:ext>
            </a:extLst>
          </p:cNvPr>
          <p:cNvPicPr>
            <a:picLocks noChangeAspect="1"/>
          </p:cNvPicPr>
          <p:nvPr/>
        </p:nvPicPr>
        <p:blipFill>
          <a:blip r:embed="rId3"/>
          <a:stretch>
            <a:fillRect/>
          </a:stretch>
        </p:blipFill>
        <p:spPr>
          <a:xfrm>
            <a:off x="7146353" y="291394"/>
            <a:ext cx="3443288" cy="4591050"/>
          </a:xfrm>
          <a:prstGeom prst="rect">
            <a:avLst/>
          </a:prstGeom>
          <a:ln w="228600" cap="sq" cmpd="thickThin">
            <a:solidFill>
              <a:srgbClr val="000000"/>
            </a:solidFill>
            <a:prstDash val="solid"/>
            <a:miter lim="800000"/>
          </a:ln>
          <a:effectLst>
            <a:innerShdw blurRad="76200">
              <a:srgbClr val="000000"/>
            </a:innerShdw>
          </a:effectLst>
        </p:spPr>
      </p:pic>
      <p:pic>
        <p:nvPicPr>
          <p:cNvPr id="13" name="Picture 12">
            <a:extLst>
              <a:ext uri="{FF2B5EF4-FFF2-40B4-BE49-F238E27FC236}">
                <a16:creationId xmlns:a16="http://schemas.microsoft.com/office/drawing/2014/main" id="{38F418ED-0442-76BE-B8CA-02FDBC2E0346}"/>
              </a:ext>
            </a:extLst>
          </p:cNvPr>
          <p:cNvPicPr>
            <a:picLocks noChangeAspect="1"/>
          </p:cNvPicPr>
          <p:nvPr/>
        </p:nvPicPr>
        <p:blipFill>
          <a:blip r:embed="rId4"/>
          <a:stretch>
            <a:fillRect/>
          </a:stretch>
        </p:blipFill>
        <p:spPr>
          <a:xfrm>
            <a:off x="12118699" y="395955"/>
            <a:ext cx="5182118" cy="3449347"/>
          </a:xfrm>
          <a:prstGeom prst="rect">
            <a:avLst/>
          </a:prstGeom>
          <a:ln w="228600" cap="sq" cmpd="thickThin">
            <a:solidFill>
              <a:srgbClr val="000000"/>
            </a:solidFill>
            <a:prstDash val="solid"/>
            <a:miter lim="800000"/>
          </a:ln>
          <a:effectLst>
            <a:innerShdw blurRad="76200">
              <a:srgbClr val="000000"/>
            </a:innerShdw>
          </a:effectLst>
        </p:spPr>
      </p:pic>
      <p:pic>
        <p:nvPicPr>
          <p:cNvPr id="15" name="Picture 14">
            <a:extLst>
              <a:ext uri="{FF2B5EF4-FFF2-40B4-BE49-F238E27FC236}">
                <a16:creationId xmlns:a16="http://schemas.microsoft.com/office/drawing/2014/main" id="{A8E3E910-AF9C-2933-D75A-8FC3406B040C}"/>
              </a:ext>
            </a:extLst>
          </p:cNvPr>
          <p:cNvPicPr>
            <a:picLocks noChangeAspect="1"/>
          </p:cNvPicPr>
          <p:nvPr/>
        </p:nvPicPr>
        <p:blipFill>
          <a:blip r:embed="rId5"/>
          <a:stretch>
            <a:fillRect/>
          </a:stretch>
        </p:blipFill>
        <p:spPr>
          <a:xfrm>
            <a:off x="12725400" y="5007302"/>
            <a:ext cx="5202171" cy="3462695"/>
          </a:xfrm>
          <a:prstGeom prst="rect">
            <a:avLst/>
          </a:prstGeom>
          <a:ln w="228600" cap="sq" cmpd="thickThin">
            <a:solidFill>
              <a:srgbClr val="000000"/>
            </a:solidFill>
            <a:prstDash val="solid"/>
            <a:miter lim="800000"/>
          </a:ln>
          <a:effectLst>
            <a:innerShdw blurRad="76200">
              <a:srgbClr val="000000"/>
            </a:innerShdw>
          </a:effectLst>
        </p:spPr>
      </p:pic>
      <p:pic>
        <p:nvPicPr>
          <p:cNvPr id="17" name="Picture 16">
            <a:extLst>
              <a:ext uri="{FF2B5EF4-FFF2-40B4-BE49-F238E27FC236}">
                <a16:creationId xmlns:a16="http://schemas.microsoft.com/office/drawing/2014/main" id="{38FAEE42-5341-F2CA-01F6-3E99C83611E9}"/>
              </a:ext>
            </a:extLst>
          </p:cNvPr>
          <p:cNvPicPr>
            <a:picLocks noChangeAspect="1"/>
          </p:cNvPicPr>
          <p:nvPr/>
        </p:nvPicPr>
        <p:blipFill>
          <a:blip r:embed="rId6"/>
          <a:stretch>
            <a:fillRect/>
          </a:stretch>
        </p:blipFill>
        <p:spPr>
          <a:xfrm>
            <a:off x="556847" y="5077991"/>
            <a:ext cx="3228244" cy="4304325"/>
          </a:xfrm>
          <a:prstGeom prst="rect">
            <a:avLst/>
          </a:prstGeom>
          <a:ln w="228600" cap="sq" cmpd="thickThin">
            <a:solidFill>
              <a:srgbClr val="000000"/>
            </a:solidFill>
            <a:prstDash val="solid"/>
            <a:miter lim="800000"/>
          </a:ln>
          <a:effectLst>
            <a:innerShdw blurRad="76200">
              <a:srgbClr val="000000"/>
            </a:innerShdw>
          </a:effectLst>
        </p:spPr>
      </p:pic>
      <p:pic>
        <p:nvPicPr>
          <p:cNvPr id="19" name="Picture 18">
            <a:extLst>
              <a:ext uri="{FF2B5EF4-FFF2-40B4-BE49-F238E27FC236}">
                <a16:creationId xmlns:a16="http://schemas.microsoft.com/office/drawing/2014/main" id="{EAEF6767-CBA0-BA69-A59D-85E9C5E10B40}"/>
              </a:ext>
            </a:extLst>
          </p:cNvPr>
          <p:cNvPicPr>
            <a:picLocks noChangeAspect="1"/>
          </p:cNvPicPr>
          <p:nvPr/>
        </p:nvPicPr>
        <p:blipFill>
          <a:blip r:embed="rId7"/>
          <a:stretch>
            <a:fillRect/>
          </a:stretch>
        </p:blipFill>
        <p:spPr>
          <a:xfrm>
            <a:off x="8109176" y="5667313"/>
            <a:ext cx="4009523" cy="4017859"/>
          </a:xfrm>
          <a:prstGeom prst="rect">
            <a:avLst/>
          </a:prstGeom>
          <a:ln w="228600" cap="sq" cmpd="thickThin">
            <a:solidFill>
              <a:srgbClr val="000000"/>
            </a:solidFill>
            <a:prstDash val="solid"/>
            <a:miter lim="800000"/>
          </a:ln>
          <a:effectLst>
            <a:innerShdw blurRad="76200">
              <a:srgbClr val="000000"/>
            </a:innerShdw>
          </a:effectLst>
        </p:spPr>
      </p:pic>
      <p:pic>
        <p:nvPicPr>
          <p:cNvPr id="21" name="Picture 20">
            <a:extLst>
              <a:ext uri="{FF2B5EF4-FFF2-40B4-BE49-F238E27FC236}">
                <a16:creationId xmlns:a16="http://schemas.microsoft.com/office/drawing/2014/main" id="{82EAC4F0-D11A-071A-116F-661781ECC89E}"/>
              </a:ext>
            </a:extLst>
          </p:cNvPr>
          <p:cNvPicPr>
            <a:picLocks noChangeAspect="1"/>
          </p:cNvPicPr>
          <p:nvPr/>
        </p:nvPicPr>
        <p:blipFill>
          <a:blip r:embed="rId8"/>
          <a:stretch>
            <a:fillRect/>
          </a:stretch>
        </p:blipFill>
        <p:spPr>
          <a:xfrm>
            <a:off x="4651559" y="6346287"/>
            <a:ext cx="2701741" cy="3602321"/>
          </a:xfrm>
          <a:prstGeom prst="rect">
            <a:avLst/>
          </a:prstGeom>
          <a:ln w="228600" cap="sq" cmpd="thickThin">
            <a:solidFill>
              <a:srgbClr val="000000"/>
            </a:solidFill>
            <a:prstDash val="solid"/>
            <a:miter lim="800000"/>
          </a:ln>
          <a:effectLst>
            <a:innerShdw blurRad="76200">
              <a:srgbClr val="000000"/>
            </a:innerShdw>
          </a:effectLst>
        </p:spPr>
      </p:pic>
      <p:pic>
        <p:nvPicPr>
          <p:cNvPr id="22" name="Picture 2">
            <a:extLst>
              <a:ext uri="{FF2B5EF4-FFF2-40B4-BE49-F238E27FC236}">
                <a16:creationId xmlns:a16="http://schemas.microsoft.com/office/drawing/2014/main" id="{AE766FE4-2E8D-A459-AF06-5102BEFEF17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312345" y="8805175"/>
            <a:ext cx="984461" cy="1177522"/>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4">
            <a:extLst>
              <a:ext uri="{FF2B5EF4-FFF2-40B4-BE49-F238E27FC236}">
                <a16:creationId xmlns:a16="http://schemas.microsoft.com/office/drawing/2014/main" id="{8F970B8B-15EF-7314-92CE-6E7EFACCEEDF}"/>
              </a:ext>
            </a:extLst>
          </p:cNvPr>
          <p:cNvSpPr txBox="1"/>
          <p:nvPr/>
        </p:nvSpPr>
        <p:spPr>
          <a:xfrm>
            <a:off x="0" y="7809986"/>
            <a:ext cx="18288000" cy="2796788"/>
          </a:xfrm>
          <a:prstGeom prst="rect">
            <a:avLst/>
          </a:prstGeom>
        </p:spPr>
        <p:txBody>
          <a:bodyPr lIns="39622" tIns="39622" rIns="39622" bIns="39622" rtlCol="0" anchor="ctr"/>
          <a:lstStyle/>
          <a:p>
            <a:pPr algn="ctr">
              <a:lnSpc>
                <a:spcPts val="1528"/>
              </a:lnSpc>
            </a:pPr>
            <a:endParaRPr/>
          </a:p>
        </p:txBody>
      </p:sp>
      <p:sp>
        <p:nvSpPr>
          <p:cNvPr id="5" name="Slide Number Placeholder 4">
            <a:extLst>
              <a:ext uri="{FF2B5EF4-FFF2-40B4-BE49-F238E27FC236}">
                <a16:creationId xmlns:a16="http://schemas.microsoft.com/office/drawing/2014/main" id="{5AD8D54C-D7B0-02B4-0D9F-5DCA11874167}"/>
              </a:ext>
            </a:extLst>
          </p:cNvPr>
          <p:cNvSpPr>
            <a:spLocks noGrp="1"/>
          </p:cNvSpPr>
          <p:nvPr>
            <p:ph type="sldNum" sz="quarter" idx="12"/>
          </p:nvPr>
        </p:nvSpPr>
        <p:spPr>
          <a:xfrm>
            <a:off x="15737775" y="9502609"/>
            <a:ext cx="2133600" cy="365125"/>
          </a:xfrm>
        </p:spPr>
        <p:txBody>
          <a:bodyPr/>
          <a:lstStyle/>
          <a:p>
            <a:fld id="{B6F15528-21DE-4FAA-801E-634DDDAF4B2B}"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741B315-D80A-3DC6-6219-6BCF899AB8FF}"/>
              </a:ext>
            </a:extLst>
          </p:cNvPr>
          <p:cNvSpPr txBox="1"/>
          <p:nvPr/>
        </p:nvSpPr>
        <p:spPr>
          <a:xfrm>
            <a:off x="2454442" y="3614751"/>
            <a:ext cx="13411200" cy="3170099"/>
          </a:xfrm>
          <a:prstGeom prst="rect">
            <a:avLst/>
          </a:prstGeom>
          <a:noFill/>
        </p:spPr>
        <p:txBody>
          <a:bodyPr wrap="square" rtlCol="0">
            <a:spAutoFit/>
          </a:bodyPr>
          <a:lstStyle/>
          <a:p>
            <a:pPr algn="ctr"/>
            <a:r>
              <a:rPr lang="en-CA" sz="20000" dirty="0">
                <a:solidFill>
                  <a:schemeClr val="bg1">
                    <a:lumMod val="85000"/>
                  </a:schemeClr>
                </a:solidFill>
              </a:rPr>
              <a:t>DRAFT</a:t>
            </a:r>
          </a:p>
        </p:txBody>
      </p:sp>
      <p:sp>
        <p:nvSpPr>
          <p:cNvPr id="6" name="TextBox 6"/>
          <p:cNvSpPr txBox="1"/>
          <p:nvPr/>
        </p:nvSpPr>
        <p:spPr>
          <a:xfrm>
            <a:off x="2149814" y="1556935"/>
            <a:ext cx="12152188" cy="8163710"/>
          </a:xfrm>
          <a:prstGeom prst="rect">
            <a:avLst/>
          </a:prstGeom>
        </p:spPr>
        <p:txBody>
          <a:bodyPr lIns="0" tIns="0" rIns="0" bIns="0" rtlCol="0" anchor="t">
            <a:spAutoFit/>
          </a:bodyPr>
          <a:lstStyle/>
          <a:p>
            <a:pPr algn="l">
              <a:lnSpc>
                <a:spcPts val="2798"/>
              </a:lnSpc>
              <a:spcBef>
                <a:spcPct val="0"/>
              </a:spcBef>
            </a:pPr>
            <a:r>
              <a:rPr lang="en-US" sz="1998" b="1" i="1" dirty="0">
                <a:solidFill>
                  <a:srgbClr val="000000"/>
                </a:solidFill>
                <a:latin typeface="Poppins Bold Italics"/>
                <a:ea typeface="Poppins Bold Italics"/>
                <a:cs typeface="Poppins Bold Italics"/>
                <a:sym typeface="Poppins Bold Italics"/>
              </a:rPr>
              <a:t>            Child Wellbeing and Safety</a:t>
            </a:r>
          </a:p>
          <a:p>
            <a:pPr algn="l">
              <a:lnSpc>
                <a:spcPts val="2798"/>
              </a:lnSpc>
              <a:spcBef>
                <a:spcPct val="0"/>
              </a:spcBef>
            </a:pPr>
            <a:endParaRPr lang="en-US" sz="1998" b="1" i="1" dirty="0">
              <a:solidFill>
                <a:srgbClr val="000000"/>
              </a:solidFill>
              <a:latin typeface="Poppins Bold Italics"/>
              <a:ea typeface="Poppins Bold Italics"/>
              <a:cs typeface="Poppins Bold Italics"/>
              <a:sym typeface="Poppins Bold Italics"/>
            </a:endParaRPr>
          </a:p>
          <a:p>
            <a:pPr algn="l">
              <a:lnSpc>
                <a:spcPts val="2798"/>
              </a:lnSpc>
              <a:spcBef>
                <a:spcPct val="0"/>
              </a:spcBef>
            </a:pPr>
            <a:r>
              <a:rPr lang="en-US" sz="1998" dirty="0">
                <a:solidFill>
                  <a:srgbClr val="000000"/>
                </a:solidFill>
                <a:latin typeface="Poppins"/>
                <a:ea typeface="Poppins"/>
                <a:cs typeface="Poppins"/>
                <a:sym typeface="Poppins"/>
              </a:rPr>
              <a:t>Every Child Care and Early Years Program carries a sacred responsibility to protect </a:t>
            </a:r>
          </a:p>
          <a:p>
            <a:pPr algn="l">
              <a:lnSpc>
                <a:spcPts val="2798"/>
              </a:lnSpc>
              <a:spcBef>
                <a:spcPct val="0"/>
              </a:spcBef>
            </a:pPr>
            <a:r>
              <a:rPr lang="en-US" sz="1998" dirty="0">
                <a:solidFill>
                  <a:srgbClr val="000000"/>
                </a:solidFill>
                <a:latin typeface="Poppins"/>
                <a:ea typeface="Poppins"/>
                <a:cs typeface="Poppins"/>
                <a:sym typeface="Poppins"/>
              </a:rPr>
              <a:t>and nurture the wellbeing of all children in its care. When there is concern that a child may</a:t>
            </a:r>
          </a:p>
          <a:p>
            <a:pPr algn="l">
              <a:lnSpc>
                <a:spcPts val="2798"/>
              </a:lnSpc>
              <a:spcBef>
                <a:spcPct val="0"/>
              </a:spcBef>
            </a:pPr>
            <a:r>
              <a:rPr lang="en-US" sz="1998" dirty="0">
                <a:solidFill>
                  <a:srgbClr val="000000"/>
                </a:solidFill>
                <a:latin typeface="Poppins"/>
                <a:ea typeface="Poppins"/>
                <a:cs typeface="Poppins"/>
                <a:sym typeface="Poppins"/>
              </a:rPr>
              <a:t> be experiencing harm or neglect, the facility shall respond with care, respect, and urgency. </a:t>
            </a:r>
          </a:p>
          <a:p>
            <a:pPr algn="l">
              <a:lnSpc>
                <a:spcPts val="2798"/>
              </a:lnSpc>
              <a:spcBef>
                <a:spcPct val="0"/>
              </a:spcBef>
            </a:pPr>
            <a:r>
              <a:rPr lang="en-US" sz="1998" dirty="0">
                <a:solidFill>
                  <a:srgbClr val="000000"/>
                </a:solidFill>
                <a:latin typeface="Poppins"/>
                <a:ea typeface="Poppins"/>
                <a:cs typeface="Poppins"/>
                <a:sym typeface="Poppins"/>
              </a:rPr>
              <a:t>This response should include collaboration with the child’s family, community supports, </a:t>
            </a:r>
          </a:p>
          <a:p>
            <a:pPr algn="l">
              <a:lnSpc>
                <a:spcPts val="2798"/>
              </a:lnSpc>
              <a:spcBef>
                <a:spcPct val="0"/>
              </a:spcBef>
            </a:pPr>
            <a:r>
              <a:rPr lang="en-US" sz="1998" dirty="0">
                <a:solidFill>
                  <a:srgbClr val="000000"/>
                </a:solidFill>
                <a:latin typeface="Poppins"/>
                <a:ea typeface="Poppins"/>
                <a:cs typeface="Poppins"/>
                <a:sym typeface="Poppins"/>
              </a:rPr>
              <a:t>and the designated Child and Family Services Authority, following both community and </a:t>
            </a:r>
          </a:p>
          <a:p>
            <a:pPr algn="l">
              <a:lnSpc>
                <a:spcPts val="2798"/>
              </a:lnSpc>
              <a:spcBef>
                <a:spcPct val="0"/>
              </a:spcBef>
            </a:pPr>
            <a:r>
              <a:rPr lang="en-US" sz="1998" dirty="0">
                <a:solidFill>
                  <a:srgbClr val="000000"/>
                </a:solidFill>
                <a:latin typeface="Poppins"/>
                <a:ea typeface="Poppins"/>
                <a:cs typeface="Poppins"/>
                <a:sym typeface="Poppins"/>
              </a:rPr>
              <a:t>legislative protocols.</a:t>
            </a:r>
          </a:p>
          <a:p>
            <a:pPr algn="l">
              <a:lnSpc>
                <a:spcPts val="2238"/>
              </a:lnSpc>
              <a:spcBef>
                <a:spcPct val="0"/>
              </a:spcBef>
            </a:pPr>
            <a:endParaRPr lang="en-US" sz="1998" dirty="0">
              <a:solidFill>
                <a:srgbClr val="000000"/>
              </a:solidFill>
              <a:latin typeface="Poppins"/>
              <a:ea typeface="Poppins"/>
              <a:cs typeface="Poppins"/>
              <a:sym typeface="Poppins"/>
            </a:endParaRPr>
          </a:p>
          <a:p>
            <a:pPr algn="l">
              <a:lnSpc>
                <a:spcPts val="2798"/>
              </a:lnSpc>
              <a:spcBef>
                <a:spcPct val="0"/>
              </a:spcBef>
            </a:pPr>
            <a:r>
              <a:rPr lang="en-US" sz="1998" dirty="0">
                <a:solidFill>
                  <a:srgbClr val="000000"/>
                </a:solidFill>
                <a:latin typeface="Poppins"/>
                <a:ea typeface="Poppins"/>
                <a:cs typeface="Poppins"/>
                <a:sym typeface="Poppins"/>
              </a:rPr>
              <a:t>The Child Abuse Protocol shall be kept on file and shared in a way that supports </a:t>
            </a:r>
          </a:p>
          <a:p>
            <a:pPr algn="l">
              <a:lnSpc>
                <a:spcPts val="2798"/>
              </a:lnSpc>
              <a:spcBef>
                <a:spcPct val="0"/>
              </a:spcBef>
            </a:pPr>
            <a:r>
              <a:rPr lang="en-US" sz="1998" dirty="0">
                <a:solidFill>
                  <a:srgbClr val="000000"/>
                </a:solidFill>
                <a:latin typeface="Poppins"/>
                <a:ea typeface="Poppins"/>
                <a:cs typeface="Poppins"/>
                <a:sym typeface="Poppins"/>
              </a:rPr>
              <a:t>understanding from a cultural perspective. It should be reviewed during staff orientation,</a:t>
            </a:r>
          </a:p>
          <a:p>
            <a:pPr algn="l">
              <a:lnSpc>
                <a:spcPts val="2798"/>
              </a:lnSpc>
              <a:spcBef>
                <a:spcPct val="0"/>
              </a:spcBef>
            </a:pPr>
            <a:r>
              <a:rPr lang="en-US" sz="1998" dirty="0">
                <a:solidFill>
                  <a:srgbClr val="000000"/>
                </a:solidFill>
                <a:latin typeface="Poppins"/>
                <a:ea typeface="Poppins"/>
                <a:cs typeface="Poppins"/>
                <a:sym typeface="Poppins"/>
              </a:rPr>
              <a:t> along with teachings about cultural approaches to child wellbeing, kinship responsibilities, </a:t>
            </a:r>
          </a:p>
          <a:p>
            <a:pPr algn="l">
              <a:lnSpc>
                <a:spcPts val="2798"/>
              </a:lnSpc>
              <a:spcBef>
                <a:spcPct val="0"/>
              </a:spcBef>
            </a:pPr>
            <a:r>
              <a:rPr lang="en-US" sz="1998" dirty="0">
                <a:solidFill>
                  <a:srgbClr val="000000"/>
                </a:solidFill>
                <a:latin typeface="Poppins"/>
                <a:ea typeface="Poppins"/>
                <a:cs typeface="Poppins"/>
                <a:sym typeface="Poppins"/>
              </a:rPr>
              <a:t>and trauma-informed, culturally grounded care.</a:t>
            </a:r>
          </a:p>
          <a:p>
            <a:pPr algn="l">
              <a:lnSpc>
                <a:spcPts val="2798"/>
              </a:lnSpc>
              <a:spcBef>
                <a:spcPct val="0"/>
              </a:spcBef>
            </a:pPr>
            <a:r>
              <a:rPr lang="en-US" sz="1998" dirty="0">
                <a:solidFill>
                  <a:srgbClr val="000000"/>
                </a:solidFill>
                <a:latin typeface="Poppins"/>
                <a:ea typeface="Poppins"/>
                <a:cs typeface="Poppins"/>
                <a:sym typeface="Poppins"/>
              </a:rPr>
              <a:t>If an allegation of harm is made involving a staff member, the Child Care or Early Years </a:t>
            </a:r>
          </a:p>
          <a:p>
            <a:pPr algn="l">
              <a:lnSpc>
                <a:spcPts val="2798"/>
              </a:lnSpc>
              <a:spcBef>
                <a:spcPct val="0"/>
              </a:spcBef>
            </a:pPr>
            <a:r>
              <a:rPr lang="en-US" sz="1998" dirty="0">
                <a:solidFill>
                  <a:srgbClr val="000000"/>
                </a:solidFill>
                <a:latin typeface="Poppins"/>
                <a:ea typeface="Poppins"/>
                <a:cs typeface="Poppins"/>
                <a:sym typeface="Poppins"/>
              </a:rPr>
              <a:t>Program shall notify the Child and Family Services Authority to investigate and follow up in</a:t>
            </a:r>
          </a:p>
          <a:p>
            <a:pPr algn="l">
              <a:lnSpc>
                <a:spcPts val="2798"/>
              </a:lnSpc>
              <a:spcBef>
                <a:spcPct val="0"/>
              </a:spcBef>
            </a:pPr>
            <a:r>
              <a:rPr lang="en-US" sz="1998" dirty="0">
                <a:solidFill>
                  <a:srgbClr val="000000"/>
                </a:solidFill>
                <a:latin typeface="Poppins"/>
                <a:ea typeface="Poppins"/>
                <a:cs typeface="Poppins"/>
                <a:sym typeface="Poppins"/>
              </a:rPr>
              <a:t> a way that upholds fairness, cultural safety, and community trust. Whenever possible, guidance</a:t>
            </a:r>
          </a:p>
          <a:p>
            <a:pPr algn="l">
              <a:lnSpc>
                <a:spcPts val="2798"/>
              </a:lnSpc>
              <a:spcBef>
                <a:spcPct val="0"/>
              </a:spcBef>
            </a:pPr>
            <a:r>
              <a:rPr lang="en-US" sz="1998" dirty="0">
                <a:solidFill>
                  <a:srgbClr val="000000"/>
                </a:solidFill>
                <a:latin typeface="Poppins"/>
                <a:ea typeface="Poppins"/>
                <a:cs typeface="Poppins"/>
                <a:sym typeface="Poppins"/>
              </a:rPr>
              <a:t> from Elders or Knowledge Keepers should be included to support accountability, healing, </a:t>
            </a:r>
          </a:p>
          <a:p>
            <a:pPr algn="l">
              <a:lnSpc>
                <a:spcPts val="2798"/>
              </a:lnSpc>
              <a:spcBef>
                <a:spcPct val="0"/>
              </a:spcBef>
            </a:pPr>
            <a:r>
              <a:rPr lang="en-US" sz="1998" dirty="0">
                <a:solidFill>
                  <a:srgbClr val="000000"/>
                </a:solidFill>
                <a:latin typeface="Poppins"/>
                <a:ea typeface="Poppins"/>
                <a:cs typeface="Poppins"/>
                <a:sym typeface="Poppins"/>
              </a:rPr>
              <a:t>and the continued safety of all children.</a:t>
            </a:r>
          </a:p>
          <a:p>
            <a:pPr algn="l">
              <a:lnSpc>
                <a:spcPts val="2798"/>
              </a:lnSpc>
              <a:spcBef>
                <a:spcPct val="0"/>
              </a:spcBef>
            </a:pPr>
            <a:r>
              <a:rPr lang="en-US" sz="1998" b="1" dirty="0">
                <a:solidFill>
                  <a:srgbClr val="000000"/>
                </a:solidFill>
                <a:latin typeface="Poppins Bold"/>
                <a:ea typeface="Poppins Bold"/>
                <a:cs typeface="Poppins Bold"/>
                <a:sym typeface="Poppins Bold"/>
              </a:rPr>
              <a:t> </a:t>
            </a:r>
          </a:p>
          <a:p>
            <a:pPr algn="l">
              <a:lnSpc>
                <a:spcPts val="2798"/>
              </a:lnSpc>
              <a:spcBef>
                <a:spcPct val="0"/>
              </a:spcBef>
            </a:pPr>
            <a:r>
              <a:rPr lang="en-US" sz="1998" b="1" i="1" dirty="0">
                <a:solidFill>
                  <a:srgbClr val="000000"/>
                </a:solidFill>
                <a:latin typeface="Poppins Bold Italics"/>
                <a:ea typeface="Poppins Bold Italics"/>
                <a:cs typeface="Poppins Bold Italics"/>
                <a:sym typeface="Poppins Bold Italics"/>
              </a:rPr>
              <a:t>Staff Responses to Child Wellbeing and Safety (recommendation) </a:t>
            </a:r>
          </a:p>
          <a:p>
            <a:pPr algn="l">
              <a:lnSpc>
                <a:spcPts val="2798"/>
              </a:lnSpc>
              <a:spcBef>
                <a:spcPct val="0"/>
              </a:spcBef>
            </a:pPr>
            <a:r>
              <a:rPr lang="en-US" sz="1998" b="1" dirty="0">
                <a:solidFill>
                  <a:srgbClr val="000000"/>
                </a:solidFill>
                <a:latin typeface="Poppins Bold"/>
                <a:ea typeface="Poppins Bold"/>
                <a:cs typeface="Poppins Bold"/>
                <a:sym typeface="Poppins Bold"/>
              </a:rPr>
              <a:t>• </a:t>
            </a:r>
            <a:r>
              <a:rPr lang="en-US" sz="1998" dirty="0">
                <a:solidFill>
                  <a:srgbClr val="000000"/>
                </a:solidFill>
                <a:latin typeface="Poppins"/>
                <a:ea typeface="Poppins"/>
                <a:cs typeface="Poppins"/>
                <a:sym typeface="Poppins"/>
              </a:rPr>
              <a:t>Have a trauma-informed approach for children experiencing emotional distress.</a:t>
            </a:r>
          </a:p>
          <a:p>
            <a:pPr algn="l">
              <a:lnSpc>
                <a:spcPts val="2798"/>
              </a:lnSpc>
              <a:spcBef>
                <a:spcPct val="0"/>
              </a:spcBef>
            </a:pPr>
            <a:r>
              <a:rPr lang="en-US" sz="1998" dirty="0">
                <a:solidFill>
                  <a:srgbClr val="000000"/>
                </a:solidFill>
                <a:latin typeface="Poppins"/>
                <a:ea typeface="Poppins"/>
                <a:cs typeface="Poppins"/>
                <a:sym typeface="Poppins"/>
              </a:rPr>
              <a:t>• Staff should receive training on recognizing and responding to mental health concerns.</a:t>
            </a:r>
          </a:p>
          <a:p>
            <a:pPr algn="l">
              <a:lnSpc>
                <a:spcPts val="2798"/>
              </a:lnSpc>
              <a:spcBef>
                <a:spcPct val="0"/>
              </a:spcBef>
            </a:pPr>
            <a:r>
              <a:rPr lang="en-US" sz="1998" dirty="0">
                <a:solidFill>
                  <a:srgbClr val="000000"/>
                </a:solidFill>
                <a:latin typeface="Poppins"/>
                <a:ea typeface="Poppins"/>
                <a:cs typeface="Poppins"/>
                <a:sym typeface="Poppins"/>
              </a:rPr>
              <a:t>• Staff should receive </a:t>
            </a:r>
            <a:r>
              <a:rPr lang="en-US" sz="1998" dirty="0" err="1">
                <a:solidFill>
                  <a:srgbClr val="000000"/>
                </a:solidFill>
                <a:latin typeface="Poppins"/>
                <a:ea typeface="Poppins"/>
                <a:cs typeface="Poppins"/>
                <a:sym typeface="Poppins"/>
              </a:rPr>
              <a:t>Ireferral</a:t>
            </a:r>
            <a:r>
              <a:rPr lang="en-US" sz="1998" dirty="0">
                <a:solidFill>
                  <a:srgbClr val="000000"/>
                </a:solidFill>
                <a:latin typeface="Poppins"/>
                <a:ea typeface="Poppins"/>
                <a:cs typeface="Poppins"/>
                <a:sym typeface="Poppins"/>
              </a:rPr>
              <a:t> information for mental health and traditional healing supports.</a:t>
            </a:r>
          </a:p>
        </p:txBody>
      </p:sp>
      <p:sp>
        <p:nvSpPr>
          <p:cNvPr id="7" name="TextBox 7"/>
          <p:cNvSpPr txBox="1"/>
          <p:nvPr/>
        </p:nvSpPr>
        <p:spPr>
          <a:xfrm>
            <a:off x="15491399" y="9201150"/>
            <a:ext cx="1617550" cy="411536"/>
          </a:xfrm>
          <a:prstGeom prst="rect">
            <a:avLst/>
          </a:prstGeom>
        </p:spPr>
        <p:txBody>
          <a:bodyPr lIns="0" tIns="0" rIns="0" bIns="0" rtlCol="0" anchor="t">
            <a:spAutoFit/>
          </a:bodyPr>
          <a:lstStyle/>
          <a:p>
            <a:pPr algn="ctr">
              <a:lnSpc>
                <a:spcPts val="3267"/>
              </a:lnSpc>
              <a:spcBef>
                <a:spcPct val="0"/>
              </a:spcBef>
            </a:pPr>
            <a:r>
              <a:rPr lang="en-US" sz="2333">
                <a:solidFill>
                  <a:srgbClr val="344E41"/>
                </a:solidFill>
                <a:latin typeface="Poppins"/>
                <a:ea typeface="Poppins"/>
                <a:cs typeface="Poppins"/>
                <a:sym typeface="Poppins"/>
              </a:rPr>
              <a:t>Page 2 0f 2</a:t>
            </a:r>
          </a:p>
        </p:txBody>
      </p:sp>
      <p:grpSp>
        <p:nvGrpSpPr>
          <p:cNvPr id="2" name="Group 2">
            <a:extLst>
              <a:ext uri="{FF2B5EF4-FFF2-40B4-BE49-F238E27FC236}">
                <a16:creationId xmlns:a16="http://schemas.microsoft.com/office/drawing/2014/main" id="{14DA9EAB-A23F-54E0-954D-91253DA5A356}"/>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9CF7964A-AE42-E9FB-4AB6-838A5E88F72C}"/>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5C839B56-7850-73A3-297D-7AAFAEAD48C7}"/>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847AAA27-CD13-BD66-74E7-FA9F7117215C}"/>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pic>
        <p:nvPicPr>
          <p:cNvPr id="13" name="Picture 2">
            <a:extLst>
              <a:ext uri="{FF2B5EF4-FFF2-40B4-BE49-F238E27FC236}">
                <a16:creationId xmlns:a16="http://schemas.microsoft.com/office/drawing/2014/main" id="{0AB494E7-62F0-8E27-FBAD-9D9F1DA0AB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8">
            <a:extLst>
              <a:ext uri="{FF2B5EF4-FFF2-40B4-BE49-F238E27FC236}">
                <a16:creationId xmlns:a16="http://schemas.microsoft.com/office/drawing/2014/main" id="{1E074EC1-5C6E-F0E9-A84D-282C8069F5F4}"/>
              </a:ext>
            </a:extLst>
          </p:cNvPr>
          <p:cNvSpPr>
            <a:spLocks noGrp="1"/>
          </p:cNvSpPr>
          <p:nvPr>
            <p:ph type="sldNum" sz="quarter" idx="12"/>
          </p:nvPr>
        </p:nvSpPr>
        <p:spPr>
          <a:xfrm>
            <a:off x="15491399" y="9538082"/>
            <a:ext cx="2133600" cy="365125"/>
          </a:xfrm>
        </p:spPr>
        <p:txBody>
          <a:bodyPr/>
          <a:lstStyle/>
          <a:p>
            <a:fld id="{B6F15528-21DE-4FAA-801E-634DDDAF4B2B}"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a:extLst>
            <a:ext uri="{FF2B5EF4-FFF2-40B4-BE49-F238E27FC236}">
              <a16:creationId xmlns:a16="http://schemas.microsoft.com/office/drawing/2014/main" id="{BE3B3CB2-E229-08B6-8938-95C3A4FD0DB8}"/>
            </a:ext>
          </a:extLst>
        </p:cNvPr>
        <p:cNvGrpSpPr/>
        <p:nvPr/>
      </p:nvGrpSpPr>
      <p:grpSpPr>
        <a:xfrm>
          <a:off x="0" y="0"/>
          <a:ext cx="0" cy="0"/>
          <a:chOff x="0" y="0"/>
          <a:chExt cx="0" cy="0"/>
        </a:xfrm>
      </p:grpSpPr>
      <p:sp>
        <p:nvSpPr>
          <p:cNvPr id="7" name="TextBox 7">
            <a:extLst>
              <a:ext uri="{FF2B5EF4-FFF2-40B4-BE49-F238E27FC236}">
                <a16:creationId xmlns:a16="http://schemas.microsoft.com/office/drawing/2014/main" id="{E3D47DCD-5B36-C9E4-ED94-59AC9604FCBE}"/>
              </a:ext>
            </a:extLst>
          </p:cNvPr>
          <p:cNvSpPr txBox="1"/>
          <p:nvPr/>
        </p:nvSpPr>
        <p:spPr>
          <a:xfrm>
            <a:off x="2209800" y="3016499"/>
            <a:ext cx="14418974" cy="6413807"/>
          </a:xfrm>
          <a:prstGeom prst="rect">
            <a:avLst/>
          </a:prstGeom>
        </p:spPr>
        <p:txBody>
          <a:bodyPr lIns="0" tIns="0" rIns="0" bIns="0" rtlCol="0" anchor="t">
            <a:spAutoFit/>
          </a:bodyPr>
          <a:lstStyle/>
          <a:p>
            <a:pPr algn="l">
              <a:lnSpc>
                <a:spcPts val="6254"/>
              </a:lnSpc>
            </a:pPr>
            <a:r>
              <a:rPr lang="en-US" sz="4467" dirty="0">
                <a:solidFill>
                  <a:srgbClr val="000000"/>
                </a:solidFill>
                <a:latin typeface="Palatino Linotype" panose="02040502050505030304" pitchFamily="18" charset="0"/>
                <a:ea typeface="Poppins Bold"/>
                <a:cs typeface="Poppins Bold"/>
                <a:sym typeface="Poppins Bold"/>
              </a:rPr>
              <a:t>Review the Policy  Together</a:t>
            </a:r>
          </a:p>
          <a:p>
            <a:pPr marL="0" lvl="0" indent="0" algn="l">
              <a:lnSpc>
                <a:spcPts val="6254"/>
              </a:lnSpc>
              <a:spcBef>
                <a:spcPct val="0"/>
              </a:spcBef>
            </a:pPr>
            <a:r>
              <a:rPr lang="en-US" sz="4467" dirty="0">
                <a:solidFill>
                  <a:srgbClr val="000000"/>
                </a:solidFill>
                <a:latin typeface="Palatino Linotype" panose="02040502050505030304" pitchFamily="18" charset="0"/>
                <a:ea typeface="Poppins Bold"/>
                <a:cs typeface="Poppins Bold"/>
                <a:sym typeface="Poppins Bold"/>
              </a:rPr>
              <a:t>Identify:</a:t>
            </a:r>
          </a:p>
          <a:p>
            <a:pPr marL="685800" lvl="0" indent="-685800" algn="l">
              <a:lnSpc>
                <a:spcPts val="6254"/>
              </a:lnSpc>
              <a:spcBef>
                <a:spcPct val="0"/>
              </a:spcBef>
              <a:buFont typeface="Arial" panose="020B0604020202020204" pitchFamily="34" charset="0"/>
              <a:buChar char="•"/>
            </a:pPr>
            <a:r>
              <a:rPr lang="en-US" sz="4467" u="none" strike="noStrike" dirty="0">
                <a:solidFill>
                  <a:srgbClr val="000000"/>
                </a:solidFill>
                <a:latin typeface="Palatino Linotype" panose="02040502050505030304" pitchFamily="18" charset="0"/>
                <a:ea typeface="Poppins Bold"/>
                <a:cs typeface="Poppins Bold"/>
                <a:sym typeface="Poppins Bold"/>
              </a:rPr>
              <a:t>What works well in this po</a:t>
            </a:r>
            <a:r>
              <a:rPr lang="en-US" sz="4467" dirty="0">
                <a:solidFill>
                  <a:srgbClr val="000000"/>
                </a:solidFill>
                <a:latin typeface="Palatino Linotype" panose="02040502050505030304" pitchFamily="18" charset="0"/>
                <a:ea typeface="Poppins Bold"/>
                <a:cs typeface="Poppins Bold"/>
                <a:sym typeface="Poppins Bold"/>
              </a:rPr>
              <a:t>licy?</a:t>
            </a:r>
          </a:p>
          <a:p>
            <a:pPr marL="685800" lvl="0" indent="-685800" algn="l">
              <a:lnSpc>
                <a:spcPts val="6254"/>
              </a:lnSpc>
              <a:spcBef>
                <a:spcPct val="0"/>
              </a:spcBef>
              <a:buFont typeface="Arial" panose="020B0604020202020204" pitchFamily="34" charset="0"/>
              <a:buChar char="•"/>
            </a:pPr>
            <a:r>
              <a:rPr lang="en-US" sz="4467" u="none" strike="noStrike" dirty="0">
                <a:solidFill>
                  <a:srgbClr val="000000"/>
                </a:solidFill>
                <a:latin typeface="Palatino Linotype" panose="02040502050505030304" pitchFamily="18" charset="0"/>
                <a:ea typeface="Poppins Bold"/>
                <a:cs typeface="Poppins Bold"/>
                <a:sym typeface="Poppins Bold"/>
              </a:rPr>
              <a:t>What might be challenging?</a:t>
            </a:r>
          </a:p>
          <a:p>
            <a:pPr marL="685800" lvl="0" indent="-685800" algn="l">
              <a:lnSpc>
                <a:spcPts val="6254"/>
              </a:lnSpc>
              <a:spcBef>
                <a:spcPct val="0"/>
              </a:spcBef>
              <a:buFont typeface="Arial" panose="020B0604020202020204" pitchFamily="34" charset="0"/>
              <a:buChar char="•"/>
            </a:pPr>
            <a:r>
              <a:rPr lang="en-US" sz="4467" dirty="0">
                <a:solidFill>
                  <a:srgbClr val="000000"/>
                </a:solidFill>
                <a:latin typeface="Palatino Linotype" panose="02040502050505030304" pitchFamily="18" charset="0"/>
                <a:ea typeface="Poppins Bold"/>
                <a:cs typeface="Poppins Bold"/>
                <a:sym typeface="Poppins Bold"/>
              </a:rPr>
              <a:t>What language or wording could change?</a:t>
            </a:r>
          </a:p>
          <a:p>
            <a:pPr marL="685800" lvl="0" indent="-685800" algn="l">
              <a:lnSpc>
                <a:spcPts val="6254"/>
              </a:lnSpc>
              <a:spcBef>
                <a:spcPct val="0"/>
              </a:spcBef>
              <a:buFont typeface="Arial" panose="020B0604020202020204" pitchFamily="34" charset="0"/>
              <a:buChar char="•"/>
            </a:pPr>
            <a:r>
              <a:rPr lang="en-US" sz="4467" u="none" strike="noStrike" dirty="0">
                <a:solidFill>
                  <a:srgbClr val="000000"/>
                </a:solidFill>
                <a:latin typeface="Palatino Linotype" panose="02040502050505030304" pitchFamily="18" charset="0"/>
                <a:ea typeface="Poppins Bold"/>
                <a:cs typeface="Poppins Bold"/>
                <a:sym typeface="Poppins Bold"/>
              </a:rPr>
              <a:t>What supports programs may need?</a:t>
            </a:r>
          </a:p>
          <a:p>
            <a:pPr marL="685800" lvl="0" indent="-685800" algn="l">
              <a:lnSpc>
                <a:spcPts val="6254"/>
              </a:lnSpc>
              <a:spcBef>
                <a:spcPct val="0"/>
              </a:spcBef>
              <a:buFont typeface="Arial" panose="020B0604020202020204" pitchFamily="34" charset="0"/>
              <a:buChar char="•"/>
            </a:pPr>
            <a:endParaRPr lang="en-US" sz="4467" dirty="0">
              <a:solidFill>
                <a:srgbClr val="000000"/>
              </a:solidFill>
              <a:latin typeface="Palatino Linotype" panose="02040502050505030304" pitchFamily="18" charset="0"/>
              <a:ea typeface="Poppins Bold"/>
              <a:cs typeface="Poppins Bold"/>
              <a:sym typeface="Poppins Bold"/>
            </a:endParaRPr>
          </a:p>
          <a:p>
            <a:pPr lvl="0" algn="l">
              <a:lnSpc>
                <a:spcPts val="6254"/>
              </a:lnSpc>
              <a:spcBef>
                <a:spcPct val="0"/>
              </a:spcBef>
            </a:pPr>
            <a:r>
              <a:rPr lang="en-US" sz="4467" u="none" strike="noStrike" dirty="0">
                <a:solidFill>
                  <a:srgbClr val="000000"/>
                </a:solidFill>
                <a:latin typeface="Palatino Linotype" panose="02040502050505030304" pitchFamily="18" charset="0"/>
                <a:ea typeface="Poppins Bold"/>
                <a:cs typeface="Poppins Bold"/>
                <a:sym typeface="Poppins Bold"/>
              </a:rPr>
              <a:t>Record:   Strengths, Concerns, Suggestions</a:t>
            </a:r>
          </a:p>
        </p:txBody>
      </p:sp>
      <p:grpSp>
        <p:nvGrpSpPr>
          <p:cNvPr id="4" name="Group 2">
            <a:extLst>
              <a:ext uri="{FF2B5EF4-FFF2-40B4-BE49-F238E27FC236}">
                <a16:creationId xmlns:a16="http://schemas.microsoft.com/office/drawing/2014/main" id="{20168369-927A-907F-7D85-2F5192E26D5A}"/>
              </a:ext>
            </a:extLst>
          </p:cNvPr>
          <p:cNvGrpSpPr/>
          <p:nvPr/>
        </p:nvGrpSpPr>
        <p:grpSpPr>
          <a:xfrm>
            <a:off x="16042" y="-638106"/>
            <a:ext cx="18288000" cy="1890230"/>
            <a:chOff x="0" y="0"/>
            <a:chExt cx="8399855" cy="1246491"/>
          </a:xfrm>
        </p:grpSpPr>
        <p:sp>
          <p:nvSpPr>
            <p:cNvPr id="5" name="Freeform 3">
              <a:extLst>
                <a:ext uri="{FF2B5EF4-FFF2-40B4-BE49-F238E27FC236}">
                  <a16:creationId xmlns:a16="http://schemas.microsoft.com/office/drawing/2014/main" id="{DEA160F5-C162-FA7E-5B6E-FDA193166F47}"/>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13" name="TextBox 4">
              <a:extLst>
                <a:ext uri="{FF2B5EF4-FFF2-40B4-BE49-F238E27FC236}">
                  <a16:creationId xmlns:a16="http://schemas.microsoft.com/office/drawing/2014/main" id="{6D897E5D-4207-7244-93DB-39A301132038}"/>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14" name="Freeform 5">
            <a:extLst>
              <a:ext uri="{FF2B5EF4-FFF2-40B4-BE49-F238E27FC236}">
                <a16:creationId xmlns:a16="http://schemas.microsoft.com/office/drawing/2014/main" id="{38AEBC4D-986D-7D7A-4DCE-74844E4EA510}"/>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pic>
        <p:nvPicPr>
          <p:cNvPr id="15" name="Picture 2">
            <a:extLst>
              <a:ext uri="{FF2B5EF4-FFF2-40B4-BE49-F238E27FC236}">
                <a16:creationId xmlns:a16="http://schemas.microsoft.com/office/drawing/2014/main" id="{FD9B84DF-E548-B148-F313-2A7816666E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8B1F5230-5988-88C5-E4F4-9EF13FDDBA9D}"/>
              </a:ext>
            </a:extLst>
          </p:cNvPr>
          <p:cNvSpPr txBox="1"/>
          <p:nvPr/>
        </p:nvSpPr>
        <p:spPr>
          <a:xfrm>
            <a:off x="2387800" y="1252124"/>
            <a:ext cx="13512400" cy="1406539"/>
          </a:xfrm>
          <a:prstGeom prst="rect">
            <a:avLst/>
          </a:prstGeom>
          <a:noFill/>
        </p:spPr>
        <p:txBody>
          <a:bodyPr wrap="square">
            <a:spAutoFit/>
          </a:bodyPr>
          <a:lstStyle/>
          <a:p>
            <a:pPr marL="0" marR="0" lvl="0" indent="0" algn="ctr" defTabSz="914400" rtl="0" eaLnBrk="1" fontAlgn="auto" latinLnBrk="0" hangingPunct="1">
              <a:lnSpc>
                <a:spcPts val="112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344E41"/>
                </a:solidFill>
                <a:effectLst/>
                <a:uLnTx/>
                <a:uFillTx/>
                <a:latin typeface="Poppins Bold"/>
                <a:ea typeface="Poppins Bold"/>
                <a:cs typeface="Poppins Bold"/>
                <a:sym typeface="Poppins Bold"/>
              </a:rPr>
              <a:t>Guiding Questions</a:t>
            </a:r>
          </a:p>
        </p:txBody>
      </p:sp>
      <p:sp>
        <p:nvSpPr>
          <p:cNvPr id="2" name="Slide Number Placeholder 1">
            <a:extLst>
              <a:ext uri="{FF2B5EF4-FFF2-40B4-BE49-F238E27FC236}">
                <a16:creationId xmlns:a16="http://schemas.microsoft.com/office/drawing/2014/main" id="{935E9F3D-102B-9306-D6ED-D0A94BFE2B50}"/>
              </a:ext>
            </a:extLst>
          </p:cNvPr>
          <p:cNvSpPr>
            <a:spLocks noGrp="1"/>
          </p:cNvSpPr>
          <p:nvPr>
            <p:ph type="sldNum" sz="quarter" idx="12"/>
          </p:nvPr>
        </p:nvSpPr>
        <p:spPr>
          <a:xfrm>
            <a:off x="15118245" y="9486900"/>
            <a:ext cx="2133600" cy="365125"/>
          </a:xfrm>
        </p:spPr>
        <p:txBody>
          <a:bodyPr/>
          <a:lstStyle/>
          <a:p>
            <a:fld id="{B6F15528-21DE-4FAA-801E-634DDDAF4B2B}" type="slidenum">
              <a:rPr lang="en-US" smtClean="0"/>
              <a:pPr/>
              <a:t>21</a:t>
            </a:fld>
            <a:endParaRPr lang="en-US" dirty="0"/>
          </a:p>
        </p:txBody>
      </p:sp>
    </p:spTree>
    <p:extLst>
      <p:ext uri="{BB962C8B-B14F-4D97-AF65-F5344CB8AC3E}">
        <p14:creationId xmlns:p14="http://schemas.microsoft.com/office/powerpoint/2010/main" val="503199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2" name="TextBox 2"/>
          <p:cNvSpPr txBox="1"/>
          <p:nvPr/>
        </p:nvSpPr>
        <p:spPr>
          <a:xfrm>
            <a:off x="2604650" y="3886523"/>
            <a:ext cx="13517745" cy="2873374"/>
          </a:xfrm>
          <a:prstGeom prst="rect">
            <a:avLst/>
          </a:prstGeom>
        </p:spPr>
        <p:txBody>
          <a:bodyPr lIns="0" tIns="0" rIns="0" bIns="0" rtlCol="0" anchor="t">
            <a:spAutoFit/>
          </a:bodyPr>
          <a:lstStyle/>
          <a:p>
            <a:pPr algn="ctr">
              <a:lnSpc>
                <a:spcPts val="11200"/>
              </a:lnSpc>
              <a:spcBef>
                <a:spcPct val="0"/>
              </a:spcBef>
            </a:pPr>
            <a:r>
              <a:rPr lang="en-US" sz="8000" b="1">
                <a:solidFill>
                  <a:srgbClr val="344E41"/>
                </a:solidFill>
                <a:latin typeface="Poppins Bold"/>
                <a:ea typeface="Poppins Bold"/>
                <a:cs typeface="Poppins Bold"/>
                <a:sym typeface="Poppins Bold"/>
              </a:rPr>
              <a:t>Final Thoughts, Questions &amp; Reflections</a:t>
            </a:r>
          </a:p>
        </p:txBody>
      </p:sp>
      <p:grpSp>
        <p:nvGrpSpPr>
          <p:cNvPr id="3" name="Group 3"/>
          <p:cNvGrpSpPr/>
          <p:nvPr/>
        </p:nvGrpSpPr>
        <p:grpSpPr>
          <a:xfrm>
            <a:off x="0" y="0"/>
            <a:ext cx="18288000" cy="2713837"/>
            <a:chOff x="0" y="0"/>
            <a:chExt cx="8399855" cy="1246491"/>
          </a:xfrm>
        </p:grpSpPr>
        <p:sp>
          <p:nvSpPr>
            <p:cNvPr id="4" name="Freeform 4"/>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a:p>
          </p:txBody>
        </p:sp>
        <p:sp>
          <p:nvSpPr>
            <p:cNvPr id="5" name="TextBox 5"/>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6" name="Freeform 6"/>
          <p:cNvSpPr/>
          <p:nvPr/>
        </p:nvSpPr>
        <p:spPr>
          <a:xfrm flipV="1">
            <a:off x="73754" y="-1"/>
            <a:ext cx="9107123" cy="1798601"/>
          </a:xfrm>
          <a:custGeom>
            <a:avLst/>
            <a:gdLst/>
            <a:ahLst/>
            <a:cxnLst/>
            <a:rect l="l" t="t" r="r" b="b"/>
            <a:pathLst>
              <a:path w="9397223" h="1938177">
                <a:moveTo>
                  <a:pt x="0" y="1938178"/>
                </a:moveTo>
                <a:lnTo>
                  <a:pt x="9397223" y="1938178"/>
                </a:lnTo>
                <a:lnTo>
                  <a:pt x="9397223" y="0"/>
                </a:lnTo>
                <a:lnTo>
                  <a:pt x="0" y="0"/>
                </a:lnTo>
                <a:lnTo>
                  <a:pt x="0" y="193817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7" name="TextBox 7"/>
          <p:cNvSpPr txBox="1"/>
          <p:nvPr/>
        </p:nvSpPr>
        <p:spPr>
          <a:xfrm>
            <a:off x="3157971" y="1805443"/>
            <a:ext cx="12411103" cy="1004447"/>
          </a:xfrm>
          <a:prstGeom prst="rect">
            <a:avLst/>
          </a:prstGeom>
        </p:spPr>
        <p:txBody>
          <a:bodyPr lIns="0" tIns="0" rIns="0" bIns="0" rtlCol="0" anchor="t">
            <a:spAutoFit/>
          </a:bodyPr>
          <a:lstStyle/>
          <a:p>
            <a:pPr algn="l">
              <a:lnSpc>
                <a:spcPts val="7799"/>
              </a:lnSpc>
            </a:pPr>
            <a:r>
              <a:rPr lang="en-US" sz="7090">
                <a:solidFill>
                  <a:srgbClr val="FFFFFF"/>
                </a:solidFill>
                <a:latin typeface="Yeseva One"/>
                <a:ea typeface="Yeseva One"/>
                <a:cs typeface="Yeseva One"/>
                <a:sym typeface="Yeseva One"/>
              </a:rPr>
              <a:t>KEEPING CHILDREN SAFE</a:t>
            </a:r>
          </a:p>
        </p:txBody>
      </p:sp>
      <p:sp>
        <p:nvSpPr>
          <p:cNvPr id="8" name="Freeform 8"/>
          <p:cNvSpPr/>
          <p:nvPr/>
        </p:nvSpPr>
        <p:spPr>
          <a:xfrm flipV="1">
            <a:off x="9180877" y="0"/>
            <a:ext cx="9107123" cy="1878344"/>
          </a:xfrm>
          <a:custGeom>
            <a:avLst/>
            <a:gdLst/>
            <a:ahLst/>
            <a:cxnLst/>
            <a:rect l="l" t="t" r="r" b="b"/>
            <a:pathLst>
              <a:path w="9107123" h="1878344">
                <a:moveTo>
                  <a:pt x="0" y="1878344"/>
                </a:moveTo>
                <a:lnTo>
                  <a:pt x="9107123" y="1878344"/>
                </a:lnTo>
                <a:lnTo>
                  <a:pt x="9107123" y="0"/>
                </a:lnTo>
                <a:lnTo>
                  <a:pt x="0" y="0"/>
                </a:lnTo>
                <a:lnTo>
                  <a:pt x="0" y="187834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pic>
        <p:nvPicPr>
          <p:cNvPr id="9" name="Picture 2">
            <a:extLst>
              <a:ext uri="{FF2B5EF4-FFF2-40B4-BE49-F238E27FC236}">
                <a16:creationId xmlns:a16="http://schemas.microsoft.com/office/drawing/2014/main" id="{2BD4D44D-F943-BAB2-1A6C-F30777447F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58800" y="5323210"/>
            <a:ext cx="3053936" cy="365283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297B1F6-D28D-42AC-8096-00075D45071F}"/>
              </a:ext>
            </a:extLst>
          </p:cNvPr>
          <p:cNvSpPr txBox="1"/>
          <p:nvPr/>
        </p:nvSpPr>
        <p:spPr>
          <a:xfrm>
            <a:off x="838200" y="7819837"/>
            <a:ext cx="12048678" cy="1323439"/>
          </a:xfrm>
          <a:prstGeom prst="rect">
            <a:avLst/>
          </a:prstGeom>
          <a:noFill/>
        </p:spPr>
        <p:txBody>
          <a:bodyPr wrap="square" rtlCol="0">
            <a:spAutoFit/>
          </a:bodyPr>
          <a:lstStyle/>
          <a:p>
            <a:r>
              <a:rPr lang="en-CA" sz="4000" b="1" i="1" dirty="0">
                <a:latin typeface="Amasis MT Pro" panose="02040504050005020304" pitchFamily="18" charset="0"/>
              </a:rPr>
              <a:t>“We are trusted with their spirits, and their lives.”</a:t>
            </a:r>
          </a:p>
          <a:p>
            <a:r>
              <a:rPr lang="en-CA" sz="4000" dirty="0">
                <a:latin typeface="Amasis MT Pro" panose="02040504050005020304" pitchFamily="18" charset="0"/>
              </a:rPr>
              <a:t>Elder Sam Achneepineskum </a:t>
            </a:r>
          </a:p>
        </p:txBody>
      </p:sp>
      <p:sp>
        <p:nvSpPr>
          <p:cNvPr id="11" name="Slide Number Placeholder 10">
            <a:extLst>
              <a:ext uri="{FF2B5EF4-FFF2-40B4-BE49-F238E27FC236}">
                <a16:creationId xmlns:a16="http://schemas.microsoft.com/office/drawing/2014/main" id="{DCA88E98-DAF6-F563-716B-3A429618E84B}"/>
              </a:ext>
            </a:extLst>
          </p:cNvPr>
          <p:cNvSpPr>
            <a:spLocks noGrp="1"/>
          </p:cNvSpPr>
          <p:nvPr>
            <p:ph type="sldNum" sz="quarter" idx="12"/>
          </p:nvPr>
        </p:nvSpPr>
        <p:spPr>
          <a:xfrm>
            <a:off x="15569074" y="9639300"/>
            <a:ext cx="2133600" cy="365125"/>
          </a:xfrm>
        </p:spPr>
        <p:txBody>
          <a:bodyPr/>
          <a:lstStyle/>
          <a:p>
            <a:fld id="{B6F15528-21DE-4FAA-801E-634DDDAF4B2B}" type="slidenum">
              <a:rPr lang="en-US" smtClean="0"/>
              <a:pPr/>
              <a:t>22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TextBox 6"/>
          <p:cNvSpPr txBox="1"/>
          <p:nvPr/>
        </p:nvSpPr>
        <p:spPr>
          <a:xfrm>
            <a:off x="3124200" y="1193797"/>
            <a:ext cx="13517745" cy="1454149"/>
          </a:xfrm>
          <a:prstGeom prst="rect">
            <a:avLst/>
          </a:prstGeom>
        </p:spPr>
        <p:txBody>
          <a:bodyPr lIns="0" tIns="0" rIns="0" bIns="0" rtlCol="0" anchor="t">
            <a:spAutoFit/>
          </a:bodyPr>
          <a:lstStyle/>
          <a:p>
            <a:pPr algn="ctr">
              <a:lnSpc>
                <a:spcPts val="11200"/>
              </a:lnSpc>
              <a:spcBef>
                <a:spcPct val="0"/>
              </a:spcBef>
            </a:pPr>
            <a:r>
              <a:rPr lang="en-US" sz="8000" b="1" dirty="0">
                <a:solidFill>
                  <a:srgbClr val="344E41"/>
                </a:solidFill>
                <a:latin typeface="Poppins Bold"/>
                <a:ea typeface="Poppins Bold"/>
                <a:cs typeface="Poppins Bold"/>
                <a:sym typeface="Poppins Bold"/>
              </a:rPr>
              <a:t>Frameworks &amp; Resources</a:t>
            </a:r>
          </a:p>
        </p:txBody>
      </p:sp>
      <p:sp>
        <p:nvSpPr>
          <p:cNvPr id="7" name="Freeform 7"/>
          <p:cNvSpPr/>
          <p:nvPr/>
        </p:nvSpPr>
        <p:spPr>
          <a:xfrm>
            <a:off x="792521" y="4474281"/>
            <a:ext cx="3728029" cy="5070417"/>
          </a:xfrm>
          <a:custGeom>
            <a:avLst/>
            <a:gdLst/>
            <a:ahLst/>
            <a:cxnLst/>
            <a:rect l="l" t="t" r="r" b="b"/>
            <a:pathLst>
              <a:path w="3728029" h="5070417">
                <a:moveTo>
                  <a:pt x="0" y="0"/>
                </a:moveTo>
                <a:lnTo>
                  <a:pt x="3728030" y="0"/>
                </a:lnTo>
                <a:lnTo>
                  <a:pt x="3728030" y="5070417"/>
                </a:lnTo>
                <a:lnTo>
                  <a:pt x="0" y="5070417"/>
                </a:lnTo>
                <a:lnTo>
                  <a:pt x="0" y="0"/>
                </a:lnTo>
                <a:close/>
              </a:path>
            </a:pathLst>
          </a:custGeom>
          <a:blipFill>
            <a:blip r:embed="rId2"/>
            <a:stretch>
              <a:fillRect l="-2412" r="-22946"/>
            </a:stretch>
          </a:blipFill>
          <a:ln w="28575" cap="rnd">
            <a:solidFill>
              <a:srgbClr val="000000"/>
            </a:solidFill>
            <a:prstDash val="solid"/>
            <a:round/>
          </a:ln>
        </p:spPr>
        <p:txBody>
          <a:bodyPr/>
          <a:lstStyle/>
          <a:p>
            <a:endParaRPr lang="en-CA"/>
          </a:p>
        </p:txBody>
      </p:sp>
      <p:sp>
        <p:nvSpPr>
          <p:cNvPr id="8" name="TextBox 8"/>
          <p:cNvSpPr txBox="1"/>
          <p:nvPr/>
        </p:nvSpPr>
        <p:spPr>
          <a:xfrm>
            <a:off x="1028700" y="3359732"/>
            <a:ext cx="3099100" cy="10541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Open Sauce Bold"/>
                <a:ea typeface="Open Sauce Bold"/>
                <a:cs typeface="Open Sauce Bold"/>
                <a:sym typeface="Open Sauce Bold"/>
              </a:rPr>
              <a:t>Ontario Ministry of Education Child Care and Early Years Act</a:t>
            </a:r>
          </a:p>
        </p:txBody>
      </p:sp>
      <p:sp>
        <p:nvSpPr>
          <p:cNvPr id="9" name="TextBox 9"/>
          <p:cNvSpPr txBox="1"/>
          <p:nvPr/>
        </p:nvSpPr>
        <p:spPr>
          <a:xfrm>
            <a:off x="5284639" y="3359732"/>
            <a:ext cx="3099100" cy="10541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Open Sauce Bold"/>
                <a:ea typeface="Open Sauce Bold"/>
                <a:cs typeface="Open Sauce Bold"/>
                <a:sym typeface="Open Sauce Bold"/>
              </a:rPr>
              <a:t>Health Canada First Nations Head Start Standards Guide</a:t>
            </a:r>
          </a:p>
        </p:txBody>
      </p:sp>
      <p:sp>
        <p:nvSpPr>
          <p:cNvPr id="10" name="Freeform 10"/>
          <p:cNvSpPr/>
          <p:nvPr/>
        </p:nvSpPr>
        <p:spPr>
          <a:xfrm>
            <a:off x="4996653" y="4474281"/>
            <a:ext cx="3728029" cy="5070417"/>
          </a:xfrm>
          <a:custGeom>
            <a:avLst/>
            <a:gdLst/>
            <a:ahLst/>
            <a:cxnLst/>
            <a:rect l="l" t="t" r="r" b="b"/>
            <a:pathLst>
              <a:path w="3728029" h="5070417">
                <a:moveTo>
                  <a:pt x="0" y="0"/>
                </a:moveTo>
                <a:lnTo>
                  <a:pt x="3728029" y="0"/>
                </a:lnTo>
                <a:lnTo>
                  <a:pt x="3728029" y="5070417"/>
                </a:lnTo>
                <a:lnTo>
                  <a:pt x="0" y="5070417"/>
                </a:lnTo>
                <a:lnTo>
                  <a:pt x="0" y="0"/>
                </a:lnTo>
                <a:close/>
              </a:path>
            </a:pathLst>
          </a:custGeom>
          <a:blipFill>
            <a:blip r:embed="rId3"/>
            <a:stretch>
              <a:fillRect l="-2412" r="-2412"/>
            </a:stretch>
          </a:blipFill>
          <a:ln w="38100" cap="rnd">
            <a:solidFill>
              <a:srgbClr val="000000"/>
            </a:solidFill>
            <a:prstDash val="solid"/>
            <a:round/>
          </a:ln>
        </p:spPr>
        <p:txBody>
          <a:bodyPr/>
          <a:lstStyle/>
          <a:p>
            <a:endParaRPr lang="en-CA"/>
          </a:p>
        </p:txBody>
      </p:sp>
      <p:sp>
        <p:nvSpPr>
          <p:cNvPr id="11" name="TextBox 11"/>
          <p:cNvSpPr txBox="1"/>
          <p:nvPr/>
        </p:nvSpPr>
        <p:spPr>
          <a:xfrm>
            <a:off x="9507689" y="3359732"/>
            <a:ext cx="3306115" cy="10541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Open Sauce Bold"/>
                <a:ea typeface="Open Sauce Bold"/>
                <a:cs typeface="Open Sauce Bold"/>
                <a:sym typeface="Open Sauce Bold"/>
              </a:rPr>
              <a:t>Saskatechwan First Nations Child Care Policies and Regulations</a:t>
            </a:r>
          </a:p>
        </p:txBody>
      </p:sp>
      <p:sp>
        <p:nvSpPr>
          <p:cNvPr id="12" name="Freeform 12"/>
          <p:cNvSpPr/>
          <p:nvPr/>
        </p:nvSpPr>
        <p:spPr>
          <a:xfrm>
            <a:off x="9270872" y="4474281"/>
            <a:ext cx="3779749" cy="5070417"/>
          </a:xfrm>
          <a:custGeom>
            <a:avLst/>
            <a:gdLst/>
            <a:ahLst/>
            <a:cxnLst/>
            <a:rect l="l" t="t" r="r" b="b"/>
            <a:pathLst>
              <a:path w="3779749" h="5070417">
                <a:moveTo>
                  <a:pt x="0" y="0"/>
                </a:moveTo>
                <a:lnTo>
                  <a:pt x="3779749" y="0"/>
                </a:lnTo>
                <a:lnTo>
                  <a:pt x="3779749" y="5070417"/>
                </a:lnTo>
                <a:lnTo>
                  <a:pt x="0" y="5070417"/>
                </a:lnTo>
                <a:lnTo>
                  <a:pt x="0" y="0"/>
                </a:lnTo>
                <a:close/>
              </a:path>
            </a:pathLst>
          </a:custGeom>
          <a:blipFill>
            <a:blip r:embed="rId4"/>
            <a:stretch>
              <a:fillRect l="-1910" r="-1910"/>
            </a:stretch>
          </a:blipFill>
          <a:ln w="38100" cap="rnd">
            <a:solidFill>
              <a:srgbClr val="000000"/>
            </a:solidFill>
            <a:prstDash val="solid"/>
            <a:round/>
          </a:ln>
        </p:spPr>
        <p:txBody>
          <a:bodyPr/>
          <a:lstStyle/>
          <a:p>
            <a:endParaRPr lang="en-CA"/>
          </a:p>
        </p:txBody>
      </p:sp>
      <p:sp>
        <p:nvSpPr>
          <p:cNvPr id="13" name="TextBox 13"/>
          <p:cNvSpPr txBox="1"/>
          <p:nvPr/>
        </p:nvSpPr>
        <p:spPr>
          <a:xfrm>
            <a:off x="13937754" y="3007307"/>
            <a:ext cx="3099100" cy="1406525"/>
          </a:xfrm>
          <a:prstGeom prst="rect">
            <a:avLst/>
          </a:prstGeom>
        </p:spPr>
        <p:txBody>
          <a:bodyPr lIns="0" tIns="0" rIns="0" bIns="0" rtlCol="0" anchor="t">
            <a:spAutoFit/>
          </a:bodyPr>
          <a:lstStyle/>
          <a:p>
            <a:pPr algn="ctr">
              <a:lnSpc>
                <a:spcPts val="2800"/>
              </a:lnSpc>
              <a:spcBef>
                <a:spcPct val="0"/>
              </a:spcBef>
            </a:pPr>
            <a:r>
              <a:rPr lang="en-US" sz="2000" b="1" dirty="0">
                <a:solidFill>
                  <a:srgbClr val="000000"/>
                </a:solidFill>
                <a:latin typeface="Open Sauce Bold"/>
                <a:ea typeface="Open Sauce Bold"/>
                <a:cs typeface="Open Sauce Bold"/>
                <a:sym typeface="Open Sauce Bold"/>
              </a:rPr>
              <a:t>Policies &amp; Procedures Guide for Aboriginal Head Start Association of BC Programs</a:t>
            </a:r>
          </a:p>
        </p:txBody>
      </p:sp>
      <p:sp>
        <p:nvSpPr>
          <p:cNvPr id="14" name="Freeform 14"/>
          <p:cNvSpPr/>
          <p:nvPr/>
        </p:nvSpPr>
        <p:spPr>
          <a:xfrm>
            <a:off x="13593546" y="4474281"/>
            <a:ext cx="3791461" cy="5070417"/>
          </a:xfrm>
          <a:custGeom>
            <a:avLst/>
            <a:gdLst/>
            <a:ahLst/>
            <a:cxnLst/>
            <a:rect l="l" t="t" r="r" b="b"/>
            <a:pathLst>
              <a:path w="3791461" h="5070417">
                <a:moveTo>
                  <a:pt x="0" y="0"/>
                </a:moveTo>
                <a:lnTo>
                  <a:pt x="3791461" y="0"/>
                </a:lnTo>
                <a:lnTo>
                  <a:pt x="3791461" y="5070417"/>
                </a:lnTo>
                <a:lnTo>
                  <a:pt x="0" y="5070417"/>
                </a:lnTo>
                <a:lnTo>
                  <a:pt x="0" y="0"/>
                </a:lnTo>
                <a:close/>
              </a:path>
            </a:pathLst>
          </a:custGeom>
          <a:blipFill>
            <a:blip r:embed="rId5"/>
            <a:stretch>
              <a:fillRect/>
            </a:stretch>
          </a:blipFill>
          <a:ln w="38100" cap="rnd">
            <a:solidFill>
              <a:srgbClr val="000000"/>
            </a:solidFill>
            <a:prstDash val="solid"/>
            <a:round/>
          </a:ln>
        </p:spPr>
        <p:txBody>
          <a:bodyPr/>
          <a:lstStyle/>
          <a:p>
            <a:endParaRPr lang="en-CA"/>
          </a:p>
        </p:txBody>
      </p:sp>
      <p:grpSp>
        <p:nvGrpSpPr>
          <p:cNvPr id="2" name="Group 2">
            <a:extLst>
              <a:ext uri="{FF2B5EF4-FFF2-40B4-BE49-F238E27FC236}">
                <a16:creationId xmlns:a16="http://schemas.microsoft.com/office/drawing/2014/main" id="{6E7D8D37-E654-C9E8-C933-F54C327F1892}"/>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155F8B21-6151-ED9C-1D5A-850AE560702B}"/>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1489728B-038A-4607-E3E8-B638B7FE2489}"/>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3520051A-09B0-AC01-66B5-42A6E44DC92D}"/>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CA"/>
          </a:p>
        </p:txBody>
      </p:sp>
      <p:pic>
        <p:nvPicPr>
          <p:cNvPr id="19" name="Picture 2">
            <a:extLst>
              <a:ext uri="{FF2B5EF4-FFF2-40B4-BE49-F238E27FC236}">
                <a16:creationId xmlns:a16="http://schemas.microsoft.com/office/drawing/2014/main" id="{3DA8BE4B-D90D-5892-224E-82CC6E27E9A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205888"/>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14">
            <a:extLst>
              <a:ext uri="{FF2B5EF4-FFF2-40B4-BE49-F238E27FC236}">
                <a16:creationId xmlns:a16="http://schemas.microsoft.com/office/drawing/2014/main" id="{55F34A31-757F-1672-14A6-666EE5D0A9A3}"/>
              </a:ext>
            </a:extLst>
          </p:cNvPr>
          <p:cNvSpPr>
            <a:spLocks noGrp="1"/>
          </p:cNvSpPr>
          <p:nvPr>
            <p:ph type="sldNum" sz="quarter" idx="12"/>
          </p:nvPr>
        </p:nvSpPr>
        <p:spPr>
          <a:xfrm>
            <a:off x="15773400" y="9715500"/>
            <a:ext cx="2133600" cy="365125"/>
          </a:xfrm>
        </p:spPr>
        <p:txBody>
          <a:bodyPr/>
          <a:lstStyle/>
          <a:p>
            <a:fld id="{B6F15528-21DE-4FAA-801E-634DDDAF4B2B}"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TextBox 6"/>
          <p:cNvSpPr txBox="1"/>
          <p:nvPr/>
        </p:nvSpPr>
        <p:spPr>
          <a:xfrm>
            <a:off x="2272900" y="1298942"/>
            <a:ext cx="13517745" cy="1454149"/>
          </a:xfrm>
          <a:prstGeom prst="rect">
            <a:avLst/>
          </a:prstGeom>
        </p:spPr>
        <p:txBody>
          <a:bodyPr lIns="0" tIns="0" rIns="0" bIns="0" rtlCol="0" anchor="t">
            <a:spAutoFit/>
          </a:bodyPr>
          <a:lstStyle/>
          <a:p>
            <a:pPr algn="ctr">
              <a:lnSpc>
                <a:spcPts val="11200"/>
              </a:lnSpc>
              <a:spcBef>
                <a:spcPct val="0"/>
              </a:spcBef>
            </a:pPr>
            <a:r>
              <a:rPr lang="en-US" sz="8000" b="1" dirty="0">
                <a:solidFill>
                  <a:srgbClr val="344E41"/>
                </a:solidFill>
                <a:latin typeface="Poppins Bold"/>
                <a:ea typeface="Poppins Bold"/>
                <a:cs typeface="Poppins Bold"/>
                <a:sym typeface="Poppins Bold"/>
              </a:rPr>
              <a:t>How They Differ</a:t>
            </a:r>
          </a:p>
        </p:txBody>
      </p:sp>
      <p:grpSp>
        <p:nvGrpSpPr>
          <p:cNvPr id="7" name="Group 7"/>
          <p:cNvGrpSpPr/>
          <p:nvPr/>
        </p:nvGrpSpPr>
        <p:grpSpPr>
          <a:xfrm>
            <a:off x="1028249" y="3386539"/>
            <a:ext cx="5093371" cy="5177622"/>
            <a:chOff x="0" y="0"/>
            <a:chExt cx="1341464" cy="1363653"/>
          </a:xfrm>
        </p:grpSpPr>
        <p:sp>
          <p:nvSpPr>
            <p:cNvPr id="8" name="Freeform 8"/>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9" name="TextBox 9"/>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0" name="Group 10"/>
          <p:cNvGrpSpPr/>
          <p:nvPr/>
        </p:nvGrpSpPr>
        <p:grpSpPr>
          <a:xfrm>
            <a:off x="6596245" y="3386539"/>
            <a:ext cx="5093371" cy="5177622"/>
            <a:chOff x="0" y="0"/>
            <a:chExt cx="1341464" cy="1363653"/>
          </a:xfrm>
        </p:grpSpPr>
        <p:sp>
          <p:nvSpPr>
            <p:cNvPr id="11" name="Freeform 11"/>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2" name="TextBox 12"/>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3" name="Group 13"/>
          <p:cNvGrpSpPr/>
          <p:nvPr/>
        </p:nvGrpSpPr>
        <p:grpSpPr>
          <a:xfrm>
            <a:off x="12165058" y="3386539"/>
            <a:ext cx="5093371" cy="5177622"/>
            <a:chOff x="0" y="0"/>
            <a:chExt cx="1341464" cy="1363653"/>
          </a:xfrm>
        </p:grpSpPr>
        <p:sp>
          <p:nvSpPr>
            <p:cNvPr id="14" name="Freeform 14"/>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5" name="TextBox 15"/>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sp>
        <p:nvSpPr>
          <p:cNvPr id="16" name="AutoShape 16"/>
          <p:cNvSpPr/>
          <p:nvPr/>
        </p:nvSpPr>
        <p:spPr>
          <a:xfrm>
            <a:off x="102803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7" name="AutoShape 17"/>
          <p:cNvSpPr/>
          <p:nvPr/>
        </p:nvSpPr>
        <p:spPr>
          <a:xfrm>
            <a:off x="659654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8" name="AutoShape 18"/>
          <p:cNvSpPr/>
          <p:nvPr/>
        </p:nvSpPr>
        <p:spPr>
          <a:xfrm>
            <a:off x="12165865"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9" name="TextBox 19"/>
          <p:cNvSpPr txBox="1"/>
          <p:nvPr/>
        </p:nvSpPr>
        <p:spPr>
          <a:xfrm>
            <a:off x="978087" y="6586427"/>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•Ensures children are deeply well and protected through shared responsibility </a:t>
            </a:r>
          </a:p>
        </p:txBody>
      </p:sp>
      <p:sp>
        <p:nvSpPr>
          <p:cNvPr id="20" name="TextBox 20"/>
          <p:cNvSpPr txBox="1"/>
          <p:nvPr/>
        </p:nvSpPr>
        <p:spPr>
          <a:xfrm>
            <a:off x="6613356" y="6607467"/>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•Focus on relationships, care and community responsibility</a:t>
            </a:r>
          </a:p>
        </p:txBody>
      </p:sp>
      <p:sp>
        <p:nvSpPr>
          <p:cNvPr id="21" name="TextBox 21"/>
          <p:cNvSpPr txBox="1"/>
          <p:nvPr/>
        </p:nvSpPr>
        <p:spPr>
          <a:xfrm>
            <a:off x="12420600" y="6668721"/>
            <a:ext cx="4182740"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•Rooted in connection,</a:t>
            </a:r>
          </a:p>
          <a:p>
            <a:pPr algn="ctr">
              <a:lnSpc>
                <a:spcPts val="3499"/>
              </a:lnSpc>
              <a:spcBef>
                <a:spcPct val="0"/>
              </a:spcBef>
            </a:pPr>
            <a:r>
              <a:rPr lang="en-US" sz="2499" b="1" dirty="0">
                <a:solidFill>
                  <a:srgbClr val="7E654C"/>
                </a:solidFill>
                <a:latin typeface="Poppins Bold"/>
                <a:ea typeface="Poppins Bold"/>
                <a:cs typeface="Poppins Bold"/>
                <a:sym typeface="Poppins Bold"/>
              </a:rPr>
              <a:t> trust, and collective care </a:t>
            </a:r>
          </a:p>
        </p:txBody>
      </p:sp>
      <p:sp>
        <p:nvSpPr>
          <p:cNvPr id="22" name="TextBox 22"/>
          <p:cNvSpPr txBox="1"/>
          <p:nvPr/>
        </p:nvSpPr>
        <p:spPr>
          <a:xfrm>
            <a:off x="1078411" y="4102722"/>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•Ensures minimum legal standards are met </a:t>
            </a:r>
          </a:p>
        </p:txBody>
      </p:sp>
      <p:sp>
        <p:nvSpPr>
          <p:cNvPr id="23" name="TextBox 23"/>
          <p:cNvSpPr txBox="1"/>
          <p:nvPr/>
        </p:nvSpPr>
        <p:spPr>
          <a:xfrm>
            <a:off x="6646407" y="4102721"/>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•Focus on rules, policies, and oversight </a:t>
            </a:r>
          </a:p>
        </p:txBody>
      </p:sp>
      <p:sp>
        <p:nvSpPr>
          <p:cNvPr id="24" name="TextBox 24"/>
          <p:cNvSpPr txBox="1"/>
          <p:nvPr/>
        </p:nvSpPr>
        <p:spPr>
          <a:xfrm>
            <a:off x="12039600" y="4102720"/>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•Designed for consistency across systems </a:t>
            </a:r>
          </a:p>
        </p:txBody>
      </p:sp>
      <p:grpSp>
        <p:nvGrpSpPr>
          <p:cNvPr id="3" name="Group 2">
            <a:extLst>
              <a:ext uri="{FF2B5EF4-FFF2-40B4-BE49-F238E27FC236}">
                <a16:creationId xmlns:a16="http://schemas.microsoft.com/office/drawing/2014/main" id="{C55A67A1-6CFA-0F02-F668-9C39DB45FA11}"/>
              </a:ext>
            </a:extLst>
          </p:cNvPr>
          <p:cNvGrpSpPr/>
          <p:nvPr/>
        </p:nvGrpSpPr>
        <p:grpSpPr>
          <a:xfrm>
            <a:off x="16042" y="-638106"/>
            <a:ext cx="18288000" cy="1890230"/>
            <a:chOff x="0" y="0"/>
            <a:chExt cx="8399855" cy="1246491"/>
          </a:xfrm>
        </p:grpSpPr>
        <p:sp>
          <p:nvSpPr>
            <p:cNvPr id="4" name="Freeform 3">
              <a:extLst>
                <a:ext uri="{FF2B5EF4-FFF2-40B4-BE49-F238E27FC236}">
                  <a16:creationId xmlns:a16="http://schemas.microsoft.com/office/drawing/2014/main" id="{1EC7DF01-AF0E-6E51-764B-FF0F1F0EC649}"/>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5" name="TextBox 4">
              <a:extLst>
                <a:ext uri="{FF2B5EF4-FFF2-40B4-BE49-F238E27FC236}">
                  <a16:creationId xmlns:a16="http://schemas.microsoft.com/office/drawing/2014/main" id="{22EA69AB-87A5-8342-0726-9FC49DB1E561}"/>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29" name="Freeform 5">
            <a:extLst>
              <a:ext uri="{FF2B5EF4-FFF2-40B4-BE49-F238E27FC236}">
                <a16:creationId xmlns:a16="http://schemas.microsoft.com/office/drawing/2014/main" id="{DDB949B4-5015-5E72-4460-0CA1353B1EF0}"/>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pic>
        <p:nvPicPr>
          <p:cNvPr id="30" name="Picture 2">
            <a:extLst>
              <a:ext uri="{FF2B5EF4-FFF2-40B4-BE49-F238E27FC236}">
                <a16:creationId xmlns:a16="http://schemas.microsoft.com/office/drawing/2014/main" id="{B5CA55E1-215A-F285-2054-1BF2565E5B6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644"/>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90546B46-7B8B-87AF-CBCB-A1AE4A89F201}"/>
              </a:ext>
            </a:extLst>
          </p:cNvPr>
          <p:cNvSpPr>
            <a:spLocks noGrp="1"/>
          </p:cNvSpPr>
          <p:nvPr>
            <p:ph type="sldNum" sz="quarter" idx="12"/>
          </p:nvPr>
        </p:nvSpPr>
        <p:spPr>
          <a:xfrm>
            <a:off x="15536540" y="9481534"/>
            <a:ext cx="2133600" cy="365125"/>
          </a:xfrm>
        </p:spPr>
        <p:txBody>
          <a:bodyPr/>
          <a:lstStyle/>
          <a:p>
            <a:fld id="{B6F15528-21DE-4FAA-801E-634DDDAF4B2B}" type="slidenum">
              <a:rPr lang="en-US" smtClean="0"/>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TextBox 6"/>
          <p:cNvSpPr txBox="1"/>
          <p:nvPr/>
        </p:nvSpPr>
        <p:spPr>
          <a:xfrm>
            <a:off x="2286000" y="1783437"/>
            <a:ext cx="15886819" cy="1335750"/>
          </a:xfrm>
          <a:prstGeom prst="rect">
            <a:avLst/>
          </a:prstGeom>
        </p:spPr>
        <p:txBody>
          <a:bodyPr wrap="square" lIns="0" tIns="0" rIns="0" bIns="0" rtlCol="0" anchor="t">
            <a:spAutoFit/>
          </a:bodyPr>
          <a:lstStyle/>
          <a:p>
            <a:pPr algn="ctr">
              <a:lnSpc>
                <a:spcPts val="11200"/>
              </a:lnSpc>
              <a:spcBef>
                <a:spcPct val="0"/>
              </a:spcBef>
            </a:pPr>
            <a:r>
              <a:rPr lang="en-US" sz="7200" b="1" dirty="0">
                <a:solidFill>
                  <a:srgbClr val="344E41"/>
                </a:solidFill>
                <a:latin typeface="Poppins Bold"/>
                <a:ea typeface="Poppins Bold"/>
                <a:cs typeface="Poppins Bold"/>
                <a:sym typeface="Poppins Bold"/>
              </a:rPr>
              <a:t>How Health &amp; Safety Are Defined</a:t>
            </a:r>
          </a:p>
        </p:txBody>
      </p:sp>
      <p:grpSp>
        <p:nvGrpSpPr>
          <p:cNvPr id="7" name="Group 7"/>
          <p:cNvGrpSpPr/>
          <p:nvPr/>
        </p:nvGrpSpPr>
        <p:grpSpPr>
          <a:xfrm>
            <a:off x="1028249" y="3386539"/>
            <a:ext cx="5093371" cy="5177622"/>
            <a:chOff x="0" y="0"/>
            <a:chExt cx="1341464" cy="1363653"/>
          </a:xfrm>
        </p:grpSpPr>
        <p:sp>
          <p:nvSpPr>
            <p:cNvPr id="8" name="Freeform 8"/>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9" name="TextBox 9"/>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0" name="Group 10"/>
          <p:cNvGrpSpPr/>
          <p:nvPr/>
        </p:nvGrpSpPr>
        <p:grpSpPr>
          <a:xfrm>
            <a:off x="6596245" y="3386539"/>
            <a:ext cx="5093371" cy="5177622"/>
            <a:chOff x="0" y="0"/>
            <a:chExt cx="1341464" cy="1363653"/>
          </a:xfrm>
        </p:grpSpPr>
        <p:sp>
          <p:nvSpPr>
            <p:cNvPr id="11" name="Freeform 11"/>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2" name="TextBox 12"/>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3" name="Group 13"/>
          <p:cNvGrpSpPr/>
          <p:nvPr/>
        </p:nvGrpSpPr>
        <p:grpSpPr>
          <a:xfrm>
            <a:off x="12165058" y="3386539"/>
            <a:ext cx="5093371" cy="5177622"/>
            <a:chOff x="0" y="0"/>
            <a:chExt cx="1341464" cy="1363653"/>
          </a:xfrm>
        </p:grpSpPr>
        <p:sp>
          <p:nvSpPr>
            <p:cNvPr id="14" name="Freeform 14"/>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5" name="TextBox 15"/>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sp>
        <p:nvSpPr>
          <p:cNvPr id="16" name="AutoShape 16"/>
          <p:cNvSpPr/>
          <p:nvPr/>
        </p:nvSpPr>
        <p:spPr>
          <a:xfrm>
            <a:off x="102803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7" name="AutoShape 17"/>
          <p:cNvSpPr/>
          <p:nvPr/>
        </p:nvSpPr>
        <p:spPr>
          <a:xfrm>
            <a:off x="659654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8" name="AutoShape 18"/>
          <p:cNvSpPr/>
          <p:nvPr/>
        </p:nvSpPr>
        <p:spPr>
          <a:xfrm>
            <a:off x="12165865"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9" name="Freeform 19"/>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20" name="TextBox 20"/>
          <p:cNvSpPr txBox="1"/>
          <p:nvPr/>
        </p:nvSpPr>
        <p:spPr>
          <a:xfrm>
            <a:off x="1004245" y="6264258"/>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•Safety is created and maintained by caregivers and the community every day </a:t>
            </a:r>
          </a:p>
        </p:txBody>
      </p:sp>
      <p:sp>
        <p:nvSpPr>
          <p:cNvPr id="21" name="TextBox 21"/>
          <p:cNvSpPr txBox="1"/>
          <p:nvPr/>
        </p:nvSpPr>
        <p:spPr>
          <a:xfrm>
            <a:off x="7147292" y="6216778"/>
            <a:ext cx="3991273" cy="17557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•Emphasis on physical, </a:t>
            </a:r>
          </a:p>
          <a:p>
            <a:pPr algn="ctr">
              <a:lnSpc>
                <a:spcPts val="3499"/>
              </a:lnSpc>
              <a:spcBef>
                <a:spcPct val="0"/>
              </a:spcBef>
            </a:pPr>
            <a:r>
              <a:rPr lang="en-US" sz="2499" b="1" dirty="0">
                <a:solidFill>
                  <a:srgbClr val="7E654C"/>
                </a:solidFill>
                <a:latin typeface="Poppins Bold"/>
                <a:ea typeface="Poppins Bold"/>
                <a:cs typeface="Poppins Bold"/>
                <a:sym typeface="Poppins Bold"/>
              </a:rPr>
              <a:t>emotional, </a:t>
            </a:r>
          </a:p>
          <a:p>
            <a:pPr algn="ctr">
              <a:lnSpc>
                <a:spcPts val="3499"/>
              </a:lnSpc>
              <a:spcBef>
                <a:spcPct val="0"/>
              </a:spcBef>
            </a:pPr>
            <a:r>
              <a:rPr lang="en-US" sz="2499" b="1" dirty="0">
                <a:solidFill>
                  <a:srgbClr val="7E654C"/>
                </a:solidFill>
                <a:latin typeface="Poppins Bold"/>
                <a:ea typeface="Poppins Bold"/>
                <a:cs typeface="Poppins Bold"/>
                <a:sym typeface="Poppins Bold"/>
              </a:rPr>
              <a:t>mental, </a:t>
            </a:r>
          </a:p>
          <a:p>
            <a:pPr algn="ctr">
              <a:lnSpc>
                <a:spcPts val="3499"/>
              </a:lnSpc>
              <a:spcBef>
                <a:spcPct val="0"/>
              </a:spcBef>
            </a:pPr>
            <a:r>
              <a:rPr lang="en-US" sz="2499" b="1" dirty="0">
                <a:solidFill>
                  <a:srgbClr val="7E654C"/>
                </a:solidFill>
                <a:latin typeface="Poppins Bold"/>
                <a:ea typeface="Poppins Bold"/>
                <a:cs typeface="Poppins Bold"/>
                <a:sym typeface="Poppins Bold"/>
              </a:rPr>
              <a:t>and spiritual well-being</a:t>
            </a:r>
            <a:r>
              <a:rPr lang="en-US" sz="2499" b="1" dirty="0">
                <a:solidFill>
                  <a:srgbClr val="344E41"/>
                </a:solidFill>
                <a:latin typeface="Poppins Bold"/>
                <a:ea typeface="Poppins Bold"/>
                <a:cs typeface="Poppins Bold"/>
                <a:sym typeface="Poppins Bold"/>
              </a:rPr>
              <a:t> </a:t>
            </a:r>
          </a:p>
        </p:txBody>
      </p:sp>
      <p:sp>
        <p:nvSpPr>
          <p:cNvPr id="22" name="TextBox 22"/>
          <p:cNvSpPr txBox="1"/>
          <p:nvPr/>
        </p:nvSpPr>
        <p:spPr>
          <a:xfrm>
            <a:off x="12893844" y="6351763"/>
            <a:ext cx="3622700" cy="17557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•Defined through </a:t>
            </a:r>
          </a:p>
          <a:p>
            <a:pPr algn="ctr">
              <a:lnSpc>
                <a:spcPts val="3499"/>
              </a:lnSpc>
              <a:spcBef>
                <a:spcPct val="0"/>
              </a:spcBef>
            </a:pPr>
            <a:r>
              <a:rPr lang="en-US" sz="2499" b="1" dirty="0">
                <a:solidFill>
                  <a:srgbClr val="7E654C"/>
                </a:solidFill>
                <a:latin typeface="Poppins Bold"/>
                <a:ea typeface="Poppins Bold"/>
                <a:cs typeface="Poppins Bold"/>
                <a:sym typeface="Poppins Bold"/>
              </a:rPr>
              <a:t>relationships, </a:t>
            </a:r>
          </a:p>
          <a:p>
            <a:pPr algn="ctr">
              <a:lnSpc>
                <a:spcPts val="3499"/>
              </a:lnSpc>
              <a:spcBef>
                <a:spcPct val="0"/>
              </a:spcBef>
            </a:pPr>
            <a:r>
              <a:rPr lang="en-US" sz="2499" b="1" dirty="0">
                <a:solidFill>
                  <a:srgbClr val="7E654C"/>
                </a:solidFill>
                <a:latin typeface="Poppins Bold"/>
                <a:ea typeface="Poppins Bold"/>
                <a:cs typeface="Poppins Bold"/>
                <a:sym typeface="Poppins Bold"/>
              </a:rPr>
              <a:t>shared responsibility</a:t>
            </a:r>
          </a:p>
          <a:p>
            <a:pPr algn="ctr">
              <a:lnSpc>
                <a:spcPts val="3499"/>
              </a:lnSpc>
              <a:spcBef>
                <a:spcPct val="0"/>
              </a:spcBef>
            </a:pPr>
            <a:r>
              <a:rPr lang="en-US" sz="2499" b="1" dirty="0">
                <a:solidFill>
                  <a:srgbClr val="7E654C"/>
                </a:solidFill>
                <a:latin typeface="Poppins Bold"/>
                <a:ea typeface="Poppins Bold"/>
                <a:cs typeface="Poppins Bold"/>
                <a:sym typeface="Poppins Bold"/>
              </a:rPr>
              <a:t>and lived experience </a:t>
            </a:r>
          </a:p>
        </p:txBody>
      </p:sp>
      <p:sp>
        <p:nvSpPr>
          <p:cNvPr id="23" name="TextBox 23"/>
          <p:cNvSpPr txBox="1"/>
          <p:nvPr/>
        </p:nvSpPr>
        <p:spPr>
          <a:xfrm>
            <a:off x="1046566" y="4137410"/>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•Safety is documented and inspected </a:t>
            </a:r>
          </a:p>
        </p:txBody>
      </p:sp>
      <p:sp>
        <p:nvSpPr>
          <p:cNvPr id="24" name="TextBox 24"/>
          <p:cNvSpPr txBox="1"/>
          <p:nvPr/>
        </p:nvSpPr>
        <p:spPr>
          <a:xfrm>
            <a:off x="6971266" y="4032769"/>
            <a:ext cx="4343326"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•Emphasis on physical </a:t>
            </a:r>
          </a:p>
          <a:p>
            <a:pPr algn="ctr">
              <a:lnSpc>
                <a:spcPts val="3499"/>
              </a:lnSpc>
              <a:spcBef>
                <a:spcPct val="0"/>
              </a:spcBef>
            </a:pPr>
            <a:r>
              <a:rPr lang="en-US" sz="2499" b="1" dirty="0">
                <a:solidFill>
                  <a:srgbClr val="344E41"/>
                </a:solidFill>
                <a:latin typeface="Poppins Bold"/>
                <a:ea typeface="Poppins Bold"/>
                <a:cs typeface="Poppins Bold"/>
                <a:sym typeface="Poppins Bold"/>
              </a:rPr>
              <a:t>safety and risk prevention </a:t>
            </a:r>
          </a:p>
        </p:txBody>
      </p:sp>
      <p:sp>
        <p:nvSpPr>
          <p:cNvPr id="25" name="TextBox 25"/>
          <p:cNvSpPr txBox="1"/>
          <p:nvPr/>
        </p:nvSpPr>
        <p:spPr>
          <a:xfrm>
            <a:off x="12893844" y="3889199"/>
            <a:ext cx="3635797"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•Defined through</a:t>
            </a:r>
          </a:p>
          <a:p>
            <a:pPr algn="ctr">
              <a:lnSpc>
                <a:spcPts val="3499"/>
              </a:lnSpc>
              <a:spcBef>
                <a:spcPct val="0"/>
              </a:spcBef>
            </a:pPr>
            <a:r>
              <a:rPr lang="en-US" sz="2499" b="1" dirty="0">
                <a:solidFill>
                  <a:srgbClr val="344E41"/>
                </a:solidFill>
                <a:latin typeface="Poppins Bold"/>
                <a:ea typeface="Poppins Bold"/>
                <a:cs typeface="Poppins Bold"/>
                <a:sym typeface="Poppins Bold"/>
              </a:rPr>
              <a:t> legislation and policy </a:t>
            </a:r>
          </a:p>
        </p:txBody>
      </p:sp>
      <p:grpSp>
        <p:nvGrpSpPr>
          <p:cNvPr id="2" name="Group 2">
            <a:extLst>
              <a:ext uri="{FF2B5EF4-FFF2-40B4-BE49-F238E27FC236}">
                <a16:creationId xmlns:a16="http://schemas.microsoft.com/office/drawing/2014/main" id="{F72E883C-063C-7FBC-B020-9F730E05A37A}"/>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30FC60A5-17AA-6895-54D6-8FCEDE154C96}"/>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52509B40-592C-F0D8-D079-FF0443DB98F7}"/>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6E3ECED7-0A95-41F4-0BA3-C7125C7C07B6}"/>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0" name="Picture 2">
            <a:extLst>
              <a:ext uri="{FF2B5EF4-FFF2-40B4-BE49-F238E27FC236}">
                <a16:creationId xmlns:a16="http://schemas.microsoft.com/office/drawing/2014/main" id="{5986F9BB-2F4E-92D7-3C85-3E36A6F6577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26" name="Slide Number Placeholder 25">
            <a:extLst>
              <a:ext uri="{FF2B5EF4-FFF2-40B4-BE49-F238E27FC236}">
                <a16:creationId xmlns:a16="http://schemas.microsoft.com/office/drawing/2014/main" id="{CF218E0A-7002-AB0D-15FB-580B2A8470D1}"/>
              </a:ext>
            </a:extLst>
          </p:cNvPr>
          <p:cNvSpPr>
            <a:spLocks noGrp="1"/>
          </p:cNvSpPr>
          <p:nvPr>
            <p:ph type="sldNum" sz="quarter" idx="12"/>
          </p:nvPr>
        </p:nvSpPr>
        <p:spPr>
          <a:xfrm>
            <a:off x="15462841" y="9612086"/>
            <a:ext cx="2133600" cy="365125"/>
          </a:xfrm>
        </p:spPr>
        <p:txBody>
          <a:bodyPr/>
          <a:lstStyle/>
          <a:p>
            <a:fld id="{B6F15528-21DE-4FAA-801E-634DDDAF4B2B}" type="slidenum">
              <a:rPr lang="en-US" smtClean="0"/>
              <a:pPr/>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TextBox 6"/>
          <p:cNvSpPr txBox="1"/>
          <p:nvPr/>
        </p:nvSpPr>
        <p:spPr>
          <a:xfrm>
            <a:off x="2385127" y="1322789"/>
            <a:ext cx="13517745" cy="1454149"/>
          </a:xfrm>
          <a:prstGeom prst="rect">
            <a:avLst/>
          </a:prstGeom>
        </p:spPr>
        <p:txBody>
          <a:bodyPr lIns="0" tIns="0" rIns="0" bIns="0" rtlCol="0" anchor="t">
            <a:spAutoFit/>
          </a:bodyPr>
          <a:lstStyle/>
          <a:p>
            <a:pPr algn="ctr">
              <a:lnSpc>
                <a:spcPts val="11200"/>
              </a:lnSpc>
              <a:spcBef>
                <a:spcPct val="0"/>
              </a:spcBef>
            </a:pPr>
            <a:r>
              <a:rPr lang="en-US" sz="8000" b="1">
                <a:solidFill>
                  <a:srgbClr val="344E41"/>
                </a:solidFill>
                <a:latin typeface="Poppins Bold"/>
                <a:ea typeface="Poppins Bold"/>
                <a:cs typeface="Poppins Bold"/>
                <a:sym typeface="Poppins Bold"/>
              </a:rPr>
              <a:t>View of the Child</a:t>
            </a:r>
          </a:p>
        </p:txBody>
      </p:sp>
      <p:grpSp>
        <p:nvGrpSpPr>
          <p:cNvPr id="7" name="Group 7"/>
          <p:cNvGrpSpPr/>
          <p:nvPr/>
        </p:nvGrpSpPr>
        <p:grpSpPr>
          <a:xfrm>
            <a:off x="1028249" y="3386539"/>
            <a:ext cx="5093371" cy="5177622"/>
            <a:chOff x="0" y="0"/>
            <a:chExt cx="1341464" cy="1363653"/>
          </a:xfrm>
        </p:grpSpPr>
        <p:sp>
          <p:nvSpPr>
            <p:cNvPr id="8" name="Freeform 8"/>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9" name="TextBox 9"/>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0" name="Group 10"/>
          <p:cNvGrpSpPr/>
          <p:nvPr/>
        </p:nvGrpSpPr>
        <p:grpSpPr>
          <a:xfrm>
            <a:off x="6596245" y="3386539"/>
            <a:ext cx="5093371" cy="5177622"/>
            <a:chOff x="0" y="0"/>
            <a:chExt cx="1341464" cy="1363653"/>
          </a:xfrm>
        </p:grpSpPr>
        <p:sp>
          <p:nvSpPr>
            <p:cNvPr id="11" name="Freeform 11"/>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2" name="TextBox 12"/>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3" name="Group 13"/>
          <p:cNvGrpSpPr/>
          <p:nvPr/>
        </p:nvGrpSpPr>
        <p:grpSpPr>
          <a:xfrm>
            <a:off x="12165058" y="3386539"/>
            <a:ext cx="5093371" cy="5177622"/>
            <a:chOff x="0" y="0"/>
            <a:chExt cx="1341464" cy="1363653"/>
          </a:xfrm>
        </p:grpSpPr>
        <p:sp>
          <p:nvSpPr>
            <p:cNvPr id="14" name="Freeform 14"/>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5" name="TextBox 15"/>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sp>
        <p:nvSpPr>
          <p:cNvPr id="16" name="AutoShape 16"/>
          <p:cNvSpPr/>
          <p:nvPr/>
        </p:nvSpPr>
        <p:spPr>
          <a:xfrm>
            <a:off x="102803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7" name="AutoShape 17"/>
          <p:cNvSpPr/>
          <p:nvPr/>
        </p:nvSpPr>
        <p:spPr>
          <a:xfrm>
            <a:off x="659654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8" name="AutoShape 18"/>
          <p:cNvSpPr/>
          <p:nvPr/>
        </p:nvSpPr>
        <p:spPr>
          <a:xfrm>
            <a:off x="12165865"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9" name="Freeform 19"/>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20" name="TextBox 20"/>
          <p:cNvSpPr txBox="1"/>
          <p:nvPr/>
        </p:nvSpPr>
        <p:spPr>
          <a:xfrm>
            <a:off x="1069920" y="6691312"/>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•Child as a whole being connected to family, community, and land </a:t>
            </a:r>
          </a:p>
        </p:txBody>
      </p:sp>
      <p:sp>
        <p:nvSpPr>
          <p:cNvPr id="21" name="TextBox 21"/>
          <p:cNvSpPr txBox="1"/>
          <p:nvPr/>
        </p:nvSpPr>
        <p:spPr>
          <a:xfrm>
            <a:off x="6514916" y="6641981"/>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•Needs understood through observation, relationship, and readiness </a:t>
            </a:r>
          </a:p>
        </p:txBody>
      </p:sp>
      <p:sp>
        <p:nvSpPr>
          <p:cNvPr id="22" name="TextBox 22"/>
          <p:cNvSpPr txBox="1"/>
          <p:nvPr/>
        </p:nvSpPr>
        <p:spPr>
          <a:xfrm>
            <a:off x="12165058" y="6736591"/>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•Focus on belonging, dignity, and identity </a:t>
            </a:r>
          </a:p>
        </p:txBody>
      </p:sp>
      <p:sp>
        <p:nvSpPr>
          <p:cNvPr id="23" name="TextBox 23"/>
          <p:cNvSpPr txBox="1"/>
          <p:nvPr/>
        </p:nvSpPr>
        <p:spPr>
          <a:xfrm>
            <a:off x="1224897" y="4258547"/>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chemeClr val="accent3">
                    <a:lumMod val="50000"/>
                  </a:schemeClr>
                </a:solidFill>
                <a:latin typeface="Poppins Bold"/>
                <a:ea typeface="Poppins Bold"/>
                <a:cs typeface="Poppins Bold"/>
                <a:sym typeface="Poppins Bold"/>
              </a:rPr>
              <a:t>•Child as an individual</a:t>
            </a:r>
          </a:p>
          <a:p>
            <a:pPr algn="ctr">
              <a:lnSpc>
                <a:spcPts val="3499"/>
              </a:lnSpc>
              <a:spcBef>
                <a:spcPct val="0"/>
              </a:spcBef>
            </a:pPr>
            <a:r>
              <a:rPr lang="en-US" sz="2499" b="1" dirty="0">
                <a:solidFill>
                  <a:schemeClr val="accent3">
                    <a:lumMod val="50000"/>
                  </a:schemeClr>
                </a:solidFill>
                <a:latin typeface="Poppins Bold"/>
                <a:ea typeface="Poppins Bold"/>
                <a:cs typeface="Poppins Bold"/>
                <a:sym typeface="Poppins Bold"/>
              </a:rPr>
              <a:t> receiving care</a:t>
            </a:r>
          </a:p>
        </p:txBody>
      </p:sp>
      <p:sp>
        <p:nvSpPr>
          <p:cNvPr id="24" name="TextBox 24"/>
          <p:cNvSpPr txBox="1"/>
          <p:nvPr/>
        </p:nvSpPr>
        <p:spPr>
          <a:xfrm>
            <a:off x="7151206" y="4210259"/>
            <a:ext cx="3820790" cy="879475"/>
          </a:xfrm>
          <a:prstGeom prst="rect">
            <a:avLst/>
          </a:prstGeom>
        </p:spPr>
        <p:txBody>
          <a:bodyPr lIns="0" tIns="0" rIns="0" bIns="0" rtlCol="0" anchor="t">
            <a:spAutoFit/>
          </a:bodyPr>
          <a:lstStyle/>
          <a:p>
            <a:pPr algn="ctr">
              <a:lnSpc>
                <a:spcPts val="3499"/>
              </a:lnSpc>
              <a:spcBef>
                <a:spcPct val="0"/>
              </a:spcBef>
            </a:pPr>
            <a:r>
              <a:rPr lang="en-US" sz="2499" b="1" dirty="0">
                <a:solidFill>
                  <a:schemeClr val="accent3">
                    <a:lumMod val="50000"/>
                  </a:schemeClr>
                </a:solidFill>
                <a:latin typeface="Poppins Bold"/>
                <a:ea typeface="Poppins Bold"/>
                <a:cs typeface="Poppins Bold"/>
                <a:sym typeface="Poppins Bold"/>
              </a:rPr>
              <a:t>•Needs grouped by age</a:t>
            </a:r>
          </a:p>
          <a:p>
            <a:pPr algn="ctr">
              <a:lnSpc>
                <a:spcPts val="3499"/>
              </a:lnSpc>
              <a:spcBef>
                <a:spcPct val="0"/>
              </a:spcBef>
            </a:pPr>
            <a:r>
              <a:rPr lang="en-US" sz="2499" b="1" dirty="0">
                <a:solidFill>
                  <a:schemeClr val="accent3">
                    <a:lumMod val="50000"/>
                  </a:schemeClr>
                </a:solidFill>
                <a:latin typeface="Poppins Bold"/>
                <a:ea typeface="Poppins Bold"/>
                <a:cs typeface="Poppins Bold"/>
                <a:sym typeface="Poppins Bold"/>
              </a:rPr>
              <a:t> and category</a:t>
            </a:r>
          </a:p>
        </p:txBody>
      </p:sp>
      <p:sp>
        <p:nvSpPr>
          <p:cNvPr id="25" name="TextBox 25"/>
          <p:cNvSpPr txBox="1"/>
          <p:nvPr/>
        </p:nvSpPr>
        <p:spPr>
          <a:xfrm>
            <a:off x="12884840" y="4192632"/>
            <a:ext cx="3653805" cy="879475"/>
          </a:xfrm>
          <a:prstGeom prst="rect">
            <a:avLst/>
          </a:prstGeom>
        </p:spPr>
        <p:txBody>
          <a:bodyPr lIns="0" tIns="0" rIns="0" bIns="0" rtlCol="0" anchor="t">
            <a:spAutoFit/>
          </a:bodyPr>
          <a:lstStyle/>
          <a:p>
            <a:pPr algn="ctr">
              <a:lnSpc>
                <a:spcPts val="3499"/>
              </a:lnSpc>
              <a:spcBef>
                <a:spcPct val="0"/>
              </a:spcBef>
            </a:pPr>
            <a:r>
              <a:rPr lang="en-US" sz="2499" b="1" dirty="0">
                <a:solidFill>
                  <a:schemeClr val="accent3">
                    <a:lumMod val="50000"/>
                  </a:schemeClr>
                </a:solidFill>
                <a:latin typeface="Poppins Bold"/>
                <a:ea typeface="Poppins Bold"/>
                <a:cs typeface="Poppins Bold"/>
                <a:sym typeface="Poppins Bold"/>
              </a:rPr>
              <a:t>•Focus on supervision </a:t>
            </a:r>
          </a:p>
          <a:p>
            <a:pPr algn="ctr">
              <a:lnSpc>
                <a:spcPts val="3499"/>
              </a:lnSpc>
              <a:spcBef>
                <a:spcPct val="0"/>
              </a:spcBef>
            </a:pPr>
            <a:r>
              <a:rPr lang="en-US" sz="2499" b="1" dirty="0">
                <a:solidFill>
                  <a:schemeClr val="accent3">
                    <a:lumMod val="50000"/>
                  </a:schemeClr>
                </a:solidFill>
                <a:latin typeface="Poppins Bold"/>
                <a:ea typeface="Poppins Bold"/>
                <a:cs typeface="Poppins Bold"/>
                <a:sym typeface="Poppins Bold"/>
              </a:rPr>
              <a:t>and protection </a:t>
            </a:r>
          </a:p>
        </p:txBody>
      </p:sp>
      <p:grpSp>
        <p:nvGrpSpPr>
          <p:cNvPr id="2" name="Group 2">
            <a:extLst>
              <a:ext uri="{FF2B5EF4-FFF2-40B4-BE49-F238E27FC236}">
                <a16:creationId xmlns:a16="http://schemas.microsoft.com/office/drawing/2014/main" id="{D352D7E1-D8D4-5AF2-CEA7-A65DDAB86513}"/>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DCCFF3B8-75B5-2E30-C3B2-863DEE9A8BDE}"/>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A12F2A24-6334-9BCB-C147-507B493F4B01}"/>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6A778566-08E6-04D2-82E6-6E2A4E3DAAB4}"/>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1" name="Picture 2">
            <a:extLst>
              <a:ext uri="{FF2B5EF4-FFF2-40B4-BE49-F238E27FC236}">
                <a16:creationId xmlns:a16="http://schemas.microsoft.com/office/drawing/2014/main" id="{2759B2C4-B8BC-60A6-FD61-22833194F93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26" name="Slide Number Placeholder 25">
            <a:extLst>
              <a:ext uri="{FF2B5EF4-FFF2-40B4-BE49-F238E27FC236}">
                <a16:creationId xmlns:a16="http://schemas.microsoft.com/office/drawing/2014/main" id="{5611A2A7-A08C-5719-1463-4D93F7AB9B79}"/>
              </a:ext>
            </a:extLst>
          </p:cNvPr>
          <p:cNvSpPr>
            <a:spLocks noGrp="1"/>
          </p:cNvSpPr>
          <p:nvPr>
            <p:ph type="sldNum" sz="quarter" idx="12"/>
          </p:nvPr>
        </p:nvSpPr>
        <p:spPr>
          <a:xfrm>
            <a:off x="15471845" y="9454020"/>
            <a:ext cx="2133600" cy="365125"/>
          </a:xfrm>
        </p:spPr>
        <p:txBody>
          <a:bodyPr/>
          <a:lstStyle/>
          <a:p>
            <a:fld id="{B6F15528-21DE-4FAA-801E-634DDDAF4B2B}"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Freeform 6"/>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7" name="TextBox 7"/>
          <p:cNvSpPr txBox="1"/>
          <p:nvPr/>
        </p:nvSpPr>
        <p:spPr>
          <a:xfrm>
            <a:off x="2399439" y="1455531"/>
            <a:ext cx="15845036" cy="1454149"/>
          </a:xfrm>
          <a:prstGeom prst="rect">
            <a:avLst/>
          </a:prstGeom>
        </p:spPr>
        <p:txBody>
          <a:bodyPr lIns="0" tIns="0" rIns="0" bIns="0" rtlCol="0" anchor="t">
            <a:spAutoFit/>
          </a:bodyPr>
          <a:lstStyle/>
          <a:p>
            <a:pPr algn="ctr">
              <a:lnSpc>
                <a:spcPts val="11200"/>
              </a:lnSpc>
              <a:spcBef>
                <a:spcPct val="0"/>
              </a:spcBef>
            </a:pPr>
            <a:r>
              <a:rPr lang="en-US" sz="8000" b="1" dirty="0">
                <a:solidFill>
                  <a:srgbClr val="344E41"/>
                </a:solidFill>
                <a:latin typeface="Poppins Bold"/>
                <a:ea typeface="Poppins Bold"/>
                <a:cs typeface="Poppins Bold"/>
                <a:sym typeface="Poppins Bold"/>
              </a:rPr>
              <a:t>Age Grouping &amp; Development</a:t>
            </a:r>
          </a:p>
        </p:txBody>
      </p:sp>
      <p:grpSp>
        <p:nvGrpSpPr>
          <p:cNvPr id="8" name="Group 8"/>
          <p:cNvGrpSpPr/>
          <p:nvPr/>
        </p:nvGrpSpPr>
        <p:grpSpPr>
          <a:xfrm>
            <a:off x="1028249" y="3386539"/>
            <a:ext cx="5093371" cy="5177622"/>
            <a:chOff x="0" y="0"/>
            <a:chExt cx="1341464" cy="1363653"/>
          </a:xfrm>
        </p:grpSpPr>
        <p:sp>
          <p:nvSpPr>
            <p:cNvPr id="9" name="Freeform 9"/>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0" name="TextBox 10"/>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1" name="Group 11"/>
          <p:cNvGrpSpPr/>
          <p:nvPr/>
        </p:nvGrpSpPr>
        <p:grpSpPr>
          <a:xfrm>
            <a:off x="6596245" y="3386539"/>
            <a:ext cx="5093371" cy="5177622"/>
            <a:chOff x="0" y="0"/>
            <a:chExt cx="1341464" cy="1363653"/>
          </a:xfrm>
        </p:grpSpPr>
        <p:sp>
          <p:nvSpPr>
            <p:cNvPr id="12" name="Freeform 12"/>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3" name="TextBox 13"/>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4" name="Group 14"/>
          <p:cNvGrpSpPr/>
          <p:nvPr/>
        </p:nvGrpSpPr>
        <p:grpSpPr>
          <a:xfrm>
            <a:off x="12165058" y="3386539"/>
            <a:ext cx="5093371" cy="5177622"/>
            <a:chOff x="0" y="0"/>
            <a:chExt cx="1341464" cy="1363653"/>
          </a:xfrm>
        </p:grpSpPr>
        <p:sp>
          <p:nvSpPr>
            <p:cNvPr id="15" name="Freeform 15"/>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6" name="TextBox 16"/>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sp>
        <p:nvSpPr>
          <p:cNvPr id="17" name="AutoShape 17"/>
          <p:cNvSpPr/>
          <p:nvPr/>
        </p:nvSpPr>
        <p:spPr>
          <a:xfrm>
            <a:off x="102803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8" name="AutoShape 18"/>
          <p:cNvSpPr/>
          <p:nvPr/>
        </p:nvSpPr>
        <p:spPr>
          <a:xfrm>
            <a:off x="659654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9" name="AutoShape 19"/>
          <p:cNvSpPr/>
          <p:nvPr/>
        </p:nvSpPr>
        <p:spPr>
          <a:xfrm>
            <a:off x="12165865"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0" name="Freeform 20"/>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21" name="TextBox 21"/>
          <p:cNvSpPr txBox="1"/>
          <p:nvPr/>
        </p:nvSpPr>
        <p:spPr>
          <a:xfrm>
            <a:off x="1056563" y="6691311"/>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•Flexible, Support that follows each child’s pace </a:t>
            </a:r>
          </a:p>
        </p:txBody>
      </p:sp>
      <p:sp>
        <p:nvSpPr>
          <p:cNvPr id="22" name="TextBox 22"/>
          <p:cNvSpPr txBox="1"/>
          <p:nvPr/>
        </p:nvSpPr>
        <p:spPr>
          <a:xfrm>
            <a:off x="6322446" y="6691312"/>
            <a:ext cx="5367170"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•Mixed-age learning is</a:t>
            </a:r>
          </a:p>
          <a:p>
            <a:pPr algn="ctr">
              <a:lnSpc>
                <a:spcPts val="3499"/>
              </a:lnSpc>
              <a:spcBef>
                <a:spcPct val="0"/>
              </a:spcBef>
            </a:pPr>
            <a:r>
              <a:rPr lang="en-US" sz="2499" b="1" dirty="0">
                <a:solidFill>
                  <a:srgbClr val="7E654C"/>
                </a:solidFill>
                <a:latin typeface="Poppins Bold"/>
                <a:ea typeface="Poppins Bold"/>
                <a:cs typeface="Poppins Bold"/>
                <a:sym typeface="Poppins Bold"/>
              </a:rPr>
              <a:t> natural and beneficial </a:t>
            </a:r>
          </a:p>
        </p:txBody>
      </p:sp>
      <p:sp>
        <p:nvSpPr>
          <p:cNvPr id="23" name="TextBox 23"/>
          <p:cNvSpPr txBox="1"/>
          <p:nvPr/>
        </p:nvSpPr>
        <p:spPr>
          <a:xfrm>
            <a:off x="12007160" y="6616341"/>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•Development is individual</a:t>
            </a:r>
          </a:p>
          <a:p>
            <a:pPr algn="ctr">
              <a:lnSpc>
                <a:spcPts val="3499"/>
              </a:lnSpc>
              <a:spcBef>
                <a:spcPct val="0"/>
              </a:spcBef>
            </a:pPr>
            <a:r>
              <a:rPr lang="en-US" sz="2499" b="1" dirty="0">
                <a:solidFill>
                  <a:srgbClr val="7E654C"/>
                </a:solidFill>
                <a:latin typeface="Poppins Bold"/>
                <a:ea typeface="Poppins Bold"/>
                <a:cs typeface="Poppins Bold"/>
                <a:sym typeface="Poppins Bold"/>
              </a:rPr>
              <a:t> and relational </a:t>
            </a:r>
          </a:p>
        </p:txBody>
      </p:sp>
      <p:sp>
        <p:nvSpPr>
          <p:cNvPr id="24" name="TextBox 24"/>
          <p:cNvSpPr txBox="1"/>
          <p:nvPr/>
        </p:nvSpPr>
        <p:spPr>
          <a:xfrm>
            <a:off x="1036329" y="4448376"/>
            <a:ext cx="5093371"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•Fixed age categories </a:t>
            </a:r>
          </a:p>
        </p:txBody>
      </p:sp>
      <p:sp>
        <p:nvSpPr>
          <p:cNvPr id="25" name="TextBox 25"/>
          <p:cNvSpPr txBox="1"/>
          <p:nvPr/>
        </p:nvSpPr>
        <p:spPr>
          <a:xfrm>
            <a:off x="6765516" y="4335463"/>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•Mixed-age allowed only in limited ways </a:t>
            </a:r>
          </a:p>
        </p:txBody>
      </p:sp>
      <p:sp>
        <p:nvSpPr>
          <p:cNvPr id="26" name="TextBox 26"/>
          <p:cNvSpPr txBox="1"/>
          <p:nvPr/>
        </p:nvSpPr>
        <p:spPr>
          <a:xfrm>
            <a:off x="12190280" y="4287838"/>
            <a:ext cx="5093371"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•Development is standardized </a:t>
            </a:r>
          </a:p>
        </p:txBody>
      </p:sp>
      <p:grpSp>
        <p:nvGrpSpPr>
          <p:cNvPr id="33" name="Group 2">
            <a:extLst>
              <a:ext uri="{FF2B5EF4-FFF2-40B4-BE49-F238E27FC236}">
                <a16:creationId xmlns:a16="http://schemas.microsoft.com/office/drawing/2014/main" id="{6D4DA7BE-C15C-7BF1-7A08-68994A898690}"/>
              </a:ext>
            </a:extLst>
          </p:cNvPr>
          <p:cNvGrpSpPr/>
          <p:nvPr/>
        </p:nvGrpSpPr>
        <p:grpSpPr>
          <a:xfrm>
            <a:off x="16042" y="-638106"/>
            <a:ext cx="18288000" cy="1890230"/>
            <a:chOff x="0" y="0"/>
            <a:chExt cx="8399855" cy="1246491"/>
          </a:xfrm>
        </p:grpSpPr>
        <p:sp>
          <p:nvSpPr>
            <p:cNvPr id="34" name="Freeform 3">
              <a:extLst>
                <a:ext uri="{FF2B5EF4-FFF2-40B4-BE49-F238E27FC236}">
                  <a16:creationId xmlns:a16="http://schemas.microsoft.com/office/drawing/2014/main" id="{89853454-2F5D-AE44-DAF1-2EC01423497A}"/>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35" name="TextBox 4">
              <a:extLst>
                <a:ext uri="{FF2B5EF4-FFF2-40B4-BE49-F238E27FC236}">
                  <a16:creationId xmlns:a16="http://schemas.microsoft.com/office/drawing/2014/main" id="{D9AD9374-FAC2-A249-4F52-AFC0900CBFA9}"/>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36" name="Freeform 5">
            <a:extLst>
              <a:ext uri="{FF2B5EF4-FFF2-40B4-BE49-F238E27FC236}">
                <a16:creationId xmlns:a16="http://schemas.microsoft.com/office/drawing/2014/main" id="{EA3B11E3-D9C3-B789-26F6-FC5900E80A5E}"/>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7" name="Picture 2">
            <a:extLst>
              <a:ext uri="{FF2B5EF4-FFF2-40B4-BE49-F238E27FC236}">
                <a16:creationId xmlns:a16="http://schemas.microsoft.com/office/drawing/2014/main" id="{90F8D275-67EB-9CCD-055E-09B2E3D45D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D3B26170-43ED-2AC6-FB4A-17CD8AB5DC9F}"/>
              </a:ext>
            </a:extLst>
          </p:cNvPr>
          <p:cNvSpPr>
            <a:spLocks noGrp="1"/>
          </p:cNvSpPr>
          <p:nvPr>
            <p:ph type="sldNum" sz="quarter" idx="12"/>
          </p:nvPr>
        </p:nvSpPr>
        <p:spPr>
          <a:xfrm>
            <a:off x="15316200" y="9577194"/>
            <a:ext cx="2133600" cy="365125"/>
          </a:xfrm>
        </p:spPr>
        <p:txBody>
          <a:bodyPr/>
          <a:lstStyle/>
          <a:p>
            <a:fld id="{B6F15528-21DE-4FAA-801E-634DDDAF4B2B}"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Freeform 6"/>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7" name="Freeform 7"/>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8" name="TextBox 8"/>
          <p:cNvSpPr txBox="1"/>
          <p:nvPr/>
        </p:nvSpPr>
        <p:spPr>
          <a:xfrm>
            <a:off x="2743200" y="1561996"/>
            <a:ext cx="13517745" cy="1364476"/>
          </a:xfrm>
          <a:prstGeom prst="rect">
            <a:avLst/>
          </a:prstGeom>
        </p:spPr>
        <p:txBody>
          <a:bodyPr lIns="0" tIns="0" rIns="0" bIns="0" rtlCol="0" anchor="t">
            <a:spAutoFit/>
          </a:bodyPr>
          <a:lstStyle/>
          <a:p>
            <a:pPr algn="ctr">
              <a:lnSpc>
                <a:spcPts val="11200"/>
              </a:lnSpc>
              <a:spcBef>
                <a:spcPct val="0"/>
              </a:spcBef>
            </a:pPr>
            <a:r>
              <a:rPr lang="en-US" sz="8000" b="1" dirty="0">
                <a:solidFill>
                  <a:srgbClr val="344E41"/>
                </a:solidFill>
                <a:latin typeface="Poppins Bold"/>
                <a:ea typeface="Poppins Bold"/>
                <a:cs typeface="Poppins Bold"/>
                <a:sym typeface="Poppins Bold"/>
              </a:rPr>
              <a:t>Responsibility for Safety</a:t>
            </a:r>
          </a:p>
        </p:txBody>
      </p:sp>
      <p:grpSp>
        <p:nvGrpSpPr>
          <p:cNvPr id="9" name="Group 9"/>
          <p:cNvGrpSpPr/>
          <p:nvPr/>
        </p:nvGrpSpPr>
        <p:grpSpPr>
          <a:xfrm>
            <a:off x="1028249" y="3386539"/>
            <a:ext cx="5093371" cy="5177622"/>
            <a:chOff x="0" y="0"/>
            <a:chExt cx="1341464" cy="1363653"/>
          </a:xfrm>
        </p:grpSpPr>
        <p:sp>
          <p:nvSpPr>
            <p:cNvPr id="10" name="Freeform 10"/>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1" name="TextBox 11"/>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2" name="Group 12"/>
          <p:cNvGrpSpPr/>
          <p:nvPr/>
        </p:nvGrpSpPr>
        <p:grpSpPr>
          <a:xfrm>
            <a:off x="6596245" y="3386539"/>
            <a:ext cx="5093371" cy="5177622"/>
            <a:chOff x="0" y="0"/>
            <a:chExt cx="1341464" cy="1363653"/>
          </a:xfrm>
        </p:grpSpPr>
        <p:sp>
          <p:nvSpPr>
            <p:cNvPr id="13" name="Freeform 13"/>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4" name="TextBox 14"/>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5" name="Group 15"/>
          <p:cNvGrpSpPr/>
          <p:nvPr/>
        </p:nvGrpSpPr>
        <p:grpSpPr>
          <a:xfrm>
            <a:off x="12165058" y="3386539"/>
            <a:ext cx="5093371" cy="5177622"/>
            <a:chOff x="0" y="0"/>
            <a:chExt cx="1341464" cy="1363653"/>
          </a:xfrm>
        </p:grpSpPr>
        <p:sp>
          <p:nvSpPr>
            <p:cNvPr id="16" name="Freeform 16"/>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7" name="TextBox 17"/>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sp>
        <p:nvSpPr>
          <p:cNvPr id="18" name="AutoShape 18"/>
          <p:cNvSpPr/>
          <p:nvPr/>
        </p:nvSpPr>
        <p:spPr>
          <a:xfrm>
            <a:off x="102803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19" name="AutoShape 19"/>
          <p:cNvSpPr/>
          <p:nvPr/>
        </p:nvSpPr>
        <p:spPr>
          <a:xfrm>
            <a:off x="659654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0" name="AutoShape 20"/>
          <p:cNvSpPr/>
          <p:nvPr/>
        </p:nvSpPr>
        <p:spPr>
          <a:xfrm>
            <a:off x="12165865"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1" name="Freeform 21"/>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22" name="TextBox 22"/>
          <p:cNvSpPr txBox="1"/>
          <p:nvPr/>
        </p:nvSpPr>
        <p:spPr>
          <a:xfrm>
            <a:off x="1018333" y="6383825"/>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•Relational shared among caregivers, families, and community</a:t>
            </a:r>
          </a:p>
        </p:txBody>
      </p:sp>
      <p:sp>
        <p:nvSpPr>
          <p:cNvPr id="23" name="TextBox 23"/>
          <p:cNvSpPr txBox="1"/>
          <p:nvPr/>
        </p:nvSpPr>
        <p:spPr>
          <a:xfrm>
            <a:off x="6693621" y="6453770"/>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chemeClr val="bg2">
                    <a:lumMod val="50000"/>
                  </a:schemeClr>
                </a:solidFill>
                <a:latin typeface="Poppins Bold"/>
                <a:ea typeface="Poppins Bold"/>
                <a:cs typeface="Poppins Bold"/>
                <a:sym typeface="Poppins Bold"/>
              </a:rPr>
              <a:t>•</a:t>
            </a:r>
            <a:r>
              <a:rPr lang="en-US" sz="2499" b="1" dirty="0">
                <a:solidFill>
                  <a:srgbClr val="7E654C"/>
                </a:solidFill>
                <a:latin typeface="Poppins Bold"/>
                <a:ea typeface="Poppins Bold"/>
                <a:cs typeface="Poppins Bold"/>
                <a:sym typeface="Poppins Bold"/>
              </a:rPr>
              <a:t>Accountability to children, families, and future </a:t>
            </a:r>
          </a:p>
          <a:p>
            <a:pPr algn="ctr">
              <a:lnSpc>
                <a:spcPts val="3499"/>
              </a:lnSpc>
              <a:spcBef>
                <a:spcPct val="0"/>
              </a:spcBef>
            </a:pPr>
            <a:r>
              <a:rPr lang="en-US" sz="2499" b="1" dirty="0">
                <a:solidFill>
                  <a:srgbClr val="7E654C"/>
                </a:solidFill>
                <a:latin typeface="Poppins Bold"/>
                <a:ea typeface="Poppins Bold"/>
                <a:cs typeface="Poppins Bold"/>
                <a:sym typeface="Poppins Bold"/>
              </a:rPr>
              <a:t>generations</a:t>
            </a:r>
          </a:p>
        </p:txBody>
      </p:sp>
      <p:sp>
        <p:nvSpPr>
          <p:cNvPr id="24" name="TextBox 24"/>
          <p:cNvSpPr txBox="1"/>
          <p:nvPr/>
        </p:nvSpPr>
        <p:spPr>
          <a:xfrm>
            <a:off x="12147947" y="6500053"/>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•Responsibility shown through attentive, consistent care</a:t>
            </a:r>
          </a:p>
        </p:txBody>
      </p:sp>
      <p:sp>
        <p:nvSpPr>
          <p:cNvPr id="25" name="TextBox 25"/>
          <p:cNvSpPr txBox="1"/>
          <p:nvPr/>
        </p:nvSpPr>
        <p:spPr>
          <a:xfrm>
            <a:off x="986235" y="4219574"/>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•Responsibility assigned to </a:t>
            </a:r>
          </a:p>
          <a:p>
            <a:pPr algn="ctr">
              <a:lnSpc>
                <a:spcPts val="3499"/>
              </a:lnSpc>
              <a:spcBef>
                <a:spcPct val="0"/>
              </a:spcBef>
            </a:pPr>
            <a:r>
              <a:rPr lang="en-US" sz="2499" b="1" dirty="0">
                <a:solidFill>
                  <a:srgbClr val="344E41"/>
                </a:solidFill>
                <a:latin typeface="Poppins Bold"/>
                <a:ea typeface="Poppins Bold"/>
                <a:cs typeface="Poppins Bold"/>
                <a:sym typeface="Poppins Bold"/>
              </a:rPr>
              <a:t>staff and licensee</a:t>
            </a:r>
          </a:p>
        </p:txBody>
      </p:sp>
      <p:sp>
        <p:nvSpPr>
          <p:cNvPr id="26" name="TextBox 26"/>
          <p:cNvSpPr txBox="1"/>
          <p:nvPr/>
        </p:nvSpPr>
        <p:spPr>
          <a:xfrm>
            <a:off x="6613356" y="4282307"/>
            <a:ext cx="5093371" cy="44132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•Accountability to authorities</a:t>
            </a:r>
          </a:p>
        </p:txBody>
      </p:sp>
      <p:sp>
        <p:nvSpPr>
          <p:cNvPr id="27" name="TextBox 27"/>
          <p:cNvSpPr txBox="1"/>
          <p:nvPr/>
        </p:nvSpPr>
        <p:spPr>
          <a:xfrm>
            <a:off x="12165058" y="4179058"/>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•Responsibility shown through compliance</a:t>
            </a:r>
          </a:p>
        </p:txBody>
      </p:sp>
      <p:grpSp>
        <p:nvGrpSpPr>
          <p:cNvPr id="28" name="Group 2">
            <a:extLst>
              <a:ext uri="{FF2B5EF4-FFF2-40B4-BE49-F238E27FC236}">
                <a16:creationId xmlns:a16="http://schemas.microsoft.com/office/drawing/2014/main" id="{B6A93449-C915-7BA9-9856-6FE9603C82F3}"/>
              </a:ext>
            </a:extLst>
          </p:cNvPr>
          <p:cNvGrpSpPr/>
          <p:nvPr/>
        </p:nvGrpSpPr>
        <p:grpSpPr>
          <a:xfrm>
            <a:off x="16042" y="-638106"/>
            <a:ext cx="18288000" cy="1890230"/>
            <a:chOff x="0" y="0"/>
            <a:chExt cx="8399855" cy="1246491"/>
          </a:xfrm>
        </p:grpSpPr>
        <p:sp>
          <p:nvSpPr>
            <p:cNvPr id="29" name="Freeform 3">
              <a:extLst>
                <a:ext uri="{FF2B5EF4-FFF2-40B4-BE49-F238E27FC236}">
                  <a16:creationId xmlns:a16="http://schemas.microsoft.com/office/drawing/2014/main" id="{3C0058ED-45A8-C6BF-F241-94FB44C0A031}"/>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30" name="TextBox 4">
              <a:extLst>
                <a:ext uri="{FF2B5EF4-FFF2-40B4-BE49-F238E27FC236}">
                  <a16:creationId xmlns:a16="http://schemas.microsoft.com/office/drawing/2014/main" id="{E1DCAC7D-4F93-7884-D02C-E55416267198}"/>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31" name="Freeform 5">
            <a:extLst>
              <a:ext uri="{FF2B5EF4-FFF2-40B4-BE49-F238E27FC236}">
                <a16:creationId xmlns:a16="http://schemas.microsoft.com/office/drawing/2014/main" id="{908BAB60-FE1B-C6C4-4547-8291DB468B76}"/>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2" name="Picture 2">
            <a:extLst>
              <a:ext uri="{FF2B5EF4-FFF2-40B4-BE49-F238E27FC236}">
                <a16:creationId xmlns:a16="http://schemas.microsoft.com/office/drawing/2014/main" id="{6D87D4F6-16A9-27C9-48AF-203458FA044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7D1657C-8099-2B6B-275F-9C2E6C22D156}"/>
              </a:ext>
            </a:extLst>
          </p:cNvPr>
          <p:cNvSpPr>
            <a:spLocks noGrp="1"/>
          </p:cNvSpPr>
          <p:nvPr>
            <p:ph type="sldNum" sz="quarter" idx="12"/>
          </p:nvPr>
        </p:nvSpPr>
        <p:spPr>
          <a:xfrm>
            <a:off x="15468600" y="9565307"/>
            <a:ext cx="2133600" cy="365125"/>
          </a:xfrm>
        </p:spPr>
        <p:txBody>
          <a:bodyPr/>
          <a:lstStyle/>
          <a:p>
            <a:fld id="{B6F15528-21DE-4FAA-801E-634DDDAF4B2B}"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D5C8"/>
        </a:solidFill>
        <a:effectLst/>
      </p:bgPr>
    </p:bg>
    <p:spTree>
      <p:nvGrpSpPr>
        <p:cNvPr id="1" name=""/>
        <p:cNvGrpSpPr/>
        <p:nvPr/>
      </p:nvGrpSpPr>
      <p:grpSpPr>
        <a:xfrm>
          <a:off x="0" y="0"/>
          <a:ext cx="0" cy="0"/>
          <a:chOff x="0" y="0"/>
          <a:chExt cx="0" cy="0"/>
        </a:xfrm>
      </p:grpSpPr>
      <p:sp>
        <p:nvSpPr>
          <p:cNvPr id="6" name="Freeform 6"/>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7" name="Freeform 7"/>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8" name="Freeform 8"/>
          <p:cNvSpPr/>
          <p:nvPr/>
        </p:nvSpPr>
        <p:spPr>
          <a:xfrm>
            <a:off x="1028700" y="8986226"/>
            <a:ext cx="1088296" cy="272074"/>
          </a:xfrm>
          <a:custGeom>
            <a:avLst/>
            <a:gdLst/>
            <a:ahLst/>
            <a:cxnLst/>
            <a:rect l="l" t="t" r="r" b="b"/>
            <a:pathLst>
              <a:path w="1088296" h="272074">
                <a:moveTo>
                  <a:pt x="0" y="0"/>
                </a:moveTo>
                <a:lnTo>
                  <a:pt x="1088296" y="0"/>
                </a:lnTo>
                <a:lnTo>
                  <a:pt x="1088296" y="272074"/>
                </a:lnTo>
                <a:lnTo>
                  <a:pt x="0" y="2720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A"/>
          </a:p>
        </p:txBody>
      </p:sp>
      <p:sp>
        <p:nvSpPr>
          <p:cNvPr id="9" name="TextBox 9"/>
          <p:cNvSpPr txBox="1"/>
          <p:nvPr/>
        </p:nvSpPr>
        <p:spPr>
          <a:xfrm>
            <a:off x="2743200" y="1480724"/>
            <a:ext cx="13517745" cy="1364476"/>
          </a:xfrm>
          <a:prstGeom prst="rect">
            <a:avLst/>
          </a:prstGeom>
        </p:spPr>
        <p:txBody>
          <a:bodyPr lIns="0" tIns="0" rIns="0" bIns="0" rtlCol="0" anchor="t">
            <a:spAutoFit/>
          </a:bodyPr>
          <a:lstStyle/>
          <a:p>
            <a:pPr algn="ctr">
              <a:lnSpc>
                <a:spcPts val="11200"/>
              </a:lnSpc>
              <a:spcBef>
                <a:spcPct val="0"/>
              </a:spcBef>
            </a:pPr>
            <a:r>
              <a:rPr lang="en-US" sz="8000" b="1" dirty="0">
                <a:solidFill>
                  <a:srgbClr val="344E41"/>
                </a:solidFill>
                <a:latin typeface="Poppins Bold"/>
                <a:ea typeface="Poppins Bold"/>
                <a:cs typeface="Poppins Bold"/>
                <a:sym typeface="Poppins Bold"/>
              </a:rPr>
              <a:t>Supervision &amp; Staffing</a:t>
            </a:r>
          </a:p>
        </p:txBody>
      </p:sp>
      <p:grpSp>
        <p:nvGrpSpPr>
          <p:cNvPr id="10" name="Group 10"/>
          <p:cNvGrpSpPr/>
          <p:nvPr/>
        </p:nvGrpSpPr>
        <p:grpSpPr>
          <a:xfrm>
            <a:off x="1028249" y="3386539"/>
            <a:ext cx="5093371" cy="5177622"/>
            <a:chOff x="0" y="0"/>
            <a:chExt cx="1341464" cy="1363653"/>
          </a:xfrm>
        </p:grpSpPr>
        <p:sp>
          <p:nvSpPr>
            <p:cNvPr id="11" name="Freeform 11"/>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2" name="TextBox 12"/>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3" name="Group 13"/>
          <p:cNvGrpSpPr/>
          <p:nvPr/>
        </p:nvGrpSpPr>
        <p:grpSpPr>
          <a:xfrm>
            <a:off x="6596245" y="3386539"/>
            <a:ext cx="5093371" cy="5177622"/>
            <a:chOff x="0" y="0"/>
            <a:chExt cx="1341464" cy="1363653"/>
          </a:xfrm>
        </p:grpSpPr>
        <p:sp>
          <p:nvSpPr>
            <p:cNvPr id="14" name="Freeform 14"/>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5" name="TextBox 15"/>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grpSp>
        <p:nvGrpSpPr>
          <p:cNvPr id="16" name="Group 16"/>
          <p:cNvGrpSpPr/>
          <p:nvPr/>
        </p:nvGrpSpPr>
        <p:grpSpPr>
          <a:xfrm>
            <a:off x="12165058" y="3386539"/>
            <a:ext cx="5093371" cy="5177622"/>
            <a:chOff x="0" y="0"/>
            <a:chExt cx="1341464" cy="1363653"/>
          </a:xfrm>
        </p:grpSpPr>
        <p:sp>
          <p:nvSpPr>
            <p:cNvPr id="17" name="Freeform 17"/>
            <p:cNvSpPr/>
            <p:nvPr/>
          </p:nvSpPr>
          <p:spPr>
            <a:xfrm>
              <a:off x="0" y="0"/>
              <a:ext cx="1341464" cy="1363653"/>
            </a:xfrm>
            <a:custGeom>
              <a:avLst/>
              <a:gdLst/>
              <a:ahLst/>
              <a:cxnLst/>
              <a:rect l="l" t="t" r="r" b="b"/>
              <a:pathLst>
                <a:path w="1341464" h="1363653">
                  <a:moveTo>
                    <a:pt x="77520" y="0"/>
                  </a:moveTo>
                  <a:lnTo>
                    <a:pt x="1263944" y="0"/>
                  </a:lnTo>
                  <a:cubicBezTo>
                    <a:pt x="1306757" y="0"/>
                    <a:pt x="1341464" y="34707"/>
                    <a:pt x="1341464" y="77520"/>
                  </a:cubicBezTo>
                  <a:lnTo>
                    <a:pt x="1341464" y="1286134"/>
                  </a:lnTo>
                  <a:cubicBezTo>
                    <a:pt x="1341464" y="1306693"/>
                    <a:pt x="1333297" y="1326411"/>
                    <a:pt x="1318759" y="1340948"/>
                  </a:cubicBezTo>
                  <a:cubicBezTo>
                    <a:pt x="1304221" y="1355486"/>
                    <a:pt x="1284504" y="1363653"/>
                    <a:pt x="1263944" y="1363653"/>
                  </a:cubicBezTo>
                  <a:lnTo>
                    <a:pt x="77520" y="1363653"/>
                  </a:lnTo>
                  <a:cubicBezTo>
                    <a:pt x="34707" y="1363653"/>
                    <a:pt x="0" y="1328947"/>
                    <a:pt x="0" y="1286134"/>
                  </a:cubicBezTo>
                  <a:lnTo>
                    <a:pt x="0" y="77520"/>
                  </a:lnTo>
                  <a:cubicBezTo>
                    <a:pt x="0" y="56960"/>
                    <a:pt x="8167" y="37243"/>
                    <a:pt x="22705" y="22705"/>
                  </a:cubicBezTo>
                  <a:cubicBezTo>
                    <a:pt x="37243" y="8167"/>
                    <a:pt x="56960" y="0"/>
                    <a:pt x="77520" y="0"/>
                  </a:cubicBezTo>
                  <a:close/>
                </a:path>
              </a:pathLst>
            </a:custGeom>
            <a:ln w="47625" cap="rnd">
              <a:solidFill>
                <a:srgbClr val="344E41"/>
              </a:solidFill>
              <a:prstDash val="solid"/>
              <a:round/>
            </a:ln>
          </p:spPr>
          <p:txBody>
            <a:bodyPr/>
            <a:lstStyle/>
            <a:p>
              <a:endParaRPr lang="en-CA"/>
            </a:p>
          </p:txBody>
        </p:sp>
        <p:sp>
          <p:nvSpPr>
            <p:cNvPr id="18" name="TextBox 18"/>
            <p:cNvSpPr txBox="1"/>
            <p:nvPr/>
          </p:nvSpPr>
          <p:spPr>
            <a:xfrm>
              <a:off x="0" y="-66675"/>
              <a:ext cx="1341464" cy="1430328"/>
            </a:xfrm>
            <a:prstGeom prst="rect">
              <a:avLst/>
            </a:prstGeom>
          </p:spPr>
          <p:txBody>
            <a:bodyPr lIns="50800" tIns="50800" rIns="50800" bIns="50800" rtlCol="0" anchor="ctr"/>
            <a:lstStyle/>
            <a:p>
              <a:pPr algn="ctr">
                <a:lnSpc>
                  <a:spcPts val="3499"/>
                </a:lnSpc>
              </a:pPr>
              <a:endParaRPr/>
            </a:p>
          </p:txBody>
        </p:sp>
      </p:grpSp>
      <p:sp>
        <p:nvSpPr>
          <p:cNvPr id="19" name="AutoShape 19"/>
          <p:cNvSpPr/>
          <p:nvPr/>
        </p:nvSpPr>
        <p:spPr>
          <a:xfrm>
            <a:off x="102803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0" name="AutoShape 20"/>
          <p:cNvSpPr/>
          <p:nvPr/>
        </p:nvSpPr>
        <p:spPr>
          <a:xfrm>
            <a:off x="6596549" y="5951537"/>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1" name="AutoShape 21"/>
          <p:cNvSpPr/>
          <p:nvPr/>
        </p:nvSpPr>
        <p:spPr>
          <a:xfrm>
            <a:off x="12165865" y="5999162"/>
            <a:ext cx="5093581" cy="0"/>
          </a:xfrm>
          <a:prstGeom prst="line">
            <a:avLst/>
          </a:prstGeom>
          <a:ln w="47625" cap="flat">
            <a:solidFill>
              <a:srgbClr val="344E41"/>
            </a:solidFill>
            <a:prstDash val="solid"/>
            <a:headEnd type="none" w="sm" len="sm"/>
            <a:tailEnd type="none" w="sm" len="sm"/>
          </a:ln>
        </p:spPr>
        <p:txBody>
          <a:bodyPr/>
          <a:lstStyle/>
          <a:p>
            <a:endParaRPr lang="en-CA"/>
          </a:p>
        </p:txBody>
      </p:sp>
      <p:sp>
        <p:nvSpPr>
          <p:cNvPr id="22" name="TextBox 22"/>
          <p:cNvSpPr txBox="1"/>
          <p:nvPr/>
        </p:nvSpPr>
        <p:spPr>
          <a:xfrm>
            <a:off x="1007845" y="6400931"/>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•Supervision defined by attentive presence and knowing each child </a:t>
            </a:r>
          </a:p>
        </p:txBody>
      </p:sp>
      <p:sp>
        <p:nvSpPr>
          <p:cNvPr id="23" name="TextBox 23"/>
          <p:cNvSpPr txBox="1"/>
          <p:nvPr/>
        </p:nvSpPr>
        <p:spPr>
          <a:xfrm>
            <a:off x="6584991" y="6368518"/>
            <a:ext cx="5093371" cy="131762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•Supervision measured by responsiveness and relational awareness </a:t>
            </a:r>
          </a:p>
        </p:txBody>
      </p:sp>
      <p:sp>
        <p:nvSpPr>
          <p:cNvPr id="24" name="TextBox 24"/>
          <p:cNvSpPr txBox="1"/>
          <p:nvPr/>
        </p:nvSpPr>
        <p:spPr>
          <a:xfrm>
            <a:off x="12185969" y="6352027"/>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7E654C"/>
                </a:solidFill>
                <a:latin typeface="Poppins Bold"/>
                <a:ea typeface="Poppins Bold"/>
                <a:cs typeface="Poppins Bold"/>
                <a:sym typeface="Poppins Bold"/>
              </a:rPr>
              <a:t>•Knowledge, experience and lived experience</a:t>
            </a:r>
          </a:p>
        </p:txBody>
      </p:sp>
      <p:sp>
        <p:nvSpPr>
          <p:cNvPr id="25" name="TextBox 25"/>
          <p:cNvSpPr txBox="1"/>
          <p:nvPr/>
        </p:nvSpPr>
        <p:spPr>
          <a:xfrm>
            <a:off x="1572848" y="4161854"/>
            <a:ext cx="3523655"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•Staff-to-child ratios </a:t>
            </a:r>
          </a:p>
          <a:p>
            <a:pPr algn="ctr">
              <a:lnSpc>
                <a:spcPts val="3499"/>
              </a:lnSpc>
              <a:spcBef>
                <a:spcPct val="0"/>
              </a:spcBef>
            </a:pPr>
            <a:r>
              <a:rPr lang="en-US" sz="2499" b="1" dirty="0">
                <a:solidFill>
                  <a:srgbClr val="344E41"/>
                </a:solidFill>
                <a:latin typeface="Poppins Bold"/>
                <a:ea typeface="Poppins Bold"/>
                <a:cs typeface="Poppins Bold"/>
                <a:sym typeface="Poppins Bold"/>
              </a:rPr>
              <a:t>define supervision </a:t>
            </a:r>
          </a:p>
        </p:txBody>
      </p:sp>
      <p:sp>
        <p:nvSpPr>
          <p:cNvPr id="26" name="TextBox 26"/>
          <p:cNvSpPr txBox="1"/>
          <p:nvPr/>
        </p:nvSpPr>
        <p:spPr>
          <a:xfrm>
            <a:off x="6584992" y="4140198"/>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•Supervision measured by number </a:t>
            </a:r>
          </a:p>
        </p:txBody>
      </p:sp>
      <p:sp>
        <p:nvSpPr>
          <p:cNvPr id="27" name="TextBox 27"/>
          <p:cNvSpPr txBox="1"/>
          <p:nvPr/>
        </p:nvSpPr>
        <p:spPr>
          <a:xfrm>
            <a:off x="12061565" y="4182894"/>
            <a:ext cx="5093371" cy="879475"/>
          </a:xfrm>
          <a:prstGeom prst="rect">
            <a:avLst/>
          </a:prstGeom>
        </p:spPr>
        <p:txBody>
          <a:bodyPr lIns="0" tIns="0" rIns="0" bIns="0" rtlCol="0" anchor="t">
            <a:spAutoFit/>
          </a:bodyPr>
          <a:lstStyle/>
          <a:p>
            <a:pPr algn="ctr">
              <a:lnSpc>
                <a:spcPts val="3499"/>
              </a:lnSpc>
              <a:spcBef>
                <a:spcPct val="0"/>
              </a:spcBef>
            </a:pPr>
            <a:r>
              <a:rPr lang="en-US" sz="2499" b="1" dirty="0">
                <a:solidFill>
                  <a:srgbClr val="344E41"/>
                </a:solidFill>
                <a:latin typeface="Poppins Bold"/>
                <a:ea typeface="Poppins Bold"/>
                <a:cs typeface="Poppins Bold"/>
                <a:sym typeface="Poppins Bold"/>
              </a:rPr>
              <a:t>•Qualifications are set</a:t>
            </a:r>
          </a:p>
          <a:p>
            <a:pPr algn="ctr">
              <a:lnSpc>
                <a:spcPts val="3499"/>
              </a:lnSpc>
              <a:spcBef>
                <a:spcPct val="0"/>
              </a:spcBef>
            </a:pPr>
            <a:r>
              <a:rPr lang="en-US" sz="2499" b="1" dirty="0">
                <a:solidFill>
                  <a:srgbClr val="344E41"/>
                </a:solidFill>
                <a:latin typeface="Poppins Bold"/>
                <a:ea typeface="Poppins Bold"/>
                <a:cs typeface="Poppins Bold"/>
                <a:sym typeface="Poppins Bold"/>
              </a:rPr>
              <a:t> by policy </a:t>
            </a:r>
          </a:p>
        </p:txBody>
      </p:sp>
      <p:grpSp>
        <p:nvGrpSpPr>
          <p:cNvPr id="2" name="Group 2">
            <a:extLst>
              <a:ext uri="{FF2B5EF4-FFF2-40B4-BE49-F238E27FC236}">
                <a16:creationId xmlns:a16="http://schemas.microsoft.com/office/drawing/2014/main" id="{4B48504B-8FC4-1E7B-F8A9-0B926439B3A7}"/>
              </a:ext>
            </a:extLst>
          </p:cNvPr>
          <p:cNvGrpSpPr/>
          <p:nvPr/>
        </p:nvGrpSpPr>
        <p:grpSpPr>
          <a:xfrm>
            <a:off x="16042" y="-638106"/>
            <a:ext cx="18288000" cy="1890230"/>
            <a:chOff x="0" y="0"/>
            <a:chExt cx="8399855" cy="1246491"/>
          </a:xfrm>
        </p:grpSpPr>
        <p:sp>
          <p:nvSpPr>
            <p:cNvPr id="3" name="Freeform 3">
              <a:extLst>
                <a:ext uri="{FF2B5EF4-FFF2-40B4-BE49-F238E27FC236}">
                  <a16:creationId xmlns:a16="http://schemas.microsoft.com/office/drawing/2014/main" id="{DF96E995-F428-EF7B-A530-99D6AAACDA6F}"/>
                </a:ext>
              </a:extLst>
            </p:cNvPr>
            <p:cNvSpPr/>
            <p:nvPr/>
          </p:nvSpPr>
          <p:spPr>
            <a:xfrm>
              <a:off x="0" y="0"/>
              <a:ext cx="8399855" cy="1246491"/>
            </a:xfrm>
            <a:custGeom>
              <a:avLst/>
              <a:gdLst/>
              <a:ahLst/>
              <a:cxnLst/>
              <a:rect l="l" t="t" r="r" b="b"/>
              <a:pathLst>
                <a:path w="8399855" h="1246491">
                  <a:moveTo>
                    <a:pt x="0" y="0"/>
                  </a:moveTo>
                  <a:lnTo>
                    <a:pt x="8399855" y="0"/>
                  </a:lnTo>
                  <a:lnTo>
                    <a:pt x="8399855" y="1246491"/>
                  </a:lnTo>
                  <a:lnTo>
                    <a:pt x="0" y="1246491"/>
                  </a:lnTo>
                  <a:close/>
                </a:path>
              </a:pathLst>
            </a:custGeom>
            <a:solidFill>
              <a:srgbClr val="848D4A"/>
            </a:solidFill>
          </p:spPr>
          <p:txBody>
            <a:bodyPr/>
            <a:lstStyle/>
            <a:p>
              <a:endParaRPr lang="en-CA" dirty="0"/>
            </a:p>
          </p:txBody>
        </p:sp>
        <p:sp>
          <p:nvSpPr>
            <p:cNvPr id="4" name="TextBox 4">
              <a:extLst>
                <a:ext uri="{FF2B5EF4-FFF2-40B4-BE49-F238E27FC236}">
                  <a16:creationId xmlns:a16="http://schemas.microsoft.com/office/drawing/2014/main" id="{861E1CF5-21D3-7BC6-F8A3-38AD831F2874}"/>
                </a:ext>
              </a:extLst>
            </p:cNvPr>
            <p:cNvSpPr txBox="1"/>
            <p:nvPr/>
          </p:nvSpPr>
          <p:spPr>
            <a:xfrm>
              <a:off x="0" y="-38100"/>
              <a:ext cx="8399855" cy="1284591"/>
            </a:xfrm>
            <a:prstGeom prst="rect">
              <a:avLst/>
            </a:prstGeom>
          </p:spPr>
          <p:txBody>
            <a:bodyPr lIns="39622" tIns="39622" rIns="39622" bIns="39622" rtlCol="0" anchor="ctr"/>
            <a:lstStyle/>
            <a:p>
              <a:pPr algn="ctr">
                <a:lnSpc>
                  <a:spcPts val="1528"/>
                </a:lnSpc>
              </a:pPr>
              <a:endParaRPr/>
            </a:p>
          </p:txBody>
        </p:sp>
      </p:grpSp>
      <p:sp>
        <p:nvSpPr>
          <p:cNvPr id="5" name="Freeform 5">
            <a:extLst>
              <a:ext uri="{FF2B5EF4-FFF2-40B4-BE49-F238E27FC236}">
                <a16:creationId xmlns:a16="http://schemas.microsoft.com/office/drawing/2014/main" id="{09222698-04D8-A4DC-09B4-7FFEB7AB129A}"/>
              </a:ext>
            </a:extLst>
          </p:cNvPr>
          <p:cNvSpPr/>
          <p:nvPr/>
        </p:nvSpPr>
        <p:spPr>
          <a:xfrm flipV="1">
            <a:off x="9312442" y="-638106"/>
            <a:ext cx="8991600" cy="1890230"/>
          </a:xfrm>
          <a:custGeom>
            <a:avLst/>
            <a:gdLst/>
            <a:ahLst/>
            <a:cxnLst/>
            <a:rect l="l" t="t" r="r" b="b"/>
            <a:pathLst>
              <a:path w="8056387" h="1661630">
                <a:moveTo>
                  <a:pt x="0" y="1661630"/>
                </a:moveTo>
                <a:lnTo>
                  <a:pt x="8056388" y="1661630"/>
                </a:lnTo>
                <a:lnTo>
                  <a:pt x="8056388" y="0"/>
                </a:lnTo>
                <a:lnTo>
                  <a:pt x="0" y="0"/>
                </a:lnTo>
                <a:lnTo>
                  <a:pt x="0" y="166163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pic>
        <p:nvPicPr>
          <p:cNvPr id="33" name="Picture 2">
            <a:extLst>
              <a:ext uri="{FF2B5EF4-FFF2-40B4-BE49-F238E27FC236}">
                <a16:creationId xmlns:a16="http://schemas.microsoft.com/office/drawing/2014/main" id="{F5F1E9E4-47AB-78A3-D4D0-2D1552E0E4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185" y="-223377"/>
            <a:ext cx="2362200" cy="2825446"/>
          </a:xfrm>
          <a:prstGeom prst="rect">
            <a:avLst/>
          </a:prstGeom>
          <a:noFill/>
          <a:extLst>
            <a:ext uri="{909E8E84-426E-40DD-AFC4-6F175D3DCCD1}">
              <a14:hiddenFill xmlns:a14="http://schemas.microsoft.com/office/drawing/2010/main">
                <a:solidFill>
                  <a:srgbClr val="FFFFFF"/>
                </a:solidFill>
              </a14:hiddenFill>
            </a:ext>
          </a:extLst>
        </p:spPr>
      </p:pic>
      <p:sp>
        <p:nvSpPr>
          <p:cNvPr id="28" name="Slide Number Placeholder 27">
            <a:extLst>
              <a:ext uri="{FF2B5EF4-FFF2-40B4-BE49-F238E27FC236}">
                <a16:creationId xmlns:a16="http://schemas.microsoft.com/office/drawing/2014/main" id="{3CA6BD26-FF2D-195F-87A6-3C87D274279D}"/>
              </a:ext>
            </a:extLst>
          </p:cNvPr>
          <p:cNvSpPr>
            <a:spLocks noGrp="1"/>
          </p:cNvSpPr>
          <p:nvPr>
            <p:ph type="sldNum" sz="quarter" idx="12"/>
          </p:nvPr>
        </p:nvSpPr>
        <p:spPr>
          <a:xfrm>
            <a:off x="15544800" y="9560669"/>
            <a:ext cx="2133600" cy="365125"/>
          </a:xfrm>
        </p:spPr>
        <p:txBody>
          <a:bodyPr/>
          <a:lstStyle/>
          <a:p>
            <a:fld id="{B6F15528-21DE-4FAA-801E-634DDDAF4B2B}" type="slidenum">
              <a:rPr lang="en-US" smtClean="0"/>
              <a:pPr/>
              <a:t>9</a:t>
            </a:fld>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2b13d5d-1319-4632-8e89-217ffbdfc8dd" xsi:nil="true"/>
    <lcf76f155ced4ddcb4097134ff3c332f xmlns="677979e9-8239-49ce-a42e-261ac33db5c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089AEDF28BEEF4E8FEFFD736919B46D" ma:contentTypeVersion="18" ma:contentTypeDescription="Create a new document." ma:contentTypeScope="" ma:versionID="f3eb2a92a8edbae80bba14190512f264">
  <xsd:schema xmlns:xsd="http://www.w3.org/2001/XMLSchema" xmlns:xs="http://www.w3.org/2001/XMLSchema" xmlns:p="http://schemas.microsoft.com/office/2006/metadata/properties" xmlns:ns2="9687311b-1209-47a0-9647-d7f2b133007a" xmlns:ns3="677979e9-8239-49ce-a42e-261ac33db5cf" xmlns:ns4="d2b13d5d-1319-4632-8e89-217ffbdfc8dd" targetNamespace="http://schemas.microsoft.com/office/2006/metadata/properties" ma:root="true" ma:fieldsID="aba9f44d131555482c136afebedae18c" ns2:_="" ns3:_="" ns4:_="">
    <xsd:import namespace="9687311b-1209-47a0-9647-d7f2b133007a"/>
    <xsd:import namespace="677979e9-8239-49ce-a42e-261ac33db5cf"/>
    <xsd:import namespace="d2b13d5d-1319-4632-8e89-217ffbdfc8d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7311b-1209-47a0-9647-d7f2b133007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7979e9-8239-49ce-a42e-261ac33db5c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5db13c-35ec-4a07-b942-ee681420a57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2b13d5d-1319-4632-8e89-217ffbdfc8d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5def164a-84b0-40ca-a6cd-c4b928de326d}" ma:internalName="TaxCatchAll" ma:showField="CatchAllData" ma:web="d2b13d5d-1319-4632-8e89-217ffbdfc8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190D11-E2AC-47B5-974A-9A22566DFC0F}">
  <ds:schemaRefs>
    <ds:schemaRef ds:uri="http://schemas.microsoft.com/office/2006/metadata/properties"/>
    <ds:schemaRef ds:uri="http://schemas.microsoft.com/office/infopath/2007/PartnerControls"/>
    <ds:schemaRef ds:uri="d2b13d5d-1319-4632-8e89-217ffbdfc8dd"/>
    <ds:schemaRef ds:uri="59ed8be0-3669-4d2e-8b92-c4e0548417f7"/>
  </ds:schemaRefs>
</ds:datastoreItem>
</file>

<file path=customXml/itemProps2.xml><?xml version="1.0" encoding="utf-8"?>
<ds:datastoreItem xmlns:ds="http://schemas.openxmlformats.org/officeDocument/2006/customXml" ds:itemID="{92243935-10C4-449D-BA53-10FF0E9586F4}"/>
</file>

<file path=customXml/itemProps3.xml><?xml version="1.0" encoding="utf-8"?>
<ds:datastoreItem xmlns:ds="http://schemas.openxmlformats.org/officeDocument/2006/customXml" ds:itemID="{0F94CDB0-F76F-4C9A-B622-4AE1D0EADE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3343</TotalTime>
  <Words>1728</Words>
  <Application>Microsoft Office PowerPoint</Application>
  <PresentationFormat>Custom</PresentationFormat>
  <Paragraphs>269</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Keeping Our Children Safe April 2026</dc:title>
  <dc:creator>Shelley Franceschini</dc:creator>
  <cp:lastModifiedBy>Shelley Franceschini</cp:lastModifiedBy>
  <cp:revision>6</cp:revision>
  <cp:lastPrinted>2026-04-24T13:16:40Z</cp:lastPrinted>
  <dcterms:created xsi:type="dcterms:W3CDTF">2006-08-16T00:00:00Z</dcterms:created>
  <dcterms:modified xsi:type="dcterms:W3CDTF">2026-05-21T20:06:32Z</dcterms:modified>
  <dc:identifier>DAHFnRq2tnY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0x010100D089AEDF28BEEF4E8FEFFD736919B46D</vt:lpwstr>
  </property>
</Properties>
</file>