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26"/>
  </p:notesMasterIdLst>
  <p:sldIdLst>
    <p:sldId id="262" r:id="rId5"/>
    <p:sldId id="317" r:id="rId6"/>
    <p:sldId id="300" r:id="rId7"/>
    <p:sldId id="301" r:id="rId8"/>
    <p:sldId id="302" r:id="rId9"/>
    <p:sldId id="303" r:id="rId10"/>
    <p:sldId id="304" r:id="rId11"/>
    <p:sldId id="305" r:id="rId12"/>
    <p:sldId id="306" r:id="rId13"/>
    <p:sldId id="307" r:id="rId14"/>
    <p:sldId id="312" r:id="rId15"/>
    <p:sldId id="311" r:id="rId16"/>
    <p:sldId id="310" r:id="rId17"/>
    <p:sldId id="309" r:id="rId18"/>
    <p:sldId id="308" r:id="rId19"/>
    <p:sldId id="313" r:id="rId20"/>
    <p:sldId id="314" r:id="rId21"/>
    <p:sldId id="315" r:id="rId22"/>
    <p:sldId id="316" r:id="rId23"/>
    <p:sldId id="275" r:id="rId24"/>
    <p:sldId id="318" r:id="rId25"/>
  </p:sldIdLst>
  <p:sldSz cx="12192000" cy="6858000"/>
  <p:notesSz cx="6950075" cy="92360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51E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E1D5E0F-ABD6-E627-F305-A758AECCF2FE}" v="7" dt="2026-05-13T18:13:43.308"/>
    <p1510:client id="{FD51F7D8-893A-173E-EC05-9FAD4D22324E}" v="18" dt="2026-05-13T18:12:41.81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852"/>
    <p:restoredTop sz="94694"/>
  </p:normalViewPr>
  <p:slideViewPr>
    <p:cSldViewPr snapToGrid="0" snapToObjects="1">
      <p:cViewPr varScale="1">
        <p:scale>
          <a:sx n="89" d="100"/>
          <a:sy n="89" d="100"/>
        </p:scale>
        <p:origin x="57" y="3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ilairy Walters" userId="S::hwalters@nan.ca::332cc458-324f-4c79-92fa-7f5aea6700ac" providerId="AD" clId="Web-{9E1D5E0F-ABD6-E627-F305-A758AECCF2FE}"/>
    <pc:docChg chg="modSld">
      <pc:chgData name="Hilairy Walters" userId="S::hwalters@nan.ca::332cc458-324f-4c79-92fa-7f5aea6700ac" providerId="AD" clId="Web-{9E1D5E0F-ABD6-E627-F305-A758AECCF2FE}" dt="2026-05-13T18:13:42.121" v="2" actId="20577"/>
      <pc:docMkLst>
        <pc:docMk/>
      </pc:docMkLst>
      <pc:sldChg chg="modSp">
        <pc:chgData name="Hilairy Walters" userId="S::hwalters@nan.ca::332cc458-324f-4c79-92fa-7f5aea6700ac" providerId="AD" clId="Web-{9E1D5E0F-ABD6-E627-F305-A758AECCF2FE}" dt="2026-05-13T18:13:42.121" v="2" actId="20577"/>
        <pc:sldMkLst>
          <pc:docMk/>
          <pc:sldMk cId="135560070" sldId="275"/>
        </pc:sldMkLst>
        <pc:spChg chg="mod">
          <ac:chgData name="Hilairy Walters" userId="S::hwalters@nan.ca::332cc458-324f-4c79-92fa-7f5aea6700ac" providerId="AD" clId="Web-{9E1D5E0F-ABD6-E627-F305-A758AECCF2FE}" dt="2026-05-13T18:13:42.121" v="2" actId="20577"/>
          <ac:spMkLst>
            <pc:docMk/>
            <pc:sldMk cId="135560070" sldId="275"/>
            <ac:spMk id="2" creationId="{F912E9F0-F652-F14E-8CD0-BC20DB3A212F}"/>
          </ac:spMkLst>
        </pc:spChg>
      </pc:sldChg>
    </pc:docChg>
  </pc:docChgLst>
  <pc:docChgLst>
    <pc:chgData name="Hilairy Walters" userId="332cc458-324f-4c79-92fa-7f5aea6700ac" providerId="ADAL" clId="{85A2BD04-55A4-4CBE-A543-8CFDD30FB4FE}"/>
    <pc:docChg chg="delSld modSld modNotesMaster">
      <pc:chgData name="Hilairy Walters" userId="332cc458-324f-4c79-92fa-7f5aea6700ac" providerId="ADAL" clId="{85A2BD04-55A4-4CBE-A543-8CFDD30FB4FE}" dt="2026-05-13T18:08:03.704" v="167" actId="255"/>
      <pc:docMkLst>
        <pc:docMk/>
      </pc:docMkLst>
      <pc:sldChg chg="modSp mod">
        <pc:chgData name="Hilairy Walters" userId="332cc458-324f-4c79-92fa-7f5aea6700ac" providerId="ADAL" clId="{85A2BD04-55A4-4CBE-A543-8CFDD30FB4FE}" dt="2026-05-12T15:53:39.866" v="87" actId="1076"/>
        <pc:sldMkLst>
          <pc:docMk/>
          <pc:sldMk cId="950759796" sldId="262"/>
        </pc:sldMkLst>
        <pc:spChg chg="mod">
          <ac:chgData name="Hilairy Walters" userId="332cc458-324f-4c79-92fa-7f5aea6700ac" providerId="ADAL" clId="{85A2BD04-55A4-4CBE-A543-8CFDD30FB4FE}" dt="2026-05-12T15:53:39.866" v="87" actId="1076"/>
          <ac:spMkLst>
            <pc:docMk/>
            <pc:sldMk cId="950759796" sldId="262"/>
            <ac:spMk id="3" creationId="{D16982D3-073D-8240-BAEB-B15E268BA0FD}"/>
          </ac:spMkLst>
        </pc:spChg>
        <pc:spChg chg="mod">
          <ac:chgData name="Hilairy Walters" userId="332cc458-324f-4c79-92fa-7f5aea6700ac" providerId="ADAL" clId="{85A2BD04-55A4-4CBE-A543-8CFDD30FB4FE}" dt="2026-05-12T15:53:19.524" v="86" actId="1076"/>
          <ac:spMkLst>
            <pc:docMk/>
            <pc:sldMk cId="950759796" sldId="262"/>
            <ac:spMk id="4" creationId="{C5F91161-09B3-E84E-9F9A-3169CC0211C2}"/>
          </ac:spMkLst>
        </pc:spChg>
      </pc:sldChg>
      <pc:sldChg chg="modSp mod">
        <pc:chgData name="Hilairy Walters" userId="332cc458-324f-4c79-92fa-7f5aea6700ac" providerId="ADAL" clId="{85A2BD04-55A4-4CBE-A543-8CFDD30FB4FE}" dt="2026-05-13T18:05:12.556" v="155" actId="20577"/>
        <pc:sldMkLst>
          <pc:docMk/>
          <pc:sldMk cId="4275672957" sldId="300"/>
        </pc:sldMkLst>
        <pc:spChg chg="mod">
          <ac:chgData name="Hilairy Walters" userId="332cc458-324f-4c79-92fa-7f5aea6700ac" providerId="ADAL" clId="{85A2BD04-55A4-4CBE-A543-8CFDD30FB4FE}" dt="2026-05-13T18:05:12.556" v="155" actId="20577"/>
          <ac:spMkLst>
            <pc:docMk/>
            <pc:sldMk cId="4275672957" sldId="300"/>
            <ac:spMk id="3" creationId="{02FF2A08-C10F-8821-AF36-D6F58B43FD35}"/>
          </ac:spMkLst>
        </pc:spChg>
      </pc:sldChg>
      <pc:sldChg chg="modSp mod">
        <pc:chgData name="Hilairy Walters" userId="332cc458-324f-4c79-92fa-7f5aea6700ac" providerId="ADAL" clId="{85A2BD04-55A4-4CBE-A543-8CFDD30FB4FE}" dt="2026-05-13T18:07:15.735" v="163" actId="1076"/>
        <pc:sldMkLst>
          <pc:docMk/>
          <pc:sldMk cId="1233633440" sldId="301"/>
        </pc:sldMkLst>
        <pc:spChg chg="mod">
          <ac:chgData name="Hilairy Walters" userId="332cc458-324f-4c79-92fa-7f5aea6700ac" providerId="ADAL" clId="{85A2BD04-55A4-4CBE-A543-8CFDD30FB4FE}" dt="2026-05-13T18:07:15.735" v="163" actId="1076"/>
          <ac:spMkLst>
            <pc:docMk/>
            <pc:sldMk cId="1233633440" sldId="301"/>
            <ac:spMk id="3" creationId="{7DFCA911-B686-CF76-16D0-45409479305B}"/>
          </ac:spMkLst>
        </pc:spChg>
      </pc:sldChg>
      <pc:sldChg chg="modSp mod">
        <pc:chgData name="Hilairy Walters" userId="332cc458-324f-4c79-92fa-7f5aea6700ac" providerId="ADAL" clId="{85A2BD04-55A4-4CBE-A543-8CFDD30FB4FE}" dt="2026-05-13T18:07:35.867" v="165" actId="1076"/>
        <pc:sldMkLst>
          <pc:docMk/>
          <pc:sldMk cId="947382900" sldId="302"/>
        </pc:sldMkLst>
        <pc:spChg chg="mod">
          <ac:chgData name="Hilairy Walters" userId="332cc458-324f-4c79-92fa-7f5aea6700ac" providerId="ADAL" clId="{85A2BD04-55A4-4CBE-A543-8CFDD30FB4FE}" dt="2026-05-13T18:07:35.867" v="165" actId="1076"/>
          <ac:spMkLst>
            <pc:docMk/>
            <pc:sldMk cId="947382900" sldId="302"/>
            <ac:spMk id="3" creationId="{6D90A207-AFF9-B99D-8248-D6FCCB8612B6}"/>
          </ac:spMkLst>
        </pc:spChg>
      </pc:sldChg>
      <pc:sldChg chg="modSp mod">
        <pc:chgData name="Hilairy Walters" userId="332cc458-324f-4c79-92fa-7f5aea6700ac" providerId="ADAL" clId="{85A2BD04-55A4-4CBE-A543-8CFDD30FB4FE}" dt="2026-05-13T18:08:03.704" v="167" actId="255"/>
        <pc:sldMkLst>
          <pc:docMk/>
          <pc:sldMk cId="3761393498" sldId="307"/>
        </pc:sldMkLst>
        <pc:spChg chg="mod">
          <ac:chgData name="Hilairy Walters" userId="332cc458-324f-4c79-92fa-7f5aea6700ac" providerId="ADAL" clId="{85A2BD04-55A4-4CBE-A543-8CFDD30FB4FE}" dt="2026-05-13T18:08:03.704" v="167" actId="255"/>
          <ac:spMkLst>
            <pc:docMk/>
            <pc:sldMk cId="3761393498" sldId="307"/>
            <ac:spMk id="3" creationId="{8239DD7B-1AA5-78FA-6F18-8A70060F9DD4}"/>
          </ac:spMkLst>
        </pc:spChg>
      </pc:sldChg>
      <pc:sldChg chg="modSp mod">
        <pc:chgData name="Hilairy Walters" userId="332cc458-324f-4c79-92fa-7f5aea6700ac" providerId="ADAL" clId="{85A2BD04-55A4-4CBE-A543-8CFDD30FB4FE}" dt="2026-05-06T19:43:54.302" v="5" actId="1076"/>
        <pc:sldMkLst>
          <pc:docMk/>
          <pc:sldMk cId="1396923493" sldId="308"/>
        </pc:sldMkLst>
        <pc:spChg chg="mod">
          <ac:chgData name="Hilairy Walters" userId="332cc458-324f-4c79-92fa-7f5aea6700ac" providerId="ADAL" clId="{85A2BD04-55A4-4CBE-A543-8CFDD30FB4FE}" dt="2026-05-06T19:43:54.302" v="5" actId="1076"/>
          <ac:spMkLst>
            <pc:docMk/>
            <pc:sldMk cId="1396923493" sldId="308"/>
            <ac:spMk id="3" creationId="{EEE9F959-92D5-44C1-2F44-7411B1E4E34D}"/>
          </ac:spMkLst>
        </pc:spChg>
      </pc:sldChg>
      <pc:sldChg chg="modSp mod">
        <pc:chgData name="Hilairy Walters" userId="332cc458-324f-4c79-92fa-7f5aea6700ac" providerId="ADAL" clId="{85A2BD04-55A4-4CBE-A543-8CFDD30FB4FE}" dt="2026-05-06T19:43:21.522" v="4" actId="1076"/>
        <pc:sldMkLst>
          <pc:docMk/>
          <pc:sldMk cId="645050654" sldId="312"/>
        </pc:sldMkLst>
        <pc:spChg chg="mod">
          <ac:chgData name="Hilairy Walters" userId="332cc458-324f-4c79-92fa-7f5aea6700ac" providerId="ADAL" clId="{85A2BD04-55A4-4CBE-A543-8CFDD30FB4FE}" dt="2026-05-06T19:43:21.522" v="4" actId="1076"/>
          <ac:spMkLst>
            <pc:docMk/>
            <pc:sldMk cId="645050654" sldId="312"/>
            <ac:spMk id="3" creationId="{49C65B89-D4B2-A17F-9E60-A5E9C10785E5}"/>
          </ac:spMkLst>
        </pc:spChg>
      </pc:sldChg>
      <pc:sldChg chg="modSp mod">
        <pc:chgData name="Hilairy Walters" userId="332cc458-324f-4c79-92fa-7f5aea6700ac" providerId="ADAL" clId="{85A2BD04-55A4-4CBE-A543-8CFDD30FB4FE}" dt="2026-05-06T18:22:31.042" v="3" actId="1076"/>
        <pc:sldMkLst>
          <pc:docMk/>
          <pc:sldMk cId="1510652313" sldId="313"/>
        </pc:sldMkLst>
        <pc:picChg chg="mod">
          <ac:chgData name="Hilairy Walters" userId="332cc458-324f-4c79-92fa-7f5aea6700ac" providerId="ADAL" clId="{85A2BD04-55A4-4CBE-A543-8CFDD30FB4FE}" dt="2026-05-06T18:22:31.042" v="3" actId="1076"/>
          <ac:picMkLst>
            <pc:docMk/>
            <pc:sldMk cId="1510652313" sldId="313"/>
            <ac:picMk id="7" creationId="{E61FAE1B-FFCB-3CBC-869C-01BF3DD8AE31}"/>
          </ac:picMkLst>
        </pc:picChg>
      </pc:sldChg>
      <pc:sldChg chg="modSp mod">
        <pc:chgData name="Hilairy Walters" userId="332cc458-324f-4c79-92fa-7f5aea6700ac" providerId="ADAL" clId="{85A2BD04-55A4-4CBE-A543-8CFDD30FB4FE}" dt="2026-05-12T15:52:41.018" v="83" actId="1076"/>
        <pc:sldMkLst>
          <pc:docMk/>
          <pc:sldMk cId="3526181677" sldId="316"/>
        </pc:sldMkLst>
        <pc:spChg chg="mod">
          <ac:chgData name="Hilairy Walters" userId="332cc458-324f-4c79-92fa-7f5aea6700ac" providerId="ADAL" clId="{85A2BD04-55A4-4CBE-A543-8CFDD30FB4FE}" dt="2026-05-12T15:52:41.018" v="83" actId="1076"/>
          <ac:spMkLst>
            <pc:docMk/>
            <pc:sldMk cId="3526181677" sldId="316"/>
            <ac:spMk id="3" creationId="{F4DA03EF-F8FA-5654-7096-5FDE46D485B4}"/>
          </ac:spMkLst>
        </pc:spChg>
      </pc:sldChg>
      <pc:sldChg chg="modSp mod">
        <pc:chgData name="Hilairy Walters" userId="332cc458-324f-4c79-92fa-7f5aea6700ac" providerId="ADAL" clId="{85A2BD04-55A4-4CBE-A543-8CFDD30FB4FE}" dt="2026-05-12T15:57:24.896" v="141" actId="6549"/>
        <pc:sldMkLst>
          <pc:docMk/>
          <pc:sldMk cId="3595266771" sldId="317"/>
        </pc:sldMkLst>
        <pc:spChg chg="mod">
          <ac:chgData name="Hilairy Walters" userId="332cc458-324f-4c79-92fa-7f5aea6700ac" providerId="ADAL" clId="{85A2BD04-55A4-4CBE-A543-8CFDD30FB4FE}" dt="2026-05-12T15:57:24.896" v="141" actId="6549"/>
          <ac:spMkLst>
            <pc:docMk/>
            <pc:sldMk cId="3595266771" sldId="317"/>
            <ac:spMk id="3" creationId="{BD3C3125-F5BA-ED45-D896-D4C4AB4A4980}"/>
          </ac:spMkLst>
        </pc:spChg>
      </pc:sldChg>
    </pc:docChg>
  </pc:docChgLst>
  <pc:docChgLst>
    <pc:chgData name="Hilairy Walters" userId="S::hwalters@nan.ca::332cc458-324f-4c79-92fa-7f5aea6700ac" providerId="AD" clId="Web-{FD51F7D8-893A-173E-EC05-9FAD4D22324E}"/>
    <pc:docChg chg="modSld">
      <pc:chgData name="Hilairy Walters" userId="S::hwalters@nan.ca::332cc458-324f-4c79-92fa-7f5aea6700ac" providerId="AD" clId="Web-{FD51F7D8-893A-173E-EC05-9FAD4D22324E}" dt="2026-05-13T18:12:41.813" v="8" actId="1076"/>
      <pc:docMkLst>
        <pc:docMk/>
      </pc:docMkLst>
      <pc:sldChg chg="modSp">
        <pc:chgData name="Hilairy Walters" userId="S::hwalters@nan.ca::332cc458-324f-4c79-92fa-7f5aea6700ac" providerId="AD" clId="Web-{FD51F7D8-893A-173E-EC05-9FAD4D22324E}" dt="2026-05-13T18:12:33.844" v="7" actId="1076"/>
        <pc:sldMkLst>
          <pc:docMk/>
          <pc:sldMk cId="4260011614" sldId="311"/>
        </pc:sldMkLst>
        <pc:spChg chg="mod">
          <ac:chgData name="Hilairy Walters" userId="S::hwalters@nan.ca::332cc458-324f-4c79-92fa-7f5aea6700ac" providerId="AD" clId="Web-{FD51F7D8-893A-173E-EC05-9FAD4D22324E}" dt="2026-05-13T18:12:33.844" v="7" actId="1076"/>
          <ac:spMkLst>
            <pc:docMk/>
            <pc:sldMk cId="4260011614" sldId="311"/>
            <ac:spMk id="3" creationId="{60A74071-7EE4-B9CF-1683-A095CD881F0A}"/>
          </ac:spMkLst>
        </pc:spChg>
      </pc:sldChg>
      <pc:sldChg chg="modSp">
        <pc:chgData name="Hilairy Walters" userId="S::hwalters@nan.ca::332cc458-324f-4c79-92fa-7f5aea6700ac" providerId="AD" clId="Web-{FD51F7D8-893A-173E-EC05-9FAD4D22324E}" dt="2026-05-13T18:12:41.813" v="8" actId="1076"/>
        <pc:sldMkLst>
          <pc:docMk/>
          <pc:sldMk cId="1510652313" sldId="313"/>
        </pc:sldMkLst>
        <pc:spChg chg="mod">
          <ac:chgData name="Hilairy Walters" userId="S::hwalters@nan.ca::332cc458-324f-4c79-92fa-7f5aea6700ac" providerId="AD" clId="Web-{FD51F7D8-893A-173E-EC05-9FAD4D22324E}" dt="2026-05-13T18:12:41.813" v="8" actId="1076"/>
          <ac:spMkLst>
            <pc:docMk/>
            <pc:sldMk cId="1510652313" sldId="313"/>
            <ac:spMk id="5" creationId="{89F2C5FC-19E8-7D7D-D03E-E67943E87697}"/>
          </ac:spMkLst>
        </pc:spChg>
      </pc:sldChg>
      <pc:sldChg chg="modSp">
        <pc:chgData name="Hilairy Walters" userId="S::hwalters@nan.ca::332cc458-324f-4c79-92fa-7f5aea6700ac" providerId="AD" clId="Web-{FD51F7D8-893A-173E-EC05-9FAD4D22324E}" dt="2026-05-13T18:11:56.609" v="6" actId="20577"/>
        <pc:sldMkLst>
          <pc:docMk/>
          <pc:sldMk cId="3595266771" sldId="317"/>
        </pc:sldMkLst>
        <pc:spChg chg="mod">
          <ac:chgData name="Hilairy Walters" userId="S::hwalters@nan.ca::332cc458-324f-4c79-92fa-7f5aea6700ac" providerId="AD" clId="Web-{FD51F7D8-893A-173E-EC05-9FAD4D22324E}" dt="2026-05-13T18:11:56.609" v="6" actId="20577"/>
          <ac:spMkLst>
            <pc:docMk/>
            <pc:sldMk cId="3595266771" sldId="317"/>
            <ac:spMk id="3" creationId="{BD3C3125-F5BA-ED45-D896-D4C4AB4A498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CA"/>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AE7919B1-FF68-42FB-A17A-F6870AFFC348}" type="datetimeFigureOut">
              <a:rPr lang="en-CA" smtClean="0"/>
              <a:t>2026-05-13</a:t>
            </a:fld>
            <a:endParaRPr lang="en-CA"/>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endParaRPr lang="en-CA"/>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CA"/>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CEF34A68-74A1-4E0C-8EA0-9A1D2487F36D}" type="slidenum">
              <a:rPr lang="en-CA" smtClean="0"/>
              <a:t>‹#›</a:t>
            </a:fld>
            <a:endParaRPr lang="en-CA"/>
          </a:p>
        </p:txBody>
      </p:sp>
    </p:spTree>
    <p:extLst>
      <p:ext uri="{BB962C8B-B14F-4D97-AF65-F5344CB8AC3E}">
        <p14:creationId xmlns:p14="http://schemas.microsoft.com/office/powerpoint/2010/main" val="31848195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CEF34A68-74A1-4E0C-8EA0-9A1D2487F36D}" type="slidenum">
              <a:rPr lang="en-CA" smtClean="0"/>
              <a:t>1</a:t>
            </a:fld>
            <a:endParaRPr lang="en-CA"/>
          </a:p>
        </p:txBody>
      </p:sp>
    </p:spTree>
    <p:extLst>
      <p:ext uri="{BB962C8B-B14F-4D97-AF65-F5344CB8AC3E}">
        <p14:creationId xmlns:p14="http://schemas.microsoft.com/office/powerpoint/2010/main" val="18133057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CEF34A68-74A1-4E0C-8EA0-9A1D2487F36D}" type="slidenum">
              <a:rPr lang="en-CA" smtClean="0"/>
              <a:t>10</a:t>
            </a:fld>
            <a:endParaRPr lang="en-CA"/>
          </a:p>
        </p:txBody>
      </p:sp>
    </p:spTree>
    <p:extLst>
      <p:ext uri="{BB962C8B-B14F-4D97-AF65-F5344CB8AC3E}">
        <p14:creationId xmlns:p14="http://schemas.microsoft.com/office/powerpoint/2010/main" val="41621281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CEF34A68-74A1-4E0C-8EA0-9A1D2487F36D}" type="slidenum">
              <a:rPr lang="en-CA" smtClean="0"/>
              <a:t>11</a:t>
            </a:fld>
            <a:endParaRPr lang="en-CA"/>
          </a:p>
        </p:txBody>
      </p:sp>
    </p:spTree>
    <p:extLst>
      <p:ext uri="{BB962C8B-B14F-4D97-AF65-F5344CB8AC3E}">
        <p14:creationId xmlns:p14="http://schemas.microsoft.com/office/powerpoint/2010/main" val="5892866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CEF34A68-74A1-4E0C-8EA0-9A1D2487F36D}" type="slidenum">
              <a:rPr lang="en-CA" smtClean="0"/>
              <a:t>12</a:t>
            </a:fld>
            <a:endParaRPr lang="en-CA"/>
          </a:p>
        </p:txBody>
      </p:sp>
    </p:spTree>
    <p:extLst>
      <p:ext uri="{BB962C8B-B14F-4D97-AF65-F5344CB8AC3E}">
        <p14:creationId xmlns:p14="http://schemas.microsoft.com/office/powerpoint/2010/main" val="17757360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CEF34A68-74A1-4E0C-8EA0-9A1D2487F36D}" type="slidenum">
              <a:rPr lang="en-CA" smtClean="0"/>
              <a:t>13</a:t>
            </a:fld>
            <a:endParaRPr lang="en-CA"/>
          </a:p>
        </p:txBody>
      </p:sp>
    </p:spTree>
    <p:extLst>
      <p:ext uri="{BB962C8B-B14F-4D97-AF65-F5344CB8AC3E}">
        <p14:creationId xmlns:p14="http://schemas.microsoft.com/office/powerpoint/2010/main" val="23199095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CEF34A68-74A1-4E0C-8EA0-9A1D2487F36D}" type="slidenum">
              <a:rPr lang="en-CA" smtClean="0"/>
              <a:t>14</a:t>
            </a:fld>
            <a:endParaRPr lang="en-CA"/>
          </a:p>
        </p:txBody>
      </p:sp>
    </p:spTree>
    <p:extLst>
      <p:ext uri="{BB962C8B-B14F-4D97-AF65-F5344CB8AC3E}">
        <p14:creationId xmlns:p14="http://schemas.microsoft.com/office/powerpoint/2010/main" val="39640546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CEF34A68-74A1-4E0C-8EA0-9A1D2487F36D}" type="slidenum">
              <a:rPr lang="en-CA" smtClean="0"/>
              <a:t>15</a:t>
            </a:fld>
            <a:endParaRPr lang="en-CA"/>
          </a:p>
        </p:txBody>
      </p:sp>
    </p:spTree>
    <p:extLst>
      <p:ext uri="{BB962C8B-B14F-4D97-AF65-F5344CB8AC3E}">
        <p14:creationId xmlns:p14="http://schemas.microsoft.com/office/powerpoint/2010/main" val="38770307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CEF34A68-74A1-4E0C-8EA0-9A1D2487F36D}" type="slidenum">
              <a:rPr lang="en-CA" smtClean="0"/>
              <a:t>16</a:t>
            </a:fld>
            <a:endParaRPr lang="en-CA"/>
          </a:p>
        </p:txBody>
      </p:sp>
    </p:spTree>
    <p:extLst>
      <p:ext uri="{BB962C8B-B14F-4D97-AF65-F5344CB8AC3E}">
        <p14:creationId xmlns:p14="http://schemas.microsoft.com/office/powerpoint/2010/main" val="32833017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CEF34A68-74A1-4E0C-8EA0-9A1D2487F36D}" type="slidenum">
              <a:rPr lang="en-CA" smtClean="0"/>
              <a:t>17</a:t>
            </a:fld>
            <a:endParaRPr lang="en-CA"/>
          </a:p>
        </p:txBody>
      </p:sp>
    </p:spTree>
    <p:extLst>
      <p:ext uri="{BB962C8B-B14F-4D97-AF65-F5344CB8AC3E}">
        <p14:creationId xmlns:p14="http://schemas.microsoft.com/office/powerpoint/2010/main" val="41957301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CEF34A68-74A1-4E0C-8EA0-9A1D2487F36D}" type="slidenum">
              <a:rPr lang="en-CA" smtClean="0"/>
              <a:t>18</a:t>
            </a:fld>
            <a:endParaRPr lang="en-CA"/>
          </a:p>
        </p:txBody>
      </p:sp>
    </p:spTree>
    <p:extLst>
      <p:ext uri="{BB962C8B-B14F-4D97-AF65-F5344CB8AC3E}">
        <p14:creationId xmlns:p14="http://schemas.microsoft.com/office/powerpoint/2010/main" val="38438108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CEF34A68-74A1-4E0C-8EA0-9A1D2487F36D}" type="slidenum">
              <a:rPr lang="en-CA" smtClean="0"/>
              <a:t>19</a:t>
            </a:fld>
            <a:endParaRPr lang="en-CA"/>
          </a:p>
        </p:txBody>
      </p:sp>
    </p:spTree>
    <p:extLst>
      <p:ext uri="{BB962C8B-B14F-4D97-AF65-F5344CB8AC3E}">
        <p14:creationId xmlns:p14="http://schemas.microsoft.com/office/powerpoint/2010/main" val="13898990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CEF34A68-74A1-4E0C-8EA0-9A1D2487F36D}" type="slidenum">
              <a:rPr lang="en-CA" smtClean="0"/>
              <a:t>2</a:t>
            </a:fld>
            <a:endParaRPr lang="en-CA"/>
          </a:p>
        </p:txBody>
      </p:sp>
    </p:spTree>
    <p:extLst>
      <p:ext uri="{BB962C8B-B14F-4D97-AF65-F5344CB8AC3E}">
        <p14:creationId xmlns:p14="http://schemas.microsoft.com/office/powerpoint/2010/main" val="14737344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CEF34A68-74A1-4E0C-8EA0-9A1D2487F36D}" type="slidenum">
              <a:rPr lang="en-CA" smtClean="0"/>
              <a:t>20</a:t>
            </a:fld>
            <a:endParaRPr lang="en-CA"/>
          </a:p>
        </p:txBody>
      </p:sp>
    </p:spTree>
    <p:extLst>
      <p:ext uri="{BB962C8B-B14F-4D97-AF65-F5344CB8AC3E}">
        <p14:creationId xmlns:p14="http://schemas.microsoft.com/office/powerpoint/2010/main" val="39137402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CEF34A68-74A1-4E0C-8EA0-9A1D2487F36D}" type="slidenum">
              <a:rPr lang="en-CA" smtClean="0"/>
              <a:t>21</a:t>
            </a:fld>
            <a:endParaRPr lang="en-CA"/>
          </a:p>
        </p:txBody>
      </p:sp>
    </p:spTree>
    <p:extLst>
      <p:ext uri="{BB962C8B-B14F-4D97-AF65-F5344CB8AC3E}">
        <p14:creationId xmlns:p14="http://schemas.microsoft.com/office/powerpoint/2010/main" val="27240668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CEF34A68-74A1-4E0C-8EA0-9A1D2487F36D}" type="slidenum">
              <a:rPr lang="en-CA" smtClean="0"/>
              <a:t>3</a:t>
            </a:fld>
            <a:endParaRPr lang="en-CA"/>
          </a:p>
        </p:txBody>
      </p:sp>
    </p:spTree>
    <p:extLst>
      <p:ext uri="{BB962C8B-B14F-4D97-AF65-F5344CB8AC3E}">
        <p14:creationId xmlns:p14="http://schemas.microsoft.com/office/powerpoint/2010/main" val="27659736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CEF34A68-74A1-4E0C-8EA0-9A1D2487F36D}" type="slidenum">
              <a:rPr lang="en-CA" smtClean="0"/>
              <a:t>4</a:t>
            </a:fld>
            <a:endParaRPr lang="en-CA"/>
          </a:p>
        </p:txBody>
      </p:sp>
    </p:spTree>
    <p:extLst>
      <p:ext uri="{BB962C8B-B14F-4D97-AF65-F5344CB8AC3E}">
        <p14:creationId xmlns:p14="http://schemas.microsoft.com/office/powerpoint/2010/main" val="5915324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CEF34A68-74A1-4E0C-8EA0-9A1D2487F36D}" type="slidenum">
              <a:rPr lang="en-CA" smtClean="0"/>
              <a:t>5</a:t>
            </a:fld>
            <a:endParaRPr lang="en-CA"/>
          </a:p>
        </p:txBody>
      </p:sp>
    </p:spTree>
    <p:extLst>
      <p:ext uri="{BB962C8B-B14F-4D97-AF65-F5344CB8AC3E}">
        <p14:creationId xmlns:p14="http://schemas.microsoft.com/office/powerpoint/2010/main" val="42700509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CEF34A68-74A1-4E0C-8EA0-9A1D2487F36D}" type="slidenum">
              <a:rPr lang="en-CA" smtClean="0"/>
              <a:t>6</a:t>
            </a:fld>
            <a:endParaRPr lang="en-CA"/>
          </a:p>
        </p:txBody>
      </p:sp>
    </p:spTree>
    <p:extLst>
      <p:ext uri="{BB962C8B-B14F-4D97-AF65-F5344CB8AC3E}">
        <p14:creationId xmlns:p14="http://schemas.microsoft.com/office/powerpoint/2010/main" val="16172060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CEF34A68-74A1-4E0C-8EA0-9A1D2487F36D}" type="slidenum">
              <a:rPr lang="en-CA" smtClean="0"/>
              <a:t>7</a:t>
            </a:fld>
            <a:endParaRPr lang="en-CA"/>
          </a:p>
        </p:txBody>
      </p:sp>
    </p:spTree>
    <p:extLst>
      <p:ext uri="{BB962C8B-B14F-4D97-AF65-F5344CB8AC3E}">
        <p14:creationId xmlns:p14="http://schemas.microsoft.com/office/powerpoint/2010/main" val="1043517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CEF34A68-74A1-4E0C-8EA0-9A1D2487F36D}" type="slidenum">
              <a:rPr lang="en-CA" smtClean="0"/>
              <a:t>8</a:t>
            </a:fld>
            <a:endParaRPr lang="en-CA"/>
          </a:p>
        </p:txBody>
      </p:sp>
    </p:spTree>
    <p:extLst>
      <p:ext uri="{BB962C8B-B14F-4D97-AF65-F5344CB8AC3E}">
        <p14:creationId xmlns:p14="http://schemas.microsoft.com/office/powerpoint/2010/main" val="5359692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CEF34A68-74A1-4E0C-8EA0-9A1D2487F36D}" type="slidenum">
              <a:rPr lang="en-CA" smtClean="0"/>
              <a:t>9</a:t>
            </a:fld>
            <a:endParaRPr lang="en-CA"/>
          </a:p>
        </p:txBody>
      </p:sp>
    </p:spTree>
    <p:extLst>
      <p:ext uri="{BB962C8B-B14F-4D97-AF65-F5344CB8AC3E}">
        <p14:creationId xmlns:p14="http://schemas.microsoft.com/office/powerpoint/2010/main" val="157327802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ag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0492F80-051A-B542-816D-72DC43758018}"/>
              </a:ext>
            </a:extLst>
          </p:cNvPr>
          <p:cNvPicPr>
            <a:picLocks noChangeAspect="1"/>
          </p:cNvPicPr>
          <p:nvPr userDrawn="1"/>
        </p:nvPicPr>
        <p:blipFill>
          <a:blip r:embed="rId2"/>
          <a:stretch>
            <a:fillRect/>
          </a:stretch>
        </p:blipFill>
        <p:spPr>
          <a:xfrm>
            <a:off x="-684680" y="-341739"/>
            <a:ext cx="13219580" cy="10215129"/>
          </a:xfrm>
          <a:prstGeom prst="rect">
            <a:avLst/>
          </a:prstGeom>
        </p:spPr>
      </p:pic>
      <p:sp>
        <p:nvSpPr>
          <p:cNvPr id="10" name="TextBox 9">
            <a:extLst>
              <a:ext uri="{FF2B5EF4-FFF2-40B4-BE49-F238E27FC236}">
                <a16:creationId xmlns:a16="http://schemas.microsoft.com/office/drawing/2014/main" id="{4BF69949-307F-AD48-9F2D-7C88E47CD801}"/>
              </a:ext>
            </a:extLst>
          </p:cNvPr>
          <p:cNvSpPr txBox="1"/>
          <p:nvPr userDrawn="1"/>
        </p:nvSpPr>
        <p:spPr>
          <a:xfrm>
            <a:off x="521903" y="4765826"/>
            <a:ext cx="7708307" cy="646331"/>
          </a:xfrm>
          <a:prstGeom prst="rect">
            <a:avLst/>
          </a:prstGeom>
          <a:noFill/>
        </p:spPr>
        <p:txBody>
          <a:bodyPr wrap="square" rtlCol="0">
            <a:spAutoFit/>
          </a:bodyPr>
          <a:lstStyle/>
          <a:p>
            <a:pPr algn="l"/>
            <a:r>
              <a:rPr lang="en-US" sz="3600" b="0" dirty="0">
                <a:solidFill>
                  <a:schemeClr val="bg1"/>
                </a:solidFill>
                <a:latin typeface="Adelle" panose="02000503060000020004" pitchFamily="2" charset="77"/>
              </a:rPr>
              <a:t>Presentation Title Goes Here</a:t>
            </a:r>
          </a:p>
        </p:txBody>
      </p:sp>
      <p:sp>
        <p:nvSpPr>
          <p:cNvPr id="4" name="TextBox 3">
            <a:extLst>
              <a:ext uri="{FF2B5EF4-FFF2-40B4-BE49-F238E27FC236}">
                <a16:creationId xmlns:a16="http://schemas.microsoft.com/office/drawing/2014/main" id="{10AAB8CF-CD78-CA4E-9EB6-06A472BBEF3F}"/>
              </a:ext>
            </a:extLst>
          </p:cNvPr>
          <p:cNvSpPr txBox="1"/>
          <p:nvPr userDrawn="1"/>
        </p:nvSpPr>
        <p:spPr>
          <a:xfrm>
            <a:off x="521903" y="5542785"/>
            <a:ext cx="7708307" cy="707886"/>
          </a:xfrm>
          <a:prstGeom prst="rect">
            <a:avLst/>
          </a:prstGeom>
          <a:noFill/>
        </p:spPr>
        <p:txBody>
          <a:bodyPr wrap="square" rtlCol="0">
            <a:spAutoFit/>
          </a:bodyPr>
          <a:lstStyle/>
          <a:p>
            <a:pPr algn="l"/>
            <a:r>
              <a:rPr lang="en-US" sz="2000" b="0" dirty="0">
                <a:solidFill>
                  <a:schemeClr val="bg1"/>
                </a:solidFill>
                <a:latin typeface="Adelle" panose="02000503060000020004" pitchFamily="2" charset="77"/>
              </a:rPr>
              <a:t>Presented by: </a:t>
            </a:r>
            <a:r>
              <a:rPr lang="en-US" sz="2000" b="0" dirty="0" err="1">
                <a:solidFill>
                  <a:schemeClr val="bg1"/>
                </a:solidFill>
                <a:latin typeface="Adelle" panose="02000503060000020004" pitchFamily="2" charset="77"/>
              </a:rPr>
              <a:t>Firstname</a:t>
            </a:r>
            <a:r>
              <a:rPr lang="en-US" sz="2000" b="0" dirty="0">
                <a:solidFill>
                  <a:schemeClr val="bg1"/>
                </a:solidFill>
                <a:latin typeface="Adelle" panose="02000503060000020004" pitchFamily="2" charset="77"/>
              </a:rPr>
              <a:t> </a:t>
            </a:r>
            <a:r>
              <a:rPr lang="en-US" sz="2000" b="0" dirty="0" err="1">
                <a:solidFill>
                  <a:schemeClr val="bg1"/>
                </a:solidFill>
                <a:latin typeface="Adelle" panose="02000503060000020004" pitchFamily="2" charset="77"/>
              </a:rPr>
              <a:t>Lastname</a:t>
            </a:r>
            <a:endParaRPr lang="en-US" sz="2000" b="0" dirty="0">
              <a:solidFill>
                <a:schemeClr val="bg1"/>
              </a:solidFill>
              <a:latin typeface="Adelle" panose="02000503060000020004" pitchFamily="2" charset="77"/>
            </a:endParaRPr>
          </a:p>
          <a:p>
            <a:pPr algn="l"/>
            <a:r>
              <a:rPr lang="en-US" sz="2000" b="0" dirty="0">
                <a:solidFill>
                  <a:schemeClr val="bg1"/>
                </a:solidFill>
                <a:latin typeface="Adelle" panose="02000503060000020004" pitchFamily="2" charset="77"/>
              </a:rPr>
              <a:t>August 30, 2019</a:t>
            </a:r>
          </a:p>
        </p:txBody>
      </p:sp>
    </p:spTree>
    <p:extLst>
      <p:ext uri="{BB962C8B-B14F-4D97-AF65-F5344CB8AC3E}">
        <p14:creationId xmlns:p14="http://schemas.microsoft.com/office/powerpoint/2010/main" val="26391573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9BD4CE0-6246-9747-BF13-FD948E66CBA1}"/>
              </a:ext>
            </a:extLst>
          </p:cNvPr>
          <p:cNvPicPr>
            <a:picLocks noChangeAspect="1"/>
          </p:cNvPicPr>
          <p:nvPr userDrawn="1"/>
        </p:nvPicPr>
        <p:blipFill>
          <a:blip r:embed="rId2"/>
          <a:srcRect/>
          <a:stretch/>
        </p:blipFill>
        <p:spPr>
          <a:xfrm>
            <a:off x="0" y="381"/>
            <a:ext cx="12192000" cy="6857238"/>
          </a:xfrm>
          <a:prstGeom prst="rect">
            <a:avLst/>
          </a:prstGeom>
        </p:spPr>
      </p:pic>
      <p:sp>
        <p:nvSpPr>
          <p:cNvPr id="7" name="Content Placeholder 2">
            <a:extLst>
              <a:ext uri="{FF2B5EF4-FFF2-40B4-BE49-F238E27FC236}">
                <a16:creationId xmlns:a16="http://schemas.microsoft.com/office/drawing/2014/main" id="{CB838DF0-CEEA-2A4F-B72B-76C4153F52D7}"/>
              </a:ext>
            </a:extLst>
          </p:cNvPr>
          <p:cNvSpPr>
            <a:spLocks noGrp="1"/>
          </p:cNvSpPr>
          <p:nvPr>
            <p:ph idx="1"/>
          </p:nvPr>
        </p:nvSpPr>
        <p:spPr>
          <a:xfrm>
            <a:off x="0" y="1632858"/>
            <a:ext cx="12192000" cy="3167742"/>
          </a:xfrm>
        </p:spPr>
        <p:txBody>
          <a:bodyPr/>
          <a:lstStyle>
            <a:lvl1pPr marL="0" indent="0">
              <a:buNone/>
              <a:defRPr/>
            </a:lvl1pPr>
          </a:lstStyle>
          <a:p>
            <a:pPr lvl="0"/>
            <a:endParaRPr lang="en-US" dirty="0"/>
          </a:p>
        </p:txBody>
      </p:sp>
    </p:spTree>
    <p:extLst>
      <p:ext uri="{BB962C8B-B14F-4D97-AF65-F5344CB8AC3E}">
        <p14:creationId xmlns:p14="http://schemas.microsoft.com/office/powerpoint/2010/main" val="26584600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pic>
        <p:nvPicPr>
          <p:cNvPr id="5" name="Picture 4" descr="A close up of a logo&#10;&#10;Description automatically generated">
            <a:extLst>
              <a:ext uri="{FF2B5EF4-FFF2-40B4-BE49-F238E27FC236}">
                <a16:creationId xmlns:a16="http://schemas.microsoft.com/office/drawing/2014/main" id="{404FD8B9-AE43-7445-B84B-DEBBF6BB471A}"/>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Content Placeholder 2">
            <a:extLst>
              <a:ext uri="{FF2B5EF4-FFF2-40B4-BE49-F238E27FC236}">
                <a16:creationId xmlns:a16="http://schemas.microsoft.com/office/drawing/2014/main" id="{CB838DF0-CEEA-2A4F-B72B-76C4153F52D7}"/>
              </a:ext>
            </a:extLst>
          </p:cNvPr>
          <p:cNvSpPr>
            <a:spLocks noGrp="1"/>
          </p:cNvSpPr>
          <p:nvPr>
            <p:ph idx="1"/>
          </p:nvPr>
        </p:nvSpPr>
        <p:spPr>
          <a:xfrm>
            <a:off x="0" y="1632858"/>
            <a:ext cx="12192000" cy="3167742"/>
          </a:xfrm>
        </p:spPr>
        <p:txBody>
          <a:bodyPr/>
          <a:lstStyle>
            <a:lvl1pPr marL="0" indent="0">
              <a:buNone/>
              <a:defRPr/>
            </a:lvl1pPr>
          </a:lstStyle>
          <a:p>
            <a:pPr lvl="0"/>
            <a:endParaRPr lang="en-US" dirty="0"/>
          </a:p>
        </p:txBody>
      </p:sp>
    </p:spTree>
    <p:extLst>
      <p:ext uri="{BB962C8B-B14F-4D97-AF65-F5344CB8AC3E}">
        <p14:creationId xmlns:p14="http://schemas.microsoft.com/office/powerpoint/2010/main" val="20111918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Section Header">
    <p:spTree>
      <p:nvGrpSpPr>
        <p:cNvPr id="1" name=""/>
        <p:cNvGrpSpPr/>
        <p:nvPr/>
      </p:nvGrpSpPr>
      <p:grpSpPr>
        <a:xfrm>
          <a:off x="0" y="0"/>
          <a:ext cx="0" cy="0"/>
          <a:chOff x="0" y="0"/>
          <a:chExt cx="0" cy="0"/>
        </a:xfrm>
      </p:grpSpPr>
      <p:pic>
        <p:nvPicPr>
          <p:cNvPr id="4" name="Picture 3" descr="A close up of a mans face&#10;&#10;Description automatically generated">
            <a:extLst>
              <a:ext uri="{FF2B5EF4-FFF2-40B4-BE49-F238E27FC236}">
                <a16:creationId xmlns:a16="http://schemas.microsoft.com/office/drawing/2014/main" id="{720FEEEC-E6F8-7C44-99F1-67A183E7EECF}"/>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Content Placeholder 2">
            <a:extLst>
              <a:ext uri="{FF2B5EF4-FFF2-40B4-BE49-F238E27FC236}">
                <a16:creationId xmlns:a16="http://schemas.microsoft.com/office/drawing/2014/main" id="{CB838DF0-CEEA-2A4F-B72B-76C4153F52D7}"/>
              </a:ext>
            </a:extLst>
          </p:cNvPr>
          <p:cNvSpPr>
            <a:spLocks noGrp="1"/>
          </p:cNvSpPr>
          <p:nvPr>
            <p:ph idx="1"/>
          </p:nvPr>
        </p:nvSpPr>
        <p:spPr>
          <a:xfrm>
            <a:off x="0" y="1632858"/>
            <a:ext cx="12192000" cy="3167742"/>
          </a:xfrm>
        </p:spPr>
        <p:txBody>
          <a:bodyPr/>
          <a:lstStyle>
            <a:lvl1pPr marL="0" indent="0">
              <a:buNone/>
              <a:defRPr/>
            </a:lvl1pPr>
          </a:lstStyle>
          <a:p>
            <a:pPr lvl="0"/>
            <a:endParaRPr lang="en-US" dirty="0"/>
          </a:p>
        </p:txBody>
      </p:sp>
    </p:spTree>
    <p:extLst>
      <p:ext uri="{BB962C8B-B14F-4D97-AF65-F5344CB8AC3E}">
        <p14:creationId xmlns:p14="http://schemas.microsoft.com/office/powerpoint/2010/main" val="25085700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_Section Header">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CB838DF0-CEEA-2A4F-B72B-76C4153F52D7}"/>
              </a:ext>
            </a:extLst>
          </p:cNvPr>
          <p:cNvSpPr>
            <a:spLocks noGrp="1"/>
          </p:cNvSpPr>
          <p:nvPr>
            <p:ph idx="1"/>
          </p:nvPr>
        </p:nvSpPr>
        <p:spPr>
          <a:xfrm>
            <a:off x="0" y="1632858"/>
            <a:ext cx="12192000" cy="3167742"/>
          </a:xfrm>
        </p:spPr>
        <p:txBody>
          <a:bodyPr/>
          <a:lstStyle>
            <a:lvl1pPr marL="0" indent="0">
              <a:buNone/>
              <a:defRPr/>
            </a:lvl1pPr>
          </a:lstStyle>
          <a:p>
            <a:pPr lvl="0"/>
            <a:endParaRPr lang="en-US" dirty="0"/>
          </a:p>
        </p:txBody>
      </p:sp>
    </p:spTree>
    <p:extLst>
      <p:ext uri="{BB962C8B-B14F-4D97-AF65-F5344CB8AC3E}">
        <p14:creationId xmlns:p14="http://schemas.microsoft.com/office/powerpoint/2010/main" val="17629611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pic>
        <p:nvPicPr>
          <p:cNvPr id="4" name="Picture 3" descr="A close up of a logo&#10;&#10;Description automatically generated">
            <a:extLst>
              <a:ext uri="{FF2B5EF4-FFF2-40B4-BE49-F238E27FC236}">
                <a16:creationId xmlns:a16="http://schemas.microsoft.com/office/drawing/2014/main" id="{BE43289C-9BA5-3045-AF81-E77BA01AFB0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0" name="Content Placeholder 5">
            <a:extLst>
              <a:ext uri="{FF2B5EF4-FFF2-40B4-BE49-F238E27FC236}">
                <a16:creationId xmlns:a16="http://schemas.microsoft.com/office/drawing/2014/main" id="{CB7B45EA-BB71-A745-B3D3-DAE000FFE616}"/>
              </a:ext>
            </a:extLst>
          </p:cNvPr>
          <p:cNvSpPr>
            <a:spLocks noGrp="1"/>
          </p:cNvSpPr>
          <p:nvPr>
            <p:ph sz="quarter" idx="4"/>
          </p:nvPr>
        </p:nvSpPr>
        <p:spPr>
          <a:xfrm>
            <a:off x="0" y="1632857"/>
            <a:ext cx="12192000" cy="5225142"/>
          </a:xfrm>
        </p:spPr>
        <p:txBody>
          <a:bodyPr/>
          <a:lstStyle>
            <a:lvl1pPr marL="0" indent="0">
              <a:buNone/>
              <a:defRPr/>
            </a:lvl1pPr>
          </a:lstStyle>
          <a:p>
            <a:pPr lvl="0"/>
            <a:endParaRPr lang="en-US" dirty="0"/>
          </a:p>
        </p:txBody>
      </p:sp>
    </p:spTree>
    <p:extLst>
      <p:ext uri="{BB962C8B-B14F-4D97-AF65-F5344CB8AC3E}">
        <p14:creationId xmlns:p14="http://schemas.microsoft.com/office/powerpoint/2010/main" val="21543351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 Slide - Blue">
    <p:spTree>
      <p:nvGrpSpPr>
        <p:cNvPr id="1" name=""/>
        <p:cNvGrpSpPr/>
        <p:nvPr/>
      </p:nvGrpSpPr>
      <p:grpSpPr>
        <a:xfrm>
          <a:off x="0" y="0"/>
          <a:ext cx="0" cy="0"/>
          <a:chOff x="0" y="0"/>
          <a:chExt cx="0" cy="0"/>
        </a:xfrm>
      </p:grpSpPr>
      <p:pic>
        <p:nvPicPr>
          <p:cNvPr id="4" name="Picture 3" descr="A close up of a logo&#10;&#10;Description automatically generated">
            <a:extLst>
              <a:ext uri="{FF2B5EF4-FFF2-40B4-BE49-F238E27FC236}">
                <a16:creationId xmlns:a16="http://schemas.microsoft.com/office/drawing/2014/main" id="{AE08CA84-BAFA-7D44-B000-A088A6D58520}"/>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0" name="Content Placeholder 5">
            <a:extLst>
              <a:ext uri="{FF2B5EF4-FFF2-40B4-BE49-F238E27FC236}">
                <a16:creationId xmlns:a16="http://schemas.microsoft.com/office/drawing/2014/main" id="{CB7B45EA-BB71-A745-B3D3-DAE000FFE616}"/>
              </a:ext>
            </a:extLst>
          </p:cNvPr>
          <p:cNvSpPr>
            <a:spLocks noGrp="1"/>
          </p:cNvSpPr>
          <p:nvPr>
            <p:ph sz="quarter" idx="4"/>
          </p:nvPr>
        </p:nvSpPr>
        <p:spPr>
          <a:xfrm>
            <a:off x="0" y="1632857"/>
            <a:ext cx="12192000" cy="5225142"/>
          </a:xfrm>
        </p:spPr>
        <p:txBody>
          <a:bodyPr/>
          <a:lstStyle>
            <a:lvl1pPr marL="0" indent="0">
              <a:buNone/>
              <a:defRPr/>
            </a:lvl1pPr>
          </a:lstStyle>
          <a:p>
            <a:pPr lvl="0"/>
            <a:endParaRPr lang="en-US" dirty="0"/>
          </a:p>
        </p:txBody>
      </p:sp>
    </p:spTree>
    <p:extLst>
      <p:ext uri="{BB962C8B-B14F-4D97-AF65-F5344CB8AC3E}">
        <p14:creationId xmlns:p14="http://schemas.microsoft.com/office/powerpoint/2010/main" val="2738634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arge Quote v2">
    <p:spTree>
      <p:nvGrpSpPr>
        <p:cNvPr id="1" name=""/>
        <p:cNvGrpSpPr/>
        <p:nvPr/>
      </p:nvGrpSpPr>
      <p:grpSpPr>
        <a:xfrm>
          <a:off x="0" y="0"/>
          <a:ext cx="0" cy="0"/>
          <a:chOff x="0" y="0"/>
          <a:chExt cx="0" cy="0"/>
        </a:xfrm>
      </p:grpSpPr>
      <p:pic>
        <p:nvPicPr>
          <p:cNvPr id="4" name="Picture 3" descr="A close up of a logo&#10;&#10;Description automatically generated">
            <a:extLst>
              <a:ext uri="{FF2B5EF4-FFF2-40B4-BE49-F238E27FC236}">
                <a16:creationId xmlns:a16="http://schemas.microsoft.com/office/drawing/2014/main" id="{96511342-F32A-494C-98C9-76C65B6106D3}"/>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2955477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Large Quote v2">
    <p:spTree>
      <p:nvGrpSpPr>
        <p:cNvPr id="1" name=""/>
        <p:cNvGrpSpPr/>
        <p:nvPr/>
      </p:nvGrpSpPr>
      <p:grpSpPr>
        <a:xfrm>
          <a:off x="0" y="0"/>
          <a:ext cx="0" cy="0"/>
          <a:chOff x="0" y="0"/>
          <a:chExt cx="0" cy="0"/>
        </a:xfrm>
      </p:grpSpPr>
      <p:pic>
        <p:nvPicPr>
          <p:cNvPr id="3" name="Picture 2" descr="A close up of a logo&#10;&#10;Description automatically generated">
            <a:extLst>
              <a:ext uri="{FF2B5EF4-FFF2-40B4-BE49-F238E27FC236}">
                <a16:creationId xmlns:a16="http://schemas.microsoft.com/office/drawing/2014/main" id="{C7C3CFE8-9FD7-AA42-8A32-17723C5677F9}"/>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2842976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Large Quote v2">
    <p:spTree>
      <p:nvGrpSpPr>
        <p:cNvPr id="1" name=""/>
        <p:cNvGrpSpPr/>
        <p:nvPr/>
      </p:nvGrpSpPr>
      <p:grpSpPr>
        <a:xfrm>
          <a:off x="0" y="0"/>
          <a:ext cx="0" cy="0"/>
          <a:chOff x="0" y="0"/>
          <a:chExt cx="0" cy="0"/>
        </a:xfrm>
      </p:grpSpPr>
      <p:pic>
        <p:nvPicPr>
          <p:cNvPr id="4" name="Picture 3" descr="A close up of a logo&#10;&#10;Description automatically generated">
            <a:extLst>
              <a:ext uri="{FF2B5EF4-FFF2-40B4-BE49-F238E27FC236}">
                <a16:creationId xmlns:a16="http://schemas.microsoft.com/office/drawing/2014/main" id="{4B9112BD-391A-C24C-99C2-731511D3328C}"/>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7228748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Large Quote v1">
    <p:spTree>
      <p:nvGrpSpPr>
        <p:cNvPr id="1" name=""/>
        <p:cNvGrpSpPr/>
        <p:nvPr/>
      </p:nvGrpSpPr>
      <p:grpSpPr>
        <a:xfrm>
          <a:off x="0" y="0"/>
          <a:ext cx="0" cy="0"/>
          <a:chOff x="0" y="0"/>
          <a:chExt cx="0" cy="0"/>
        </a:xfrm>
      </p:grpSpPr>
      <p:pic>
        <p:nvPicPr>
          <p:cNvPr id="5" name="Picture 4" descr="A picture containing computer&#10;&#10;Description automatically generated">
            <a:extLst>
              <a:ext uri="{FF2B5EF4-FFF2-40B4-BE49-F238E27FC236}">
                <a16:creationId xmlns:a16="http://schemas.microsoft.com/office/drawing/2014/main" id="{BAF2076A-85C4-A542-AC81-8CCA27CBC48D}"/>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8046723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Bullets">
    <p:spTree>
      <p:nvGrpSpPr>
        <p:cNvPr id="1" name=""/>
        <p:cNvGrpSpPr/>
        <p:nvPr/>
      </p:nvGrpSpPr>
      <p:grpSpPr>
        <a:xfrm>
          <a:off x="0" y="0"/>
          <a:ext cx="0" cy="0"/>
          <a:chOff x="0" y="0"/>
          <a:chExt cx="0" cy="0"/>
        </a:xfrm>
      </p:grpSpPr>
      <p:pic>
        <p:nvPicPr>
          <p:cNvPr id="6" name="Picture 5" descr="A close up of a logo&#10;&#10;Description automatically generated">
            <a:extLst>
              <a:ext uri="{FF2B5EF4-FFF2-40B4-BE49-F238E27FC236}">
                <a16:creationId xmlns:a16="http://schemas.microsoft.com/office/drawing/2014/main" id="{822A3D46-1876-8C4B-B303-67795B3614B8}"/>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8181695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Main Brand Page">
    <p:spTree>
      <p:nvGrpSpPr>
        <p:cNvPr id="1" name=""/>
        <p:cNvGrpSpPr/>
        <p:nvPr/>
      </p:nvGrpSpPr>
      <p:grpSpPr>
        <a:xfrm>
          <a:off x="0" y="0"/>
          <a:ext cx="0" cy="0"/>
          <a:chOff x="0" y="0"/>
          <a:chExt cx="0" cy="0"/>
        </a:xfrm>
      </p:grpSpPr>
      <p:pic>
        <p:nvPicPr>
          <p:cNvPr id="4" name="Picture 3" descr="A close up of a logo&#10;&#10;Description automatically generated">
            <a:extLst>
              <a:ext uri="{FF2B5EF4-FFF2-40B4-BE49-F238E27FC236}">
                <a16:creationId xmlns:a16="http://schemas.microsoft.com/office/drawing/2014/main" id="{5C30A1F1-3042-844F-BF12-14D5D7E0B249}"/>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6423054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CBDDDA-7C59-3B4E-9AF3-11042D886996}" type="datetimeFigureOut">
              <a:rPr lang="en-US" smtClean="0"/>
              <a:t>5/13/2026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60B6519-E40F-F045-9114-7FAB22721D09}" type="slidenum">
              <a:rPr lang="en-US" smtClean="0"/>
              <a:t>‹#›</a:t>
            </a:fld>
            <a:endParaRPr lang="en-US"/>
          </a:p>
        </p:txBody>
      </p:sp>
    </p:spTree>
    <p:extLst>
      <p:ext uri="{BB962C8B-B14F-4D97-AF65-F5344CB8AC3E}">
        <p14:creationId xmlns:p14="http://schemas.microsoft.com/office/powerpoint/2010/main" val="5774314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marL="0" indent="0">
              <a:buNone/>
              <a:defRPr/>
            </a:lvl1pPr>
          </a:lstStyle>
          <a:p>
            <a:pPr lvl="0"/>
            <a:endParaRPr lang="en-US" dirty="0"/>
          </a:p>
        </p:txBody>
      </p:sp>
      <p:sp>
        <p:nvSpPr>
          <p:cNvPr id="4" name="Date Placeholder 3"/>
          <p:cNvSpPr>
            <a:spLocks noGrp="1"/>
          </p:cNvSpPr>
          <p:nvPr>
            <p:ph type="dt" sz="half" idx="10"/>
          </p:nvPr>
        </p:nvSpPr>
        <p:spPr/>
        <p:txBody>
          <a:bodyPr/>
          <a:lstStyle/>
          <a:p>
            <a:fld id="{D6CBDDDA-7C59-3B4E-9AF3-11042D886996}" type="datetimeFigureOut">
              <a:rPr lang="en-US" smtClean="0"/>
              <a:t>5/13/2026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60B6519-E40F-F045-9114-7FAB22721D09}" type="slidenum">
              <a:rPr lang="en-US" smtClean="0"/>
              <a:t>‹#›</a:t>
            </a:fld>
            <a:endParaRPr lang="en-US"/>
          </a:p>
        </p:txBody>
      </p:sp>
    </p:spTree>
    <p:extLst>
      <p:ext uri="{BB962C8B-B14F-4D97-AF65-F5344CB8AC3E}">
        <p14:creationId xmlns:p14="http://schemas.microsoft.com/office/powerpoint/2010/main" val="27022181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pic>
        <p:nvPicPr>
          <p:cNvPr id="5" name="Picture 4" descr="A close up of a logo&#10;&#10;Description automatically generated">
            <a:extLst>
              <a:ext uri="{FF2B5EF4-FFF2-40B4-BE49-F238E27FC236}">
                <a16:creationId xmlns:a16="http://schemas.microsoft.com/office/drawing/2014/main" id="{75A8A532-AC24-AF44-8CB8-14DEA5E52982}"/>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8691778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Bullet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600864E-00BA-2F40-B518-7FFDD96BD83D}"/>
              </a:ext>
            </a:extLst>
          </p:cNvPr>
          <p:cNvPicPr>
            <a:picLocks noChangeAspect="1"/>
          </p:cNvPicPr>
          <p:nvPr userDrawn="1"/>
        </p:nvPicPr>
        <p:blipFill>
          <a:blip r:embed="rId2"/>
          <a:srcRect/>
          <a:stretch/>
        </p:blipFill>
        <p:spPr>
          <a:xfrm>
            <a:off x="0" y="381"/>
            <a:ext cx="12192000" cy="6857238"/>
          </a:xfrm>
          <a:prstGeom prst="rect">
            <a:avLst/>
          </a:prstGeom>
        </p:spPr>
      </p:pic>
    </p:spTree>
    <p:extLst>
      <p:ext uri="{BB962C8B-B14F-4D97-AF65-F5344CB8AC3E}">
        <p14:creationId xmlns:p14="http://schemas.microsoft.com/office/powerpoint/2010/main" val="3872735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Bullets">
    <p:spTree>
      <p:nvGrpSpPr>
        <p:cNvPr id="1" name=""/>
        <p:cNvGrpSpPr/>
        <p:nvPr/>
      </p:nvGrpSpPr>
      <p:grpSpPr>
        <a:xfrm>
          <a:off x="0" y="0"/>
          <a:ext cx="0" cy="0"/>
          <a:chOff x="0" y="0"/>
          <a:chExt cx="0" cy="0"/>
        </a:xfrm>
      </p:grpSpPr>
    </p:spTree>
    <p:extLst>
      <p:ext uri="{BB962C8B-B14F-4D97-AF65-F5344CB8AC3E}">
        <p14:creationId xmlns:p14="http://schemas.microsoft.com/office/powerpoint/2010/main" val="37671511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Bullets">
    <p:spTree>
      <p:nvGrpSpPr>
        <p:cNvPr id="1" name=""/>
        <p:cNvGrpSpPr/>
        <p:nvPr/>
      </p:nvGrpSpPr>
      <p:grpSpPr>
        <a:xfrm>
          <a:off x="0" y="0"/>
          <a:ext cx="0" cy="0"/>
          <a:chOff x="0" y="0"/>
          <a:chExt cx="0" cy="0"/>
        </a:xfrm>
      </p:grpSpPr>
      <p:pic>
        <p:nvPicPr>
          <p:cNvPr id="4" name="Picture 3" descr="A close up of a mans face&#10;&#10;Description automatically generated">
            <a:extLst>
              <a:ext uri="{FF2B5EF4-FFF2-40B4-BE49-F238E27FC236}">
                <a16:creationId xmlns:a16="http://schemas.microsoft.com/office/drawing/2014/main" id="{1E4D005B-9041-2B4B-BC85-AE70DBC84FBD}"/>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2161540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Bullets">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83489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 name="Picture 2" descr="A close up of a logo&#10;&#10;Description automatically generated">
            <a:extLst>
              <a:ext uri="{FF2B5EF4-FFF2-40B4-BE49-F238E27FC236}">
                <a16:creationId xmlns:a16="http://schemas.microsoft.com/office/drawing/2014/main" id="{5C348004-A7AD-8F43-AD8E-58E1A8D36B58}"/>
              </a:ext>
            </a:extLst>
          </p:cNvPr>
          <p:cNvPicPr>
            <a:picLocks noChangeAspect="1"/>
          </p:cNvPicPr>
          <p:nvPr userDrawn="1"/>
        </p:nvPicPr>
        <p:blipFill>
          <a:blip r:embed="rId2"/>
          <a:stretch>
            <a:fillRect/>
          </a:stretch>
        </p:blipFill>
        <p:spPr>
          <a:xfrm>
            <a:off x="133350" y="0"/>
            <a:ext cx="12192000" cy="6858000"/>
          </a:xfrm>
          <a:prstGeom prst="rect">
            <a:avLst/>
          </a:prstGeom>
        </p:spPr>
      </p:pic>
      <p:sp>
        <p:nvSpPr>
          <p:cNvPr id="7" name="Content Placeholder 5">
            <a:extLst>
              <a:ext uri="{FF2B5EF4-FFF2-40B4-BE49-F238E27FC236}">
                <a16:creationId xmlns:a16="http://schemas.microsoft.com/office/drawing/2014/main" id="{4C162A0A-A149-254C-9D89-D5F590CE1FBD}"/>
              </a:ext>
            </a:extLst>
          </p:cNvPr>
          <p:cNvSpPr>
            <a:spLocks noGrp="1"/>
          </p:cNvSpPr>
          <p:nvPr>
            <p:ph sz="quarter" idx="4"/>
          </p:nvPr>
        </p:nvSpPr>
        <p:spPr>
          <a:xfrm>
            <a:off x="0" y="0"/>
            <a:ext cx="6096000" cy="6858000"/>
          </a:xfrm>
        </p:spPr>
        <p:txBody>
          <a:bodyPr/>
          <a:lstStyle>
            <a:lvl1pPr marL="0" indent="0">
              <a:buNone/>
              <a:defRPr/>
            </a:lvl1pPr>
          </a:lstStyle>
          <a:p>
            <a:pPr lvl="0"/>
            <a:endParaRPr lang="en-US" dirty="0"/>
          </a:p>
        </p:txBody>
      </p:sp>
    </p:spTree>
    <p:extLst>
      <p:ext uri="{BB962C8B-B14F-4D97-AF65-F5344CB8AC3E}">
        <p14:creationId xmlns:p14="http://schemas.microsoft.com/office/powerpoint/2010/main" val="2182734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4" name="Picture 3" descr="A close up of a logo&#10;&#10;Description automatically generated">
            <a:extLst>
              <a:ext uri="{FF2B5EF4-FFF2-40B4-BE49-F238E27FC236}">
                <a16:creationId xmlns:a16="http://schemas.microsoft.com/office/drawing/2014/main" id="{D5B5A879-BC86-F54A-A227-7909480243F6}"/>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Content Placeholder 2">
            <a:extLst>
              <a:ext uri="{FF2B5EF4-FFF2-40B4-BE49-F238E27FC236}">
                <a16:creationId xmlns:a16="http://schemas.microsoft.com/office/drawing/2014/main" id="{CB838DF0-CEEA-2A4F-B72B-76C4153F52D7}"/>
              </a:ext>
            </a:extLst>
          </p:cNvPr>
          <p:cNvSpPr>
            <a:spLocks noGrp="1"/>
          </p:cNvSpPr>
          <p:nvPr>
            <p:ph idx="1"/>
          </p:nvPr>
        </p:nvSpPr>
        <p:spPr>
          <a:xfrm>
            <a:off x="0" y="1632858"/>
            <a:ext cx="12192000" cy="3167742"/>
          </a:xfrm>
        </p:spPr>
        <p:txBody>
          <a:bodyPr/>
          <a:lstStyle>
            <a:lvl1pPr marL="0" indent="0">
              <a:buNone/>
              <a:defRPr/>
            </a:lvl1pPr>
          </a:lstStyle>
          <a:p>
            <a:pPr lvl="0"/>
            <a:endParaRPr lang="en-US" dirty="0"/>
          </a:p>
        </p:txBody>
      </p:sp>
    </p:spTree>
    <p:extLst>
      <p:ext uri="{BB962C8B-B14F-4D97-AF65-F5344CB8AC3E}">
        <p14:creationId xmlns:p14="http://schemas.microsoft.com/office/powerpoint/2010/main" val="12764335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CBDDDA-7C59-3B4E-9AF3-11042D886996}" type="datetimeFigureOut">
              <a:rPr lang="en-US" smtClean="0"/>
              <a:t>5/13/2026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0B6519-E40F-F045-9114-7FAB22721D09}" type="slidenum">
              <a:rPr lang="en-US" smtClean="0"/>
              <a:t>‹#›</a:t>
            </a:fld>
            <a:endParaRPr lang="en-US"/>
          </a:p>
        </p:txBody>
      </p:sp>
    </p:spTree>
    <p:extLst>
      <p:ext uri="{BB962C8B-B14F-4D97-AF65-F5344CB8AC3E}">
        <p14:creationId xmlns:p14="http://schemas.microsoft.com/office/powerpoint/2010/main" val="1589054855"/>
      </p:ext>
    </p:extLst>
  </p:cSld>
  <p:clrMap bg1="lt1" tx1="dk1" bg2="lt2" tx2="dk2" accent1="accent1" accent2="accent2" accent3="accent3" accent4="accent4" accent5="accent5" accent6="accent6" hlink="hlink" folHlink="folHlink"/>
  <p:sldLayoutIdLst>
    <p:sldLayoutId id="2147483675" r:id="rId1"/>
    <p:sldLayoutId id="2147483673" r:id="rId2"/>
    <p:sldLayoutId id="2147483672" r:id="rId3"/>
    <p:sldLayoutId id="2147483682" r:id="rId4"/>
    <p:sldLayoutId id="2147483683" r:id="rId5"/>
    <p:sldLayoutId id="2147483684" r:id="rId6"/>
    <p:sldLayoutId id="2147483685" r:id="rId7"/>
    <p:sldLayoutId id="2147483661" r:id="rId8"/>
    <p:sldLayoutId id="2147483663" r:id="rId9"/>
    <p:sldLayoutId id="2147483678" r:id="rId10"/>
    <p:sldLayoutId id="2147483679" r:id="rId11"/>
    <p:sldLayoutId id="2147483680" r:id="rId12"/>
    <p:sldLayoutId id="2147483681" r:id="rId13"/>
    <p:sldLayoutId id="2147483668" r:id="rId14"/>
    <p:sldLayoutId id="2147483674" r:id="rId15"/>
    <p:sldLayoutId id="2147483669" r:id="rId16"/>
    <p:sldLayoutId id="2147483676" r:id="rId17"/>
    <p:sldLayoutId id="2147483677" r:id="rId18"/>
    <p:sldLayoutId id="2147483670" r:id="rId19"/>
    <p:sldLayoutId id="2147483671" r:id="rId20"/>
    <p:sldLayoutId id="2147483667" r:id="rId21"/>
    <p:sldLayoutId id="2147483662" r:id="rId22"/>
  </p:sldLayoutIdLst>
  <p:txStyles>
    <p:titleStyle>
      <a:lvl1pPr algn="l" defTabSz="914400" rtl="0" eaLnBrk="1" latinLnBrk="0" hangingPunct="1">
        <a:lnSpc>
          <a:spcPct val="90000"/>
        </a:lnSpc>
        <a:spcBef>
          <a:spcPct val="0"/>
        </a:spcBef>
        <a:buNone/>
        <a:defRPr sz="4400" kern="1200">
          <a:solidFill>
            <a:schemeClr val="tx1"/>
          </a:solidFill>
          <a:latin typeface="Adelle" panose="02000503060000020004"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delle" panose="02000503060000020004" pitchFamily="2" charset="77"/>
          <a:ea typeface="+mn-ea"/>
          <a:cs typeface="+mn-cs"/>
        </a:defRPr>
      </a:lvl1pPr>
      <a:lvl2pPr marL="685800" indent="-228600" algn="l" defTabSz="914400" rtl="0" eaLnBrk="1" latinLnBrk="0" hangingPunct="1">
        <a:lnSpc>
          <a:spcPct val="150000"/>
        </a:lnSpc>
        <a:spcBef>
          <a:spcPts val="500"/>
        </a:spcBef>
        <a:buFont typeface="Arial" panose="020B0604020202020204" pitchFamily="34" charset="0"/>
        <a:buChar char="•"/>
        <a:defRPr sz="2400" kern="1200">
          <a:solidFill>
            <a:schemeClr val="tx1"/>
          </a:solidFill>
          <a:latin typeface="Adelle" panose="02000503060000020004" pitchFamily="2" charset="77"/>
          <a:ea typeface="+mn-ea"/>
          <a:cs typeface="+mn-cs"/>
        </a:defRPr>
      </a:lvl2pPr>
      <a:lvl3pPr marL="1143000" indent="-228600" algn="l" defTabSz="914400" rtl="0" eaLnBrk="1" latinLnBrk="0" hangingPunct="1">
        <a:lnSpc>
          <a:spcPct val="150000"/>
        </a:lnSpc>
        <a:spcBef>
          <a:spcPts val="500"/>
        </a:spcBef>
        <a:buFont typeface="Arial" panose="020B0604020202020204" pitchFamily="34" charset="0"/>
        <a:buChar char="•"/>
        <a:defRPr sz="2000" kern="1200">
          <a:solidFill>
            <a:schemeClr val="tx1"/>
          </a:solidFill>
          <a:latin typeface="Adelle" panose="02000503060000020004" pitchFamily="2" charset="77"/>
          <a:ea typeface="+mn-ea"/>
          <a:cs typeface="+mn-cs"/>
        </a:defRPr>
      </a:lvl3pPr>
      <a:lvl4pPr marL="1600200" indent="-228600" algn="l" defTabSz="914400" rtl="0" eaLnBrk="1" latinLnBrk="0" hangingPunct="1">
        <a:lnSpc>
          <a:spcPct val="150000"/>
        </a:lnSpc>
        <a:spcBef>
          <a:spcPts val="500"/>
        </a:spcBef>
        <a:buFont typeface="Arial" panose="020B0604020202020204" pitchFamily="34" charset="0"/>
        <a:buChar char="•"/>
        <a:defRPr sz="1800" kern="1200">
          <a:solidFill>
            <a:schemeClr val="tx1"/>
          </a:solidFill>
          <a:latin typeface="Adelle" panose="02000503060000020004" pitchFamily="2" charset="77"/>
          <a:ea typeface="+mn-ea"/>
          <a:cs typeface="+mn-cs"/>
        </a:defRPr>
      </a:lvl4pPr>
      <a:lvl5pPr marL="2057400" indent="-228600" algn="l" defTabSz="914400" rtl="0" eaLnBrk="1" latinLnBrk="0" hangingPunct="1">
        <a:lnSpc>
          <a:spcPct val="150000"/>
        </a:lnSpc>
        <a:spcBef>
          <a:spcPts val="500"/>
        </a:spcBef>
        <a:buFont typeface="Arial" panose="020B0604020202020204" pitchFamily="34" charset="0"/>
        <a:buChar char="•"/>
        <a:defRPr sz="1800" kern="1200">
          <a:solidFill>
            <a:schemeClr val="tx1"/>
          </a:solidFill>
          <a:latin typeface="Adelle" panose="02000503060000020004"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0.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16982D3-073D-8240-BAEB-B15E268BA0FD}"/>
              </a:ext>
            </a:extLst>
          </p:cNvPr>
          <p:cNvSpPr txBox="1"/>
          <p:nvPr/>
        </p:nvSpPr>
        <p:spPr>
          <a:xfrm>
            <a:off x="742268" y="2335773"/>
            <a:ext cx="11218012" cy="707886"/>
          </a:xfrm>
          <a:prstGeom prst="rect">
            <a:avLst/>
          </a:prstGeom>
          <a:noFill/>
        </p:spPr>
        <p:txBody>
          <a:bodyPr wrap="square" lIns="91440" tIns="45720" rIns="91440" bIns="45720" rtlCol="0" anchor="t">
            <a:spAutoFit/>
          </a:bodyPr>
          <a:lstStyle/>
          <a:p>
            <a:r>
              <a:rPr lang="en-US" sz="4000" b="0" dirty="0">
                <a:solidFill>
                  <a:schemeClr val="bg1"/>
                </a:solidFill>
                <a:latin typeface="Adelle"/>
              </a:rPr>
              <a:t>Pediatric Indigenous Rehabilitation Aide/Assistant  </a:t>
            </a:r>
          </a:p>
        </p:txBody>
      </p:sp>
      <p:sp>
        <p:nvSpPr>
          <p:cNvPr id="4" name="TextBox 3">
            <a:extLst>
              <a:ext uri="{FF2B5EF4-FFF2-40B4-BE49-F238E27FC236}">
                <a16:creationId xmlns:a16="http://schemas.microsoft.com/office/drawing/2014/main" id="{C5F91161-09B3-E84E-9F9A-3169CC0211C2}"/>
              </a:ext>
            </a:extLst>
          </p:cNvPr>
          <p:cNvSpPr txBox="1"/>
          <p:nvPr/>
        </p:nvSpPr>
        <p:spPr>
          <a:xfrm>
            <a:off x="7337235" y="4858438"/>
            <a:ext cx="4502340" cy="1569660"/>
          </a:xfrm>
          <a:prstGeom prst="rect">
            <a:avLst/>
          </a:prstGeom>
          <a:noFill/>
        </p:spPr>
        <p:txBody>
          <a:bodyPr wrap="square" rtlCol="0">
            <a:spAutoFit/>
          </a:bodyPr>
          <a:lstStyle/>
          <a:p>
            <a:pPr algn="l"/>
            <a:r>
              <a:rPr lang="en-US" sz="2400" b="0" dirty="0">
                <a:solidFill>
                  <a:schemeClr val="bg1"/>
                </a:solidFill>
                <a:latin typeface="Adelle" panose="02000503060000020004" pitchFamily="2" charset="77"/>
              </a:rPr>
              <a:t>Hilairy Walters </a:t>
            </a:r>
          </a:p>
          <a:p>
            <a:pPr algn="l"/>
            <a:r>
              <a:rPr lang="en-US" sz="2400" dirty="0">
                <a:solidFill>
                  <a:schemeClr val="bg1"/>
                </a:solidFill>
                <a:latin typeface="Adelle" panose="02000503060000020004" pitchFamily="2" charset="77"/>
              </a:rPr>
              <a:t>NAN-Early Years Advisor </a:t>
            </a:r>
          </a:p>
          <a:p>
            <a:pPr algn="l"/>
            <a:r>
              <a:rPr lang="en-US" sz="2400" b="0" dirty="0">
                <a:solidFill>
                  <a:schemeClr val="bg1"/>
                </a:solidFill>
                <a:latin typeface="Adelle" panose="02000503060000020004" pitchFamily="2" charset="77"/>
              </a:rPr>
              <a:t>hwalters@nan.ca</a:t>
            </a:r>
          </a:p>
          <a:p>
            <a:pPr algn="l"/>
            <a:r>
              <a:rPr lang="en-US" sz="2400" dirty="0">
                <a:solidFill>
                  <a:schemeClr val="bg1"/>
                </a:solidFill>
                <a:latin typeface="Adelle" panose="02000503060000020004" pitchFamily="2" charset="77"/>
              </a:rPr>
              <a:t>January 2026</a:t>
            </a:r>
            <a:endParaRPr lang="en-US" sz="2400" b="0" dirty="0">
              <a:solidFill>
                <a:schemeClr val="bg1"/>
              </a:solidFill>
              <a:latin typeface="Adelle" panose="02000503060000020004" pitchFamily="2" charset="77"/>
            </a:endParaRPr>
          </a:p>
        </p:txBody>
      </p:sp>
      <p:sp>
        <p:nvSpPr>
          <p:cNvPr id="2" name="TextBox 1">
            <a:extLst>
              <a:ext uri="{FF2B5EF4-FFF2-40B4-BE49-F238E27FC236}">
                <a16:creationId xmlns:a16="http://schemas.microsoft.com/office/drawing/2014/main" id="{EA6E64B3-E231-727C-ED4B-A0CCB270EA7E}"/>
              </a:ext>
            </a:extLst>
          </p:cNvPr>
          <p:cNvSpPr txBox="1"/>
          <p:nvPr/>
        </p:nvSpPr>
        <p:spPr>
          <a:xfrm>
            <a:off x="4277864" y="732964"/>
            <a:ext cx="2918066" cy="1569660"/>
          </a:xfrm>
          <a:prstGeom prst="rect">
            <a:avLst/>
          </a:prstGeom>
          <a:noFill/>
        </p:spPr>
        <p:txBody>
          <a:bodyPr wrap="square" rtlCol="0">
            <a:spAutoFit/>
          </a:bodyPr>
          <a:lstStyle/>
          <a:p>
            <a:r>
              <a:rPr lang="en-CA" sz="9600" b="1" dirty="0">
                <a:solidFill>
                  <a:schemeClr val="bg1"/>
                </a:solidFill>
              </a:rPr>
              <a:t>PIRA</a:t>
            </a:r>
          </a:p>
        </p:txBody>
      </p:sp>
    </p:spTree>
    <p:extLst>
      <p:ext uri="{BB962C8B-B14F-4D97-AF65-F5344CB8AC3E}">
        <p14:creationId xmlns:p14="http://schemas.microsoft.com/office/powerpoint/2010/main" val="9507597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239DD7B-1AA5-78FA-6F18-8A70060F9DD4}"/>
              </a:ext>
            </a:extLst>
          </p:cNvPr>
          <p:cNvSpPr txBox="1"/>
          <p:nvPr/>
        </p:nvSpPr>
        <p:spPr>
          <a:xfrm>
            <a:off x="974035" y="2136339"/>
            <a:ext cx="10605052" cy="3570208"/>
          </a:xfrm>
          <a:prstGeom prst="rect">
            <a:avLst/>
          </a:prstGeom>
          <a:noFill/>
        </p:spPr>
        <p:txBody>
          <a:bodyPr wrap="square">
            <a:spAutoFit/>
          </a:bodyPr>
          <a:lstStyle/>
          <a:p>
            <a:r>
              <a:rPr lang="en-US" sz="3200" b="1" dirty="0"/>
              <a:t>Pediatric Indigenous Rehabilitation Aide vs. Assistant</a:t>
            </a:r>
          </a:p>
          <a:p>
            <a:endParaRPr lang="en-US" dirty="0"/>
          </a:p>
          <a:p>
            <a:r>
              <a:rPr lang="en-US" sz="2000" b="1" dirty="0"/>
              <a:t>Shared Purpose, Different Depth of Skills</a:t>
            </a:r>
          </a:p>
          <a:p>
            <a:endParaRPr lang="en-US" sz="2000" b="1" dirty="0"/>
          </a:p>
          <a:p>
            <a:r>
              <a:rPr lang="en-US" sz="2000" dirty="0"/>
              <a:t>Both the </a:t>
            </a:r>
            <a:r>
              <a:rPr lang="en-US" sz="2000" b="1" i="1" dirty="0"/>
              <a:t>Pediatric Indigenous Rehabilitation Aide (Certificate – 1 year) </a:t>
            </a:r>
            <a:r>
              <a:rPr lang="en-US" sz="2000" dirty="0"/>
              <a:t>and the </a:t>
            </a:r>
            <a:r>
              <a:rPr lang="en-US" sz="2000" b="1" i="1" dirty="0"/>
              <a:t>Pediatric Indigenous Rehabilitation Assistant (Diploma – 2 year) </a:t>
            </a:r>
            <a:r>
              <a:rPr lang="en-US" sz="2000" dirty="0"/>
              <a:t>support children, families, and communities by strengthening developmental pathways rooted in First Nations knowledge and community wellness.</a:t>
            </a:r>
          </a:p>
          <a:p>
            <a:endParaRPr lang="en-US" sz="2000" dirty="0"/>
          </a:p>
          <a:p>
            <a:r>
              <a:rPr lang="en-US" sz="2000" dirty="0"/>
              <a:t>They differ in </a:t>
            </a:r>
            <a:r>
              <a:rPr lang="en-US" sz="2000" b="1" dirty="0"/>
              <a:t>level of training, scope</a:t>
            </a:r>
            <a:r>
              <a:rPr lang="en-US" sz="2000" dirty="0"/>
              <a:t>, and </a:t>
            </a:r>
            <a:r>
              <a:rPr lang="en-US" sz="2000" b="1" dirty="0"/>
              <a:t>complexity of responsibilities</a:t>
            </a:r>
            <a:r>
              <a:rPr lang="en-US" sz="2000" dirty="0"/>
              <a:t>.</a:t>
            </a:r>
          </a:p>
          <a:p>
            <a:endParaRPr lang="en-US" dirty="0"/>
          </a:p>
          <a:p>
            <a:endParaRPr lang="en-US" dirty="0"/>
          </a:p>
        </p:txBody>
      </p:sp>
    </p:spTree>
    <p:extLst>
      <p:ext uri="{BB962C8B-B14F-4D97-AF65-F5344CB8AC3E}">
        <p14:creationId xmlns:p14="http://schemas.microsoft.com/office/powerpoint/2010/main" val="37613934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50F165-BEA2-5B6E-5E25-5DB49504C70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9C65B89-D4B2-A17F-9E60-A5E9C10785E5}"/>
              </a:ext>
            </a:extLst>
          </p:cNvPr>
          <p:cNvSpPr txBox="1"/>
          <p:nvPr/>
        </p:nvSpPr>
        <p:spPr>
          <a:xfrm>
            <a:off x="742640" y="1717793"/>
            <a:ext cx="11191461" cy="4955203"/>
          </a:xfrm>
          <a:prstGeom prst="rect">
            <a:avLst/>
          </a:prstGeom>
          <a:noFill/>
        </p:spPr>
        <p:txBody>
          <a:bodyPr wrap="square">
            <a:spAutoFit/>
          </a:bodyPr>
          <a:lstStyle/>
          <a:p>
            <a:r>
              <a:rPr lang="en-US" sz="2800" b="1" dirty="0"/>
              <a:t>Pediatric Indigenous Rehabilitation Aide (PIRA – Aide)</a:t>
            </a:r>
          </a:p>
          <a:p>
            <a:r>
              <a:rPr lang="en-US" dirty="0"/>
              <a:t>Certificate-Level | Foundational Skills | Community Support Role</a:t>
            </a:r>
          </a:p>
          <a:p>
            <a:endParaRPr lang="en-US" dirty="0"/>
          </a:p>
          <a:p>
            <a:r>
              <a:rPr lang="en-US" b="1" dirty="0"/>
              <a:t>Role Overview</a:t>
            </a:r>
          </a:p>
          <a:p>
            <a:r>
              <a:rPr lang="en-US" dirty="0"/>
              <a:t>The </a:t>
            </a:r>
            <a:r>
              <a:rPr lang="en-US" b="1" dirty="0"/>
              <a:t>Aide</a:t>
            </a:r>
            <a:r>
              <a:rPr lang="en-US" dirty="0"/>
              <a:t> provides front-line, entry-level support to children, families, and rehabilitation providers. </a:t>
            </a:r>
          </a:p>
          <a:p>
            <a:r>
              <a:rPr lang="en-US" dirty="0"/>
              <a:t>Their focus is on daily implementation, hands-on assistance, and reinforcing therapy-informed activities in homes, schools, and community spaces.</a:t>
            </a:r>
          </a:p>
          <a:p>
            <a:endParaRPr lang="en-US" dirty="0"/>
          </a:p>
          <a:p>
            <a:r>
              <a:rPr lang="en-US" b="1" dirty="0"/>
              <a:t>Core Responsibilities</a:t>
            </a:r>
          </a:p>
          <a:p>
            <a:r>
              <a:rPr lang="en-US" dirty="0"/>
              <a:t>•	Carry out basic therapy exercises and developmental activities as instructed by OT/PT/SLP or other clinicians.</a:t>
            </a:r>
          </a:p>
          <a:p>
            <a:r>
              <a:rPr lang="en-US" dirty="0"/>
              <a:t>•	Support children’s participation in routines, play, self-help skills, and school/daycare environments.</a:t>
            </a:r>
          </a:p>
          <a:p>
            <a:r>
              <a:rPr lang="en-US" dirty="0"/>
              <a:t>•	Document basic observations related to the child’s engagement, behaviour, and progress.</a:t>
            </a:r>
          </a:p>
          <a:p>
            <a:r>
              <a:rPr lang="en-US" dirty="0"/>
              <a:t>•	Help prepare materials, activity spaces, and equipment for sessions.</a:t>
            </a:r>
          </a:p>
          <a:p>
            <a:r>
              <a:rPr lang="en-US" dirty="0"/>
              <a:t>•	Assist families with understanding routines, follow-up activities, and home-based strategies.</a:t>
            </a:r>
          </a:p>
          <a:p>
            <a:r>
              <a:rPr lang="en-US" dirty="0"/>
              <a:t>•	Promote cultural safety, kindness, and emotional literacy through one-on-one interactions.</a:t>
            </a:r>
          </a:p>
          <a:p>
            <a:r>
              <a:rPr lang="en-US" dirty="0"/>
              <a:t>•	Support group programs, land-based activities, and community events for children and families.</a:t>
            </a:r>
          </a:p>
          <a:p>
            <a:r>
              <a:rPr lang="en-US" dirty="0"/>
              <a:t>•	Act as a positive, consistent presence that families trust.</a:t>
            </a:r>
          </a:p>
        </p:txBody>
      </p:sp>
    </p:spTree>
    <p:extLst>
      <p:ext uri="{BB962C8B-B14F-4D97-AF65-F5344CB8AC3E}">
        <p14:creationId xmlns:p14="http://schemas.microsoft.com/office/powerpoint/2010/main" val="6450506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9497EA-A39B-C25E-57EA-1307F4612554}"/>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60A74071-7EE4-B9CF-1683-A095CD881F0A}"/>
              </a:ext>
            </a:extLst>
          </p:cNvPr>
          <p:cNvSpPr txBox="1"/>
          <p:nvPr/>
        </p:nvSpPr>
        <p:spPr>
          <a:xfrm>
            <a:off x="803413" y="1819497"/>
            <a:ext cx="10585174" cy="4431983"/>
          </a:xfrm>
          <a:prstGeom prst="rect">
            <a:avLst/>
          </a:prstGeom>
          <a:noFill/>
        </p:spPr>
        <p:txBody>
          <a:bodyPr wrap="square">
            <a:spAutoFit/>
          </a:bodyPr>
          <a:lstStyle/>
          <a:p>
            <a:r>
              <a:rPr lang="en-US" sz="2800" b="1" dirty="0"/>
              <a:t>Skills &amp; Abilities (Aide Level)</a:t>
            </a:r>
          </a:p>
          <a:p>
            <a:endParaRPr lang="en-US" sz="2800" b="1" dirty="0"/>
          </a:p>
          <a:p>
            <a:r>
              <a:rPr lang="en-US" dirty="0"/>
              <a:t>•	Foundational knowledge of child development and developmental milestones.</a:t>
            </a:r>
          </a:p>
          <a:p>
            <a:r>
              <a:rPr lang="en-US" dirty="0"/>
              <a:t>•	Ability to follow structured therapy plans with guidance from clinicians or an Assistant.</a:t>
            </a:r>
          </a:p>
          <a:p>
            <a:r>
              <a:rPr lang="en-US" dirty="0"/>
              <a:t>•	Basic observational and documentation skills.</a:t>
            </a:r>
          </a:p>
          <a:p>
            <a:r>
              <a:rPr lang="en-US" dirty="0"/>
              <a:t>•	Strong relationship-building and communication with families.</a:t>
            </a:r>
          </a:p>
          <a:p>
            <a:r>
              <a:rPr lang="en-US" dirty="0"/>
              <a:t>•	Understanding of cultural safety, trauma-informed approaches, and community values.</a:t>
            </a:r>
          </a:p>
          <a:p>
            <a:r>
              <a:rPr lang="en-US" dirty="0"/>
              <a:t>•	Ability to support emotional regulation and co-regulation in children using simple strategies.</a:t>
            </a:r>
          </a:p>
          <a:p>
            <a:r>
              <a:rPr lang="en-US" dirty="0"/>
              <a:t>•	Reliability and consistency in daily routines and support tasks.</a:t>
            </a:r>
          </a:p>
          <a:p>
            <a:endParaRPr lang="en-US" dirty="0"/>
          </a:p>
          <a:p>
            <a:r>
              <a:rPr lang="en-US" b="1" dirty="0"/>
              <a:t>Scope</a:t>
            </a:r>
          </a:p>
          <a:p>
            <a:r>
              <a:rPr lang="en-US" dirty="0"/>
              <a:t>Aides do not create therapy plans, conduct assessments, or make clinical decisions.</a:t>
            </a:r>
          </a:p>
          <a:p>
            <a:r>
              <a:rPr lang="en-US" dirty="0"/>
              <a:t>They work under direct supervision and focus on hands-on, day-to-day support.</a:t>
            </a:r>
          </a:p>
          <a:p>
            <a:endParaRPr lang="en-US" dirty="0"/>
          </a:p>
        </p:txBody>
      </p:sp>
    </p:spTree>
    <p:extLst>
      <p:ext uri="{BB962C8B-B14F-4D97-AF65-F5344CB8AC3E}">
        <p14:creationId xmlns:p14="http://schemas.microsoft.com/office/powerpoint/2010/main" val="42600116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485ADC-3211-3ED5-CC3A-A1F7CE237239}"/>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C6A9AD5A-A86F-C53D-32B4-112E099A3C56}"/>
              </a:ext>
            </a:extLst>
          </p:cNvPr>
          <p:cNvSpPr txBox="1"/>
          <p:nvPr/>
        </p:nvSpPr>
        <p:spPr>
          <a:xfrm>
            <a:off x="447260" y="1767007"/>
            <a:ext cx="11032435" cy="4678204"/>
          </a:xfrm>
          <a:prstGeom prst="rect">
            <a:avLst/>
          </a:prstGeom>
          <a:noFill/>
        </p:spPr>
        <p:txBody>
          <a:bodyPr wrap="square">
            <a:spAutoFit/>
          </a:bodyPr>
          <a:lstStyle/>
          <a:p>
            <a:r>
              <a:rPr lang="en-US" sz="2800" b="1" dirty="0"/>
              <a:t>Pediatric Indigenous Rehabilitation Assistant (PIRA – Assistant)</a:t>
            </a:r>
          </a:p>
          <a:p>
            <a:r>
              <a:rPr lang="en-US" dirty="0"/>
              <a:t>Diploma-Level | Advanced Skills | Coordinated Rehabilitation Support</a:t>
            </a:r>
          </a:p>
          <a:p>
            <a:endParaRPr lang="en-US" dirty="0"/>
          </a:p>
          <a:p>
            <a:r>
              <a:rPr lang="en-US" b="1" dirty="0"/>
              <a:t>Role Overview</a:t>
            </a:r>
          </a:p>
          <a:p>
            <a:r>
              <a:rPr lang="en-US" dirty="0"/>
              <a:t>The Assistant has enhanced training that allows them to take on more complex tasks, coordinate with multiple service providers, and work more independently. Assistants serve as connectors between families, schools, health services, and specialized therapists.</a:t>
            </a:r>
          </a:p>
          <a:p>
            <a:endParaRPr lang="en-US" dirty="0"/>
          </a:p>
          <a:p>
            <a:r>
              <a:rPr lang="en-US" b="1" dirty="0"/>
              <a:t>Core Responsibilities</a:t>
            </a:r>
          </a:p>
          <a:p>
            <a:r>
              <a:rPr lang="en-US" dirty="0"/>
              <a:t>(Includes all Aide duties plus enhanced responsibilities.)</a:t>
            </a:r>
          </a:p>
          <a:p>
            <a:r>
              <a:rPr lang="en-US" dirty="0"/>
              <a:t>•	Implement more complex therapy programs designed by clinicians with greater independence.</a:t>
            </a:r>
          </a:p>
          <a:p>
            <a:r>
              <a:rPr lang="en-US" dirty="0"/>
              <a:t>•	Support clinicians during assessments by preparing the environment, organizing equipment, and recording 	detailed observations.</a:t>
            </a:r>
          </a:p>
          <a:p>
            <a:r>
              <a:rPr lang="en-US" dirty="0"/>
              <a:t>•	Conduct structured developmental screenings under supervision (if permitted by policy).</a:t>
            </a:r>
          </a:p>
          <a:p>
            <a:r>
              <a:rPr lang="en-US" dirty="0"/>
              <a:t>•	Develop session materials and modify activities to fit the child’s needs, culture, and environment.</a:t>
            </a:r>
          </a:p>
          <a:p>
            <a:endParaRPr lang="en-US" dirty="0"/>
          </a:p>
        </p:txBody>
      </p:sp>
    </p:spTree>
    <p:extLst>
      <p:ext uri="{BB962C8B-B14F-4D97-AF65-F5344CB8AC3E}">
        <p14:creationId xmlns:p14="http://schemas.microsoft.com/office/powerpoint/2010/main" val="15603984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FD0A03-87FD-C0E5-AEDC-EC941AB4AA0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28C7383-D8EC-75B6-6D27-9944261D37FE}"/>
              </a:ext>
            </a:extLst>
          </p:cNvPr>
          <p:cNvSpPr txBox="1"/>
          <p:nvPr/>
        </p:nvSpPr>
        <p:spPr>
          <a:xfrm>
            <a:off x="874643" y="1859340"/>
            <a:ext cx="10446027" cy="3293209"/>
          </a:xfrm>
          <a:prstGeom prst="rect">
            <a:avLst/>
          </a:prstGeom>
          <a:noFill/>
        </p:spPr>
        <p:txBody>
          <a:bodyPr wrap="square">
            <a:spAutoFit/>
          </a:bodyPr>
          <a:lstStyle/>
          <a:p>
            <a:r>
              <a:rPr lang="en-US" sz="2800" b="1" dirty="0"/>
              <a:t>Pediatric Indigenous Rehabilitation Assistant (PIRA – Assistant)</a:t>
            </a:r>
          </a:p>
          <a:p>
            <a:r>
              <a:rPr lang="en-US" dirty="0"/>
              <a:t>Diploma-Level | Advanced Skills | Coordinated Rehabilitation Support</a:t>
            </a:r>
          </a:p>
          <a:p>
            <a:endParaRPr lang="en-US" dirty="0"/>
          </a:p>
          <a:p>
            <a:endParaRPr lang="en-US" dirty="0"/>
          </a:p>
          <a:p>
            <a:r>
              <a:rPr lang="en-US" dirty="0"/>
              <a:t>•	Provide detailed reporting and progress monitoring for therapists, educators, and health teams.</a:t>
            </a:r>
          </a:p>
          <a:p>
            <a:r>
              <a:rPr lang="en-US" dirty="0"/>
              <a:t>•	Coordinate communication between families, CTCs, schools, and community service providers.</a:t>
            </a:r>
          </a:p>
          <a:p>
            <a:r>
              <a:rPr lang="en-US" dirty="0"/>
              <a:t>•	Participate in case conferences, care planning meetings, and interprofessional teams.</a:t>
            </a:r>
          </a:p>
          <a:p>
            <a:r>
              <a:rPr lang="en-US" dirty="0"/>
              <a:t>•	Assist families with system navigation (e.g., Jordan’s Principle, referral pathways, transitions).</a:t>
            </a:r>
          </a:p>
          <a:p>
            <a:r>
              <a:rPr lang="en-US" dirty="0"/>
              <a:t>•	Offer stronger emotional literacy support, including strategies for trauma-responsive care, self-regulation, 	behaviour supports, and safety planning.</a:t>
            </a:r>
          </a:p>
          <a:p>
            <a:endParaRPr lang="en-US" dirty="0"/>
          </a:p>
        </p:txBody>
      </p:sp>
    </p:spTree>
    <p:extLst>
      <p:ext uri="{BB962C8B-B14F-4D97-AF65-F5344CB8AC3E}">
        <p14:creationId xmlns:p14="http://schemas.microsoft.com/office/powerpoint/2010/main" val="27710244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9CADC7-5651-EC4A-F843-256CCB9A9EE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EE9F959-92D5-44C1-2F44-7411B1E4E34D}"/>
              </a:ext>
            </a:extLst>
          </p:cNvPr>
          <p:cNvSpPr txBox="1"/>
          <p:nvPr/>
        </p:nvSpPr>
        <p:spPr>
          <a:xfrm>
            <a:off x="719927" y="1769438"/>
            <a:ext cx="10267121" cy="4955203"/>
          </a:xfrm>
          <a:prstGeom prst="rect">
            <a:avLst/>
          </a:prstGeom>
          <a:noFill/>
        </p:spPr>
        <p:txBody>
          <a:bodyPr wrap="square">
            <a:spAutoFit/>
          </a:bodyPr>
          <a:lstStyle/>
          <a:p>
            <a:r>
              <a:rPr lang="en-US" sz="2800" b="1" dirty="0"/>
              <a:t>Skills &amp; Abilities (Assistant Level)</a:t>
            </a:r>
          </a:p>
          <a:p>
            <a:r>
              <a:rPr lang="en-US" dirty="0"/>
              <a:t>•	Deeper understanding of child development, disability, rehabilitation practices, and Indigenous 	wellness frameworks.</a:t>
            </a:r>
          </a:p>
          <a:p>
            <a:r>
              <a:rPr lang="en-US" dirty="0"/>
              <a:t>•	Proficient communication and ability to collaborate across health, education, and community 	systems.</a:t>
            </a:r>
          </a:p>
          <a:p>
            <a:r>
              <a:rPr lang="en-US" dirty="0"/>
              <a:t>•	Intermediate documentation, data collection, and progress reporting skills.</a:t>
            </a:r>
          </a:p>
          <a:p>
            <a:r>
              <a:rPr lang="en-US" dirty="0"/>
              <a:t>•	Ability to adapt therapeutic activities within the scope of a clinician’s plan.</a:t>
            </a:r>
          </a:p>
          <a:p>
            <a:r>
              <a:rPr lang="en-US" dirty="0"/>
              <a:t>•	Strong skills in relational practice, advocacy, and cultural grounding.</a:t>
            </a:r>
          </a:p>
          <a:p>
            <a:r>
              <a:rPr lang="en-US" dirty="0"/>
              <a:t>•	Knowledge of safety protocols, emergency response, infection control, and environmental 	modifications.</a:t>
            </a:r>
          </a:p>
          <a:p>
            <a:r>
              <a:rPr lang="en-US" dirty="0"/>
              <a:t>•	Greater independence with minimal supervision.</a:t>
            </a:r>
          </a:p>
          <a:p>
            <a:endParaRPr lang="en-US" dirty="0"/>
          </a:p>
          <a:p>
            <a:r>
              <a:rPr lang="en-US" b="1" dirty="0"/>
              <a:t>Scope</a:t>
            </a:r>
          </a:p>
          <a:p>
            <a:r>
              <a:rPr lang="en-US" dirty="0"/>
              <a:t>Assistants work with greater autonomy, contribute to care coordination, and handle more advanced therapy support tasks. They support system navigation and interprofessional communication but still do not diagnose, assess, or prescribe treatment.</a:t>
            </a:r>
          </a:p>
          <a:p>
            <a:endParaRPr lang="en-US" dirty="0"/>
          </a:p>
        </p:txBody>
      </p:sp>
    </p:spTree>
    <p:extLst>
      <p:ext uri="{BB962C8B-B14F-4D97-AF65-F5344CB8AC3E}">
        <p14:creationId xmlns:p14="http://schemas.microsoft.com/office/powerpoint/2010/main" val="13969234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42C7B3-0DCC-58FF-A0F2-4FE3E2D63049}"/>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89F2C5FC-19E8-7D7D-D03E-E67943E87697}"/>
              </a:ext>
            </a:extLst>
          </p:cNvPr>
          <p:cNvSpPr txBox="1"/>
          <p:nvPr/>
        </p:nvSpPr>
        <p:spPr>
          <a:xfrm>
            <a:off x="910232" y="2145790"/>
            <a:ext cx="10088218" cy="3170099"/>
          </a:xfrm>
          <a:prstGeom prst="rect">
            <a:avLst/>
          </a:prstGeom>
          <a:noFill/>
        </p:spPr>
        <p:txBody>
          <a:bodyPr wrap="square">
            <a:spAutoFit/>
          </a:bodyPr>
          <a:lstStyle/>
          <a:p>
            <a:r>
              <a:rPr lang="en-US" sz="2800" b="1" dirty="0"/>
              <a:t>Community Impact: Aide vs. Assistant</a:t>
            </a:r>
          </a:p>
          <a:p>
            <a:endParaRPr lang="en-US" sz="2800" b="1" dirty="0"/>
          </a:p>
          <a:p>
            <a:r>
              <a:rPr lang="en-US" dirty="0"/>
              <a:t>Both Roles Strengthen Community Systems by:</a:t>
            </a:r>
          </a:p>
          <a:p>
            <a:endParaRPr lang="en-US" dirty="0"/>
          </a:p>
          <a:p>
            <a:r>
              <a:rPr lang="en-US" dirty="0"/>
              <a:t>•	Increasing access to developmental supports.</a:t>
            </a:r>
          </a:p>
          <a:p>
            <a:r>
              <a:rPr lang="en-US" dirty="0"/>
              <a:t>•	Building trusted relationships with families.</a:t>
            </a:r>
          </a:p>
          <a:p>
            <a:r>
              <a:rPr lang="en-US" dirty="0"/>
              <a:t>•	Supporting local language, culture, and identity.</a:t>
            </a:r>
          </a:p>
          <a:p>
            <a:r>
              <a:rPr lang="en-US" dirty="0"/>
              <a:t>•	Enhancing early identification and developmental monitoring.</a:t>
            </a:r>
          </a:p>
          <a:p>
            <a:r>
              <a:rPr lang="en-US" dirty="0"/>
              <a:t>•	Reducing wait times and dependency on fly-in services</a:t>
            </a:r>
          </a:p>
          <a:p>
            <a:endParaRPr lang="en-CA" dirty="0"/>
          </a:p>
        </p:txBody>
      </p:sp>
      <p:pic>
        <p:nvPicPr>
          <p:cNvPr id="7" name="Picture 6" descr="Two people are engaged in a conversation, with one person handing over documents to the other.&#10;&#10;AI-generated content may be incorrect.">
            <a:extLst>
              <a:ext uri="{FF2B5EF4-FFF2-40B4-BE49-F238E27FC236}">
                <a16:creationId xmlns:a16="http://schemas.microsoft.com/office/drawing/2014/main" id="{E61FAE1B-FFCB-3CBC-869C-01BF3DD8AE31}"/>
              </a:ext>
            </a:extLst>
          </p:cNvPr>
          <p:cNvPicPr>
            <a:picLocks noChangeAspect="1"/>
          </p:cNvPicPr>
          <p:nvPr/>
        </p:nvPicPr>
        <p:blipFill>
          <a:blip r:embed="rId3"/>
          <a:stretch>
            <a:fillRect/>
          </a:stretch>
        </p:blipFill>
        <p:spPr>
          <a:xfrm>
            <a:off x="7358937" y="4075627"/>
            <a:ext cx="4178674" cy="2481357"/>
          </a:xfrm>
          <a:prstGeom prst="rect">
            <a:avLst/>
          </a:prstGeom>
        </p:spPr>
      </p:pic>
    </p:spTree>
    <p:extLst>
      <p:ext uri="{BB962C8B-B14F-4D97-AF65-F5344CB8AC3E}">
        <p14:creationId xmlns:p14="http://schemas.microsoft.com/office/powerpoint/2010/main" val="15106523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FBFFAB-F623-2E56-EDBC-F1A8909858BC}"/>
            </a:ext>
          </a:extLst>
        </p:cNvPr>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A920F023-2390-3038-F110-C4498C1AAD3B}"/>
              </a:ext>
            </a:extLst>
          </p:cNvPr>
          <p:cNvGraphicFramePr>
            <a:graphicFrameLocks noGrp="1"/>
          </p:cNvGraphicFramePr>
          <p:nvPr>
            <p:extLst>
              <p:ext uri="{D42A27DB-BD31-4B8C-83A1-F6EECF244321}">
                <p14:modId xmlns:p14="http://schemas.microsoft.com/office/powerpoint/2010/main" val="3006755409"/>
              </p:ext>
            </p:extLst>
          </p:nvPr>
        </p:nvGraphicFramePr>
        <p:xfrm>
          <a:off x="660953" y="2682008"/>
          <a:ext cx="10490753" cy="2826635"/>
        </p:xfrm>
        <a:graphic>
          <a:graphicData uri="http://schemas.openxmlformats.org/drawingml/2006/table">
            <a:tbl>
              <a:tblPr firstRow="1" firstCol="1" bandRow="1">
                <a:tableStyleId>{8799B23B-EC83-4686-B30A-512413B5E67A}</a:tableStyleId>
              </a:tblPr>
              <a:tblGrid>
                <a:gridCol w="3576043">
                  <a:extLst>
                    <a:ext uri="{9D8B030D-6E8A-4147-A177-3AD203B41FA5}">
                      <a16:colId xmlns:a16="http://schemas.microsoft.com/office/drawing/2014/main" val="360852100"/>
                    </a:ext>
                  </a:extLst>
                </a:gridCol>
                <a:gridCol w="3577139">
                  <a:extLst>
                    <a:ext uri="{9D8B030D-6E8A-4147-A177-3AD203B41FA5}">
                      <a16:colId xmlns:a16="http://schemas.microsoft.com/office/drawing/2014/main" val="4159697075"/>
                    </a:ext>
                  </a:extLst>
                </a:gridCol>
                <a:gridCol w="3337571">
                  <a:extLst>
                    <a:ext uri="{9D8B030D-6E8A-4147-A177-3AD203B41FA5}">
                      <a16:colId xmlns:a16="http://schemas.microsoft.com/office/drawing/2014/main" val="1244832952"/>
                    </a:ext>
                  </a:extLst>
                </a:gridCol>
              </a:tblGrid>
              <a:tr h="0">
                <a:tc>
                  <a:txBody>
                    <a:bodyPr/>
                    <a:lstStyle/>
                    <a:p>
                      <a:pPr algn="ctr">
                        <a:lnSpc>
                          <a:spcPct val="115000"/>
                        </a:lnSpc>
                        <a:spcAft>
                          <a:spcPts val="800"/>
                        </a:spcAft>
                        <a:buNone/>
                      </a:pPr>
                      <a:r>
                        <a:rPr lang="en-US" sz="2600" kern="100" dirty="0">
                          <a:effectLst/>
                        </a:rPr>
                        <a:t>Area</a:t>
                      </a:r>
                      <a:endParaRPr lang="en-CA"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89953" marR="89953" marT="0" marB="0"/>
                </a:tc>
                <a:tc>
                  <a:txBody>
                    <a:bodyPr/>
                    <a:lstStyle/>
                    <a:p>
                      <a:pPr algn="ctr">
                        <a:lnSpc>
                          <a:spcPct val="115000"/>
                        </a:lnSpc>
                        <a:spcAft>
                          <a:spcPts val="800"/>
                        </a:spcAft>
                        <a:buNone/>
                      </a:pPr>
                      <a:r>
                        <a:rPr lang="en-US" sz="2600" kern="100" dirty="0">
                          <a:effectLst/>
                        </a:rPr>
                        <a:t>Aide</a:t>
                      </a:r>
                      <a:endParaRPr lang="en-CA"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89953" marR="89953" marT="0" marB="0"/>
                </a:tc>
                <a:tc>
                  <a:txBody>
                    <a:bodyPr/>
                    <a:lstStyle/>
                    <a:p>
                      <a:pPr algn="ctr">
                        <a:lnSpc>
                          <a:spcPct val="115000"/>
                        </a:lnSpc>
                        <a:spcAft>
                          <a:spcPts val="800"/>
                        </a:spcAft>
                        <a:buNone/>
                      </a:pPr>
                      <a:r>
                        <a:rPr lang="en-US" sz="2600" kern="100" dirty="0">
                          <a:effectLst/>
                        </a:rPr>
                        <a:t>Assistant</a:t>
                      </a:r>
                      <a:endParaRPr lang="en-CA"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89953" marR="89953" marT="0" marB="0"/>
                </a:tc>
                <a:extLst>
                  <a:ext uri="{0D108BD9-81ED-4DB2-BD59-A6C34878D82A}">
                    <a16:rowId xmlns:a16="http://schemas.microsoft.com/office/drawing/2014/main" val="1376000627"/>
                  </a:ext>
                </a:extLst>
              </a:tr>
              <a:tr h="308006">
                <a:tc>
                  <a:txBody>
                    <a:bodyPr/>
                    <a:lstStyle/>
                    <a:p>
                      <a:pPr algn="ctr">
                        <a:lnSpc>
                          <a:spcPct val="115000"/>
                        </a:lnSpc>
                        <a:spcAft>
                          <a:spcPts val="800"/>
                        </a:spcAft>
                        <a:buNone/>
                      </a:pPr>
                      <a:r>
                        <a:rPr lang="en-US" sz="1600" kern="100">
                          <a:effectLst/>
                        </a:rPr>
                        <a:t>Level of Responsibility</a:t>
                      </a:r>
                      <a:endParaRPr lang="en-CA" sz="1600" kern="100">
                        <a:effectLst/>
                        <a:latin typeface="Aptos" panose="020B0004020202020204" pitchFamily="34" charset="0"/>
                        <a:ea typeface="Aptos" panose="020B0004020202020204" pitchFamily="34" charset="0"/>
                        <a:cs typeface="Times New Roman" panose="02020603050405020304" pitchFamily="18" charset="0"/>
                      </a:endParaRPr>
                    </a:p>
                  </a:txBody>
                  <a:tcPr marL="89953" marR="89953" marT="0" marB="0"/>
                </a:tc>
                <a:tc>
                  <a:txBody>
                    <a:bodyPr/>
                    <a:lstStyle/>
                    <a:p>
                      <a:pPr algn="ctr">
                        <a:lnSpc>
                          <a:spcPct val="115000"/>
                        </a:lnSpc>
                        <a:spcAft>
                          <a:spcPts val="800"/>
                        </a:spcAft>
                        <a:buNone/>
                      </a:pPr>
                      <a:r>
                        <a:rPr lang="en-US" sz="1600" kern="100">
                          <a:effectLst/>
                        </a:rPr>
                        <a:t>Entry-level</a:t>
                      </a:r>
                      <a:endParaRPr lang="en-CA" sz="1600" kern="100">
                        <a:effectLst/>
                        <a:latin typeface="Aptos" panose="020B0004020202020204" pitchFamily="34" charset="0"/>
                        <a:ea typeface="Aptos" panose="020B0004020202020204" pitchFamily="34" charset="0"/>
                        <a:cs typeface="Times New Roman" panose="02020603050405020304" pitchFamily="18" charset="0"/>
                      </a:endParaRPr>
                    </a:p>
                  </a:txBody>
                  <a:tcPr marL="89953" marR="89953" marT="0" marB="0"/>
                </a:tc>
                <a:tc>
                  <a:txBody>
                    <a:bodyPr/>
                    <a:lstStyle/>
                    <a:p>
                      <a:pPr algn="ctr">
                        <a:lnSpc>
                          <a:spcPct val="115000"/>
                        </a:lnSpc>
                        <a:spcAft>
                          <a:spcPts val="800"/>
                        </a:spcAft>
                        <a:buNone/>
                      </a:pPr>
                      <a:r>
                        <a:rPr lang="en-US" sz="1600" kern="100" dirty="0">
                          <a:effectLst/>
                        </a:rPr>
                        <a:t>Intermediate</a:t>
                      </a:r>
                      <a:endParaRPr lang="en-CA"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89953" marR="89953" marT="0" marB="0"/>
                </a:tc>
                <a:extLst>
                  <a:ext uri="{0D108BD9-81ED-4DB2-BD59-A6C34878D82A}">
                    <a16:rowId xmlns:a16="http://schemas.microsoft.com/office/drawing/2014/main" val="4118942020"/>
                  </a:ext>
                </a:extLst>
              </a:tr>
              <a:tr h="308006">
                <a:tc>
                  <a:txBody>
                    <a:bodyPr/>
                    <a:lstStyle/>
                    <a:p>
                      <a:pPr algn="ctr">
                        <a:lnSpc>
                          <a:spcPct val="115000"/>
                        </a:lnSpc>
                        <a:spcAft>
                          <a:spcPts val="800"/>
                        </a:spcAft>
                        <a:buNone/>
                      </a:pPr>
                      <a:r>
                        <a:rPr lang="en-US" sz="1600" kern="100">
                          <a:effectLst/>
                        </a:rPr>
                        <a:t>Independence</a:t>
                      </a:r>
                      <a:endParaRPr lang="en-CA" sz="1600" kern="100">
                        <a:effectLst/>
                        <a:latin typeface="Aptos" panose="020B0004020202020204" pitchFamily="34" charset="0"/>
                        <a:ea typeface="Aptos" panose="020B0004020202020204" pitchFamily="34" charset="0"/>
                        <a:cs typeface="Times New Roman" panose="02020603050405020304" pitchFamily="18" charset="0"/>
                      </a:endParaRPr>
                    </a:p>
                  </a:txBody>
                  <a:tcPr marL="89953" marR="89953" marT="0" marB="0"/>
                </a:tc>
                <a:tc>
                  <a:txBody>
                    <a:bodyPr/>
                    <a:lstStyle/>
                    <a:p>
                      <a:pPr algn="ctr">
                        <a:lnSpc>
                          <a:spcPct val="115000"/>
                        </a:lnSpc>
                        <a:spcAft>
                          <a:spcPts val="800"/>
                        </a:spcAft>
                        <a:buNone/>
                      </a:pPr>
                      <a:r>
                        <a:rPr lang="en-US" sz="1600" kern="100" dirty="0">
                          <a:effectLst/>
                        </a:rPr>
                        <a:t>Works mainly under direct supervision</a:t>
                      </a:r>
                      <a:endParaRPr lang="en-CA"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89953" marR="89953" marT="0" marB="0"/>
                </a:tc>
                <a:tc>
                  <a:txBody>
                    <a:bodyPr/>
                    <a:lstStyle/>
                    <a:p>
                      <a:pPr algn="ctr">
                        <a:lnSpc>
                          <a:spcPct val="115000"/>
                        </a:lnSpc>
                        <a:spcAft>
                          <a:spcPts val="800"/>
                        </a:spcAft>
                        <a:buNone/>
                      </a:pPr>
                      <a:r>
                        <a:rPr lang="en-US" sz="1600" kern="100" dirty="0">
                          <a:effectLst/>
                        </a:rPr>
                        <a:t>Works with moderate independence</a:t>
                      </a:r>
                      <a:endParaRPr lang="en-CA"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89953" marR="89953" marT="0" marB="0"/>
                </a:tc>
                <a:extLst>
                  <a:ext uri="{0D108BD9-81ED-4DB2-BD59-A6C34878D82A}">
                    <a16:rowId xmlns:a16="http://schemas.microsoft.com/office/drawing/2014/main" val="538361431"/>
                  </a:ext>
                </a:extLst>
              </a:tr>
              <a:tr h="308006">
                <a:tc>
                  <a:txBody>
                    <a:bodyPr/>
                    <a:lstStyle/>
                    <a:p>
                      <a:pPr algn="ctr">
                        <a:lnSpc>
                          <a:spcPct val="115000"/>
                        </a:lnSpc>
                        <a:spcAft>
                          <a:spcPts val="800"/>
                        </a:spcAft>
                        <a:buNone/>
                      </a:pPr>
                      <a:r>
                        <a:rPr lang="en-US" sz="1600" kern="100">
                          <a:effectLst/>
                        </a:rPr>
                        <a:t>Clinical Support</a:t>
                      </a:r>
                      <a:endParaRPr lang="en-CA" sz="1600" kern="100">
                        <a:effectLst/>
                        <a:latin typeface="Aptos" panose="020B0004020202020204" pitchFamily="34" charset="0"/>
                        <a:ea typeface="Aptos" panose="020B0004020202020204" pitchFamily="34" charset="0"/>
                        <a:cs typeface="Times New Roman" panose="02020603050405020304" pitchFamily="18" charset="0"/>
                      </a:endParaRPr>
                    </a:p>
                  </a:txBody>
                  <a:tcPr marL="89953" marR="89953" marT="0" marB="0"/>
                </a:tc>
                <a:tc>
                  <a:txBody>
                    <a:bodyPr/>
                    <a:lstStyle/>
                    <a:p>
                      <a:pPr algn="ctr">
                        <a:lnSpc>
                          <a:spcPct val="115000"/>
                        </a:lnSpc>
                        <a:spcAft>
                          <a:spcPts val="800"/>
                        </a:spcAft>
                        <a:buNone/>
                      </a:pPr>
                      <a:r>
                        <a:rPr lang="en-US" sz="1600" kern="100">
                          <a:effectLst/>
                        </a:rPr>
                        <a:t>Basic implementation</a:t>
                      </a:r>
                      <a:endParaRPr lang="en-CA" sz="1600" kern="100">
                        <a:effectLst/>
                        <a:latin typeface="Aptos" panose="020B0004020202020204" pitchFamily="34" charset="0"/>
                        <a:ea typeface="Aptos" panose="020B0004020202020204" pitchFamily="34" charset="0"/>
                        <a:cs typeface="Times New Roman" panose="02020603050405020304" pitchFamily="18" charset="0"/>
                      </a:endParaRPr>
                    </a:p>
                  </a:txBody>
                  <a:tcPr marL="89953" marR="89953" marT="0" marB="0"/>
                </a:tc>
                <a:tc>
                  <a:txBody>
                    <a:bodyPr/>
                    <a:lstStyle/>
                    <a:p>
                      <a:pPr algn="ctr">
                        <a:lnSpc>
                          <a:spcPct val="115000"/>
                        </a:lnSpc>
                        <a:spcAft>
                          <a:spcPts val="800"/>
                        </a:spcAft>
                        <a:buNone/>
                      </a:pPr>
                      <a:r>
                        <a:rPr lang="en-US" sz="1600" kern="100" dirty="0">
                          <a:effectLst/>
                        </a:rPr>
                        <a:t>Complex implementation &amp; monitoring</a:t>
                      </a:r>
                      <a:endParaRPr lang="en-CA"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89953" marR="89953" marT="0" marB="0"/>
                </a:tc>
                <a:extLst>
                  <a:ext uri="{0D108BD9-81ED-4DB2-BD59-A6C34878D82A}">
                    <a16:rowId xmlns:a16="http://schemas.microsoft.com/office/drawing/2014/main" val="4056051843"/>
                  </a:ext>
                </a:extLst>
              </a:tr>
              <a:tr h="308006">
                <a:tc>
                  <a:txBody>
                    <a:bodyPr/>
                    <a:lstStyle/>
                    <a:p>
                      <a:pPr algn="ctr">
                        <a:lnSpc>
                          <a:spcPct val="115000"/>
                        </a:lnSpc>
                        <a:spcAft>
                          <a:spcPts val="800"/>
                        </a:spcAft>
                        <a:buNone/>
                      </a:pPr>
                      <a:r>
                        <a:rPr lang="en-US" sz="1600" kern="100" dirty="0">
                          <a:effectLst/>
                        </a:rPr>
                        <a:t>System Navigation</a:t>
                      </a:r>
                      <a:endParaRPr lang="en-CA"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89953" marR="89953" marT="0" marB="0"/>
                </a:tc>
                <a:tc>
                  <a:txBody>
                    <a:bodyPr/>
                    <a:lstStyle/>
                    <a:p>
                      <a:pPr algn="ctr">
                        <a:lnSpc>
                          <a:spcPct val="115000"/>
                        </a:lnSpc>
                        <a:spcAft>
                          <a:spcPts val="800"/>
                        </a:spcAft>
                        <a:buNone/>
                      </a:pPr>
                      <a:r>
                        <a:rPr lang="en-US" sz="1600" kern="100">
                          <a:effectLst/>
                        </a:rPr>
                        <a:t>Minimal</a:t>
                      </a:r>
                      <a:endParaRPr lang="en-CA" sz="1600" kern="100">
                        <a:effectLst/>
                        <a:latin typeface="Aptos" panose="020B0004020202020204" pitchFamily="34" charset="0"/>
                        <a:ea typeface="Aptos" panose="020B0004020202020204" pitchFamily="34" charset="0"/>
                        <a:cs typeface="Times New Roman" panose="02020603050405020304" pitchFamily="18" charset="0"/>
                      </a:endParaRPr>
                    </a:p>
                  </a:txBody>
                  <a:tcPr marL="89953" marR="89953" marT="0" marB="0"/>
                </a:tc>
                <a:tc>
                  <a:txBody>
                    <a:bodyPr/>
                    <a:lstStyle/>
                    <a:p>
                      <a:pPr algn="ctr">
                        <a:lnSpc>
                          <a:spcPct val="115000"/>
                        </a:lnSpc>
                        <a:spcAft>
                          <a:spcPts val="800"/>
                        </a:spcAft>
                        <a:buNone/>
                      </a:pPr>
                      <a:r>
                        <a:rPr lang="en-US" sz="1600" kern="100" dirty="0">
                          <a:effectLst/>
                        </a:rPr>
                        <a:t>Strong role in bridging systems</a:t>
                      </a:r>
                      <a:endParaRPr lang="en-CA"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89953" marR="89953" marT="0" marB="0"/>
                </a:tc>
                <a:extLst>
                  <a:ext uri="{0D108BD9-81ED-4DB2-BD59-A6C34878D82A}">
                    <a16:rowId xmlns:a16="http://schemas.microsoft.com/office/drawing/2014/main" val="3137540711"/>
                  </a:ext>
                </a:extLst>
              </a:tr>
              <a:tr h="308006">
                <a:tc>
                  <a:txBody>
                    <a:bodyPr/>
                    <a:lstStyle/>
                    <a:p>
                      <a:pPr algn="ctr">
                        <a:lnSpc>
                          <a:spcPct val="115000"/>
                        </a:lnSpc>
                        <a:spcAft>
                          <a:spcPts val="800"/>
                        </a:spcAft>
                        <a:buNone/>
                      </a:pPr>
                      <a:r>
                        <a:rPr lang="en-US" sz="1600" kern="100">
                          <a:effectLst/>
                        </a:rPr>
                        <a:t>Documentation</a:t>
                      </a:r>
                      <a:endParaRPr lang="en-CA" sz="1600" kern="100">
                        <a:effectLst/>
                        <a:latin typeface="Aptos" panose="020B0004020202020204" pitchFamily="34" charset="0"/>
                        <a:ea typeface="Aptos" panose="020B0004020202020204" pitchFamily="34" charset="0"/>
                        <a:cs typeface="Times New Roman" panose="02020603050405020304" pitchFamily="18" charset="0"/>
                      </a:endParaRPr>
                    </a:p>
                  </a:txBody>
                  <a:tcPr marL="89953" marR="89953" marT="0" marB="0"/>
                </a:tc>
                <a:tc>
                  <a:txBody>
                    <a:bodyPr/>
                    <a:lstStyle/>
                    <a:p>
                      <a:pPr algn="ctr">
                        <a:lnSpc>
                          <a:spcPct val="115000"/>
                        </a:lnSpc>
                        <a:spcAft>
                          <a:spcPts val="800"/>
                        </a:spcAft>
                        <a:buNone/>
                      </a:pPr>
                      <a:r>
                        <a:rPr lang="en-US" sz="1600" kern="100">
                          <a:effectLst/>
                        </a:rPr>
                        <a:t>Basic observations</a:t>
                      </a:r>
                      <a:endParaRPr lang="en-CA" sz="1600" kern="100">
                        <a:effectLst/>
                        <a:latin typeface="Aptos" panose="020B0004020202020204" pitchFamily="34" charset="0"/>
                        <a:ea typeface="Aptos" panose="020B0004020202020204" pitchFamily="34" charset="0"/>
                        <a:cs typeface="Times New Roman" panose="02020603050405020304" pitchFamily="18" charset="0"/>
                      </a:endParaRPr>
                    </a:p>
                  </a:txBody>
                  <a:tcPr marL="89953" marR="89953" marT="0" marB="0"/>
                </a:tc>
                <a:tc>
                  <a:txBody>
                    <a:bodyPr/>
                    <a:lstStyle/>
                    <a:p>
                      <a:pPr algn="ctr">
                        <a:lnSpc>
                          <a:spcPct val="115000"/>
                        </a:lnSpc>
                        <a:spcAft>
                          <a:spcPts val="800"/>
                        </a:spcAft>
                        <a:buNone/>
                      </a:pPr>
                      <a:r>
                        <a:rPr lang="en-US" sz="1600" kern="100">
                          <a:effectLst/>
                        </a:rPr>
                        <a:t>Detailed progress reports</a:t>
                      </a:r>
                      <a:endParaRPr lang="en-CA" sz="1600" kern="100">
                        <a:effectLst/>
                        <a:latin typeface="Aptos" panose="020B0004020202020204" pitchFamily="34" charset="0"/>
                        <a:ea typeface="Aptos" panose="020B0004020202020204" pitchFamily="34" charset="0"/>
                        <a:cs typeface="Times New Roman" panose="02020603050405020304" pitchFamily="18" charset="0"/>
                      </a:endParaRPr>
                    </a:p>
                  </a:txBody>
                  <a:tcPr marL="89953" marR="89953" marT="0" marB="0"/>
                </a:tc>
                <a:extLst>
                  <a:ext uri="{0D108BD9-81ED-4DB2-BD59-A6C34878D82A}">
                    <a16:rowId xmlns:a16="http://schemas.microsoft.com/office/drawing/2014/main" val="521960389"/>
                  </a:ext>
                </a:extLst>
              </a:tr>
              <a:tr h="308006">
                <a:tc>
                  <a:txBody>
                    <a:bodyPr/>
                    <a:lstStyle/>
                    <a:p>
                      <a:pPr algn="ctr">
                        <a:lnSpc>
                          <a:spcPct val="115000"/>
                        </a:lnSpc>
                        <a:spcAft>
                          <a:spcPts val="800"/>
                        </a:spcAft>
                        <a:buNone/>
                      </a:pPr>
                      <a:r>
                        <a:rPr lang="en-US" sz="1600" kern="100">
                          <a:effectLst/>
                        </a:rPr>
                        <a:t>Family Support</a:t>
                      </a:r>
                      <a:endParaRPr lang="en-CA" sz="1600" kern="100">
                        <a:effectLst/>
                        <a:latin typeface="Aptos" panose="020B0004020202020204" pitchFamily="34" charset="0"/>
                        <a:ea typeface="Aptos" panose="020B0004020202020204" pitchFamily="34" charset="0"/>
                        <a:cs typeface="Times New Roman" panose="02020603050405020304" pitchFamily="18" charset="0"/>
                      </a:endParaRPr>
                    </a:p>
                  </a:txBody>
                  <a:tcPr marL="89953" marR="89953" marT="0" marB="0"/>
                </a:tc>
                <a:tc>
                  <a:txBody>
                    <a:bodyPr/>
                    <a:lstStyle/>
                    <a:p>
                      <a:pPr algn="ctr">
                        <a:lnSpc>
                          <a:spcPct val="115000"/>
                        </a:lnSpc>
                        <a:spcAft>
                          <a:spcPts val="800"/>
                        </a:spcAft>
                        <a:buNone/>
                      </a:pPr>
                      <a:r>
                        <a:rPr lang="en-US" sz="1600" kern="100">
                          <a:effectLst/>
                        </a:rPr>
                        <a:t>Day-to-day support</a:t>
                      </a:r>
                      <a:endParaRPr lang="en-CA" sz="1600" kern="100">
                        <a:effectLst/>
                        <a:latin typeface="Aptos" panose="020B0004020202020204" pitchFamily="34" charset="0"/>
                        <a:ea typeface="Aptos" panose="020B0004020202020204" pitchFamily="34" charset="0"/>
                        <a:cs typeface="Times New Roman" panose="02020603050405020304" pitchFamily="18" charset="0"/>
                      </a:endParaRPr>
                    </a:p>
                  </a:txBody>
                  <a:tcPr marL="89953" marR="89953" marT="0" marB="0"/>
                </a:tc>
                <a:tc>
                  <a:txBody>
                    <a:bodyPr/>
                    <a:lstStyle/>
                    <a:p>
                      <a:pPr algn="ctr">
                        <a:lnSpc>
                          <a:spcPct val="115000"/>
                        </a:lnSpc>
                        <a:spcAft>
                          <a:spcPts val="800"/>
                        </a:spcAft>
                        <a:buNone/>
                      </a:pPr>
                      <a:r>
                        <a:rPr lang="en-US" sz="1600" kern="100">
                          <a:effectLst/>
                        </a:rPr>
                        <a:t>Advocacy, planning, coordination</a:t>
                      </a:r>
                      <a:endParaRPr lang="en-CA" sz="1600" kern="100">
                        <a:effectLst/>
                        <a:latin typeface="Aptos" panose="020B0004020202020204" pitchFamily="34" charset="0"/>
                        <a:ea typeface="Aptos" panose="020B0004020202020204" pitchFamily="34" charset="0"/>
                        <a:cs typeface="Times New Roman" panose="02020603050405020304" pitchFamily="18" charset="0"/>
                      </a:endParaRPr>
                    </a:p>
                  </a:txBody>
                  <a:tcPr marL="89953" marR="89953" marT="0" marB="0"/>
                </a:tc>
                <a:extLst>
                  <a:ext uri="{0D108BD9-81ED-4DB2-BD59-A6C34878D82A}">
                    <a16:rowId xmlns:a16="http://schemas.microsoft.com/office/drawing/2014/main" val="3006467688"/>
                  </a:ext>
                </a:extLst>
              </a:tr>
              <a:tr h="308006">
                <a:tc>
                  <a:txBody>
                    <a:bodyPr/>
                    <a:lstStyle/>
                    <a:p>
                      <a:pPr algn="ctr">
                        <a:lnSpc>
                          <a:spcPct val="115000"/>
                        </a:lnSpc>
                        <a:spcAft>
                          <a:spcPts val="800"/>
                        </a:spcAft>
                        <a:buNone/>
                      </a:pPr>
                      <a:r>
                        <a:rPr lang="en-US" sz="1600" kern="100">
                          <a:effectLst/>
                        </a:rPr>
                        <a:t>Community Programs</a:t>
                      </a:r>
                      <a:endParaRPr lang="en-CA" sz="1600" kern="100">
                        <a:effectLst/>
                        <a:latin typeface="Aptos" panose="020B0004020202020204" pitchFamily="34" charset="0"/>
                        <a:ea typeface="Aptos" panose="020B0004020202020204" pitchFamily="34" charset="0"/>
                        <a:cs typeface="Times New Roman" panose="02020603050405020304" pitchFamily="18" charset="0"/>
                      </a:endParaRPr>
                    </a:p>
                  </a:txBody>
                  <a:tcPr marL="89953" marR="89953" marT="0" marB="0"/>
                </a:tc>
                <a:tc>
                  <a:txBody>
                    <a:bodyPr/>
                    <a:lstStyle/>
                    <a:p>
                      <a:pPr algn="ctr">
                        <a:lnSpc>
                          <a:spcPct val="115000"/>
                        </a:lnSpc>
                        <a:spcAft>
                          <a:spcPts val="800"/>
                        </a:spcAft>
                        <a:buNone/>
                      </a:pPr>
                      <a:r>
                        <a:rPr lang="en-US" sz="1600" kern="100">
                          <a:effectLst/>
                        </a:rPr>
                        <a:t>Supports delivery</a:t>
                      </a:r>
                      <a:endParaRPr lang="en-CA" sz="1600" kern="100">
                        <a:effectLst/>
                        <a:latin typeface="Aptos" panose="020B0004020202020204" pitchFamily="34" charset="0"/>
                        <a:ea typeface="Aptos" panose="020B0004020202020204" pitchFamily="34" charset="0"/>
                        <a:cs typeface="Times New Roman" panose="02020603050405020304" pitchFamily="18" charset="0"/>
                      </a:endParaRPr>
                    </a:p>
                  </a:txBody>
                  <a:tcPr marL="89953" marR="89953" marT="0" marB="0"/>
                </a:tc>
                <a:tc>
                  <a:txBody>
                    <a:bodyPr/>
                    <a:lstStyle/>
                    <a:p>
                      <a:pPr algn="ctr">
                        <a:lnSpc>
                          <a:spcPct val="115000"/>
                        </a:lnSpc>
                        <a:spcAft>
                          <a:spcPts val="800"/>
                        </a:spcAft>
                        <a:buNone/>
                      </a:pPr>
                      <a:r>
                        <a:rPr lang="en-US" sz="1600" kern="100" dirty="0">
                          <a:effectLst/>
                        </a:rPr>
                        <a:t>Supports design &amp; coordination</a:t>
                      </a:r>
                      <a:endParaRPr lang="en-CA" sz="1600" kern="100" dirty="0">
                        <a:effectLst/>
                        <a:latin typeface="Aptos" panose="020B0004020202020204" pitchFamily="34" charset="0"/>
                        <a:ea typeface="Aptos" panose="020B0004020202020204" pitchFamily="34" charset="0"/>
                        <a:cs typeface="Times New Roman" panose="02020603050405020304" pitchFamily="18" charset="0"/>
                      </a:endParaRPr>
                    </a:p>
                  </a:txBody>
                  <a:tcPr marL="89953" marR="89953" marT="0" marB="0"/>
                </a:tc>
                <a:extLst>
                  <a:ext uri="{0D108BD9-81ED-4DB2-BD59-A6C34878D82A}">
                    <a16:rowId xmlns:a16="http://schemas.microsoft.com/office/drawing/2014/main" val="288244686"/>
                  </a:ext>
                </a:extLst>
              </a:tr>
            </a:tbl>
          </a:graphicData>
        </a:graphic>
      </p:graphicFrame>
      <p:sp>
        <p:nvSpPr>
          <p:cNvPr id="8" name="TextBox 7">
            <a:extLst>
              <a:ext uri="{FF2B5EF4-FFF2-40B4-BE49-F238E27FC236}">
                <a16:creationId xmlns:a16="http://schemas.microsoft.com/office/drawing/2014/main" id="{E2722BD9-1BB7-F878-1DF4-7FBCD3E1C92F}"/>
              </a:ext>
            </a:extLst>
          </p:cNvPr>
          <p:cNvSpPr txBox="1"/>
          <p:nvPr/>
        </p:nvSpPr>
        <p:spPr>
          <a:xfrm>
            <a:off x="660953" y="1942308"/>
            <a:ext cx="6112564" cy="523220"/>
          </a:xfrm>
          <a:prstGeom prst="rect">
            <a:avLst/>
          </a:prstGeom>
          <a:noFill/>
        </p:spPr>
        <p:txBody>
          <a:bodyPr wrap="square">
            <a:spAutoFit/>
          </a:bodyPr>
          <a:lstStyle/>
          <a:p>
            <a:r>
              <a:rPr lang="en-CA" sz="2800" b="1" dirty="0"/>
              <a:t>Differences in Impact: Aide vs. Assistant</a:t>
            </a:r>
          </a:p>
        </p:txBody>
      </p:sp>
    </p:spTree>
    <p:extLst>
      <p:ext uri="{BB962C8B-B14F-4D97-AF65-F5344CB8AC3E}">
        <p14:creationId xmlns:p14="http://schemas.microsoft.com/office/powerpoint/2010/main" val="31271576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B6AAD8C-2A84-03F0-7D09-B175EFE82F15}"/>
              </a:ext>
            </a:extLst>
          </p:cNvPr>
          <p:cNvSpPr txBox="1"/>
          <p:nvPr/>
        </p:nvSpPr>
        <p:spPr>
          <a:xfrm>
            <a:off x="1123121" y="1997839"/>
            <a:ext cx="9819861" cy="3016210"/>
          </a:xfrm>
          <a:prstGeom prst="rect">
            <a:avLst/>
          </a:prstGeom>
          <a:noFill/>
        </p:spPr>
        <p:txBody>
          <a:bodyPr wrap="square">
            <a:spAutoFit/>
          </a:bodyPr>
          <a:lstStyle/>
          <a:p>
            <a:r>
              <a:rPr lang="en-US" sz="2800" b="1" dirty="0"/>
              <a:t>Summary </a:t>
            </a:r>
          </a:p>
          <a:p>
            <a:endParaRPr lang="en-US" dirty="0"/>
          </a:p>
          <a:p>
            <a:r>
              <a:rPr lang="en-US" b="1" dirty="0"/>
              <a:t>Aides</a:t>
            </a:r>
            <a:r>
              <a:rPr lang="en-US" dirty="0"/>
              <a:t> strengthen daily routines and hands-on child development support.</a:t>
            </a:r>
          </a:p>
          <a:p>
            <a:endParaRPr lang="en-US" dirty="0"/>
          </a:p>
          <a:p>
            <a:r>
              <a:rPr lang="en-US" b="1" dirty="0"/>
              <a:t>Assistants</a:t>
            </a:r>
            <a:r>
              <a:rPr lang="en-US" dirty="0"/>
              <a:t> enhance system navigation, advanced therapeutic implementation, and interprofessional collaboration.</a:t>
            </a:r>
          </a:p>
          <a:p>
            <a:endParaRPr lang="en-US" dirty="0"/>
          </a:p>
          <a:p>
            <a:r>
              <a:rPr lang="en-US" b="1" dirty="0"/>
              <a:t>Together</a:t>
            </a:r>
            <a:r>
              <a:rPr lang="en-US" dirty="0"/>
              <a:t>, these roles create a sustainable, culturally grounded model of community-based pediatric rehabilitation, empowering First Nations communities to support their children in ways that honour language, identity, and traditional knowledge.</a:t>
            </a:r>
          </a:p>
        </p:txBody>
      </p:sp>
    </p:spTree>
    <p:extLst>
      <p:ext uri="{BB962C8B-B14F-4D97-AF65-F5344CB8AC3E}">
        <p14:creationId xmlns:p14="http://schemas.microsoft.com/office/powerpoint/2010/main" val="15688340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4DA03EF-F8FA-5654-7096-5FDE46D485B4}"/>
              </a:ext>
            </a:extLst>
          </p:cNvPr>
          <p:cNvSpPr txBox="1"/>
          <p:nvPr/>
        </p:nvSpPr>
        <p:spPr>
          <a:xfrm>
            <a:off x="1063487" y="1776779"/>
            <a:ext cx="10177670" cy="4708981"/>
          </a:xfrm>
          <a:prstGeom prst="rect">
            <a:avLst/>
          </a:prstGeom>
          <a:noFill/>
        </p:spPr>
        <p:txBody>
          <a:bodyPr wrap="square">
            <a:spAutoFit/>
          </a:bodyPr>
          <a:lstStyle/>
          <a:p>
            <a:r>
              <a:rPr lang="en-US" sz="2800" b="1" dirty="0"/>
              <a:t>Anticipated timeline for program launch:</a:t>
            </a:r>
          </a:p>
          <a:p>
            <a:endParaRPr lang="en-US" dirty="0"/>
          </a:p>
          <a:p>
            <a:r>
              <a:rPr lang="en-US" dirty="0"/>
              <a:t>Over the spring/summer months </a:t>
            </a:r>
            <a:r>
              <a:rPr lang="en-US" sz="1200" dirty="0"/>
              <a:t>(2026) </a:t>
            </a:r>
            <a:r>
              <a:rPr lang="en-US" dirty="0"/>
              <a:t>, we aim to complete the program application and all corresponding documents, including course descriptions, course outlines, and course learning outcomes for both the Aide and Assistant streams.  </a:t>
            </a:r>
          </a:p>
          <a:p>
            <a:endParaRPr lang="en-US" sz="1000" dirty="0"/>
          </a:p>
          <a:p>
            <a:r>
              <a:rPr lang="en-US" dirty="0"/>
              <a:t>This will also include the development of the one-year certificate curriculum, placement handbook, and a draft outline for the second year (Assistant) program. Once finalized, the application will be submitted to the </a:t>
            </a:r>
            <a:r>
              <a:rPr lang="en-US" i="1" dirty="0"/>
              <a:t>Indigenous Advanced Education and Skills Council </a:t>
            </a:r>
            <a:r>
              <a:rPr lang="en-US" dirty="0"/>
              <a:t>(IAESC) for initial review and consideration. </a:t>
            </a:r>
          </a:p>
          <a:p>
            <a:r>
              <a:rPr lang="en-US" dirty="0"/>
              <a:t>The goal is to launch the program for enrolment  in the new year of 2027, with students beginning their studies in the fall of 2027.</a:t>
            </a:r>
          </a:p>
          <a:p>
            <a:endParaRPr lang="en-US" sz="1000" dirty="0"/>
          </a:p>
          <a:p>
            <a:r>
              <a:rPr lang="en-US" dirty="0"/>
              <a:t>Although there is still work to be completed and potential revisions to be made within the application, the goal remains clear. The PIRA program is committed to preparing competent, capable, and confident Rehabilitation Assistants who will support children and families in First Nation communities. Through this work, PIRA aims to strengthen community-based care and contribute to improved outcomes for First Nation children and their families.</a:t>
            </a:r>
            <a:endParaRPr lang="en-CA" dirty="0"/>
          </a:p>
        </p:txBody>
      </p:sp>
    </p:spTree>
    <p:extLst>
      <p:ext uri="{BB962C8B-B14F-4D97-AF65-F5344CB8AC3E}">
        <p14:creationId xmlns:p14="http://schemas.microsoft.com/office/powerpoint/2010/main" val="35261816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D3C3125-F5BA-ED45-D896-D4C4AB4A4980}"/>
              </a:ext>
            </a:extLst>
          </p:cNvPr>
          <p:cNvSpPr txBox="1"/>
          <p:nvPr/>
        </p:nvSpPr>
        <p:spPr>
          <a:xfrm>
            <a:off x="629478" y="1764413"/>
            <a:ext cx="10933044" cy="4401205"/>
          </a:xfrm>
          <a:prstGeom prst="rect">
            <a:avLst/>
          </a:prstGeom>
          <a:noFill/>
        </p:spPr>
        <p:txBody>
          <a:bodyPr wrap="square" lIns="91440" tIns="45720" rIns="91440" bIns="45720" anchor="t">
            <a:spAutoFit/>
          </a:bodyPr>
          <a:lstStyle/>
          <a:p>
            <a:r>
              <a:rPr lang="en-US" sz="2800" b="1" dirty="0"/>
              <a:t>Introduction to PIRA: </a:t>
            </a:r>
          </a:p>
          <a:p>
            <a:endParaRPr lang="en-US" b="1" dirty="0"/>
          </a:p>
          <a:p>
            <a:r>
              <a:rPr lang="en-US" dirty="0"/>
              <a:t>Together, Nishnawbe Aski Nation (NAN) and Oshki-Wenjack are co-creating the </a:t>
            </a:r>
            <a:r>
              <a:rPr lang="en-US" b="1" dirty="0"/>
              <a:t>Pediatric Indigenous Rehabilitation Assistant (PIRA)</a:t>
            </a:r>
            <a:r>
              <a:rPr lang="en-US" dirty="0"/>
              <a:t> program to support First Nation communities. This initiative is being shaped with the support of a wide range of community partners, service providers, and dedicated community supporters, all working collaboratively to address the unique rehabilitation needs of First Nation children and families.</a:t>
            </a:r>
          </a:p>
          <a:p>
            <a:endParaRPr lang="en-US" dirty="0"/>
          </a:p>
          <a:p>
            <a:r>
              <a:rPr lang="en-US" dirty="0"/>
              <a:t>As of January 2026, NAN and Oshki-Wenjack have worked closely to establish the program’s course learning outcomes and have initiated curriculum development for the two-year Rehabilitation Assistant Diploma. This milestone reflects a strong and ongoing commitment to culturally grounded, community-driven education.</a:t>
            </a:r>
          </a:p>
          <a:p>
            <a:endParaRPr lang="en-US" dirty="0"/>
          </a:p>
          <a:p>
            <a:r>
              <a:rPr lang="en-US" dirty="0"/>
              <a:t>The PIRA Advisory Committee has been instrumental in advancing this work. Their dedication and guidance have helped move the program from its initial vision—first imagined in 2021—into a meaningful and tangible reality. Their continued commitment ensures that the program remains rooted in community priorities and positioned for long-term success.</a:t>
            </a:r>
            <a:endParaRPr lang="en-CA" dirty="0"/>
          </a:p>
        </p:txBody>
      </p:sp>
    </p:spTree>
    <p:extLst>
      <p:ext uri="{BB962C8B-B14F-4D97-AF65-F5344CB8AC3E}">
        <p14:creationId xmlns:p14="http://schemas.microsoft.com/office/powerpoint/2010/main" val="35952667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912E9F0-F652-F14E-8CD0-BC20DB3A212F}"/>
              </a:ext>
            </a:extLst>
          </p:cNvPr>
          <p:cNvSpPr txBox="1"/>
          <p:nvPr/>
        </p:nvSpPr>
        <p:spPr>
          <a:xfrm>
            <a:off x="516003" y="5489375"/>
            <a:ext cx="7328832" cy="1015663"/>
          </a:xfrm>
          <a:prstGeom prst="rect">
            <a:avLst/>
          </a:prstGeom>
          <a:noFill/>
        </p:spPr>
        <p:txBody>
          <a:bodyPr wrap="square" lIns="91440" tIns="45720" rIns="91440" bIns="45720" rtlCol="0" anchor="t">
            <a:spAutoFit/>
          </a:bodyPr>
          <a:lstStyle/>
          <a:p>
            <a:r>
              <a:rPr lang="en-US" sz="6000">
                <a:solidFill>
                  <a:schemeClr val="bg1"/>
                </a:solidFill>
                <a:latin typeface="Adelle"/>
              </a:rPr>
              <a:t>Meegwech/ Thank you </a:t>
            </a:r>
          </a:p>
        </p:txBody>
      </p:sp>
    </p:spTree>
    <p:extLst>
      <p:ext uri="{BB962C8B-B14F-4D97-AF65-F5344CB8AC3E}">
        <p14:creationId xmlns:p14="http://schemas.microsoft.com/office/powerpoint/2010/main" val="1355600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70049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2FF2A08-C10F-8821-AF36-D6F58B43FD35}"/>
              </a:ext>
            </a:extLst>
          </p:cNvPr>
          <p:cNvSpPr txBox="1"/>
          <p:nvPr/>
        </p:nvSpPr>
        <p:spPr>
          <a:xfrm>
            <a:off x="606285" y="1861932"/>
            <a:ext cx="11022497" cy="4216539"/>
          </a:xfrm>
          <a:prstGeom prst="rect">
            <a:avLst/>
          </a:prstGeom>
          <a:noFill/>
        </p:spPr>
        <p:txBody>
          <a:bodyPr wrap="square">
            <a:spAutoFit/>
          </a:bodyPr>
          <a:lstStyle/>
          <a:p>
            <a:r>
              <a:rPr lang="en-US" sz="2800" b="1" dirty="0"/>
              <a:t>Pediatric Indigenous Rehabilitation Assistant (PIRA)</a:t>
            </a:r>
          </a:p>
          <a:p>
            <a:endParaRPr lang="en-US" sz="2000" dirty="0"/>
          </a:p>
          <a:p>
            <a:r>
              <a:rPr lang="en-US" sz="2000" dirty="0"/>
              <a:t>A Pediatric Indigenous Rehabilitation Assistant (PIRA) is a trained frontline professional who supports children, families, and service providers by improving access to early identification, developmental screening, and rehabilitative care within First Nations communities. </a:t>
            </a:r>
          </a:p>
          <a:p>
            <a:endParaRPr lang="en-US" sz="2000" dirty="0"/>
          </a:p>
          <a:p>
            <a:r>
              <a:rPr lang="en-US" sz="2000" dirty="0"/>
              <a:t>Guided by First Nation knowledge, relational accountability, and community-led priorities, PIRAs enhance continuity of care and help bridge gaps between local supports, health systems, and external specialists.</a:t>
            </a:r>
          </a:p>
          <a:p>
            <a:endParaRPr lang="en-US" sz="2000" dirty="0"/>
          </a:p>
          <a:p>
            <a:r>
              <a:rPr lang="en-US" sz="2000" dirty="0"/>
              <a:t>Grounded in cultural safety, trauma-informed practice, and the strengths of local language and community relationships, PIRAs play a vital role in strengthening developmental wellness pathways for children from infancy through adolescence.</a:t>
            </a:r>
          </a:p>
        </p:txBody>
      </p:sp>
    </p:spTree>
    <p:extLst>
      <p:ext uri="{BB962C8B-B14F-4D97-AF65-F5344CB8AC3E}">
        <p14:creationId xmlns:p14="http://schemas.microsoft.com/office/powerpoint/2010/main" val="42756729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DFCA911-B686-CF76-16D0-45409479305B}"/>
              </a:ext>
            </a:extLst>
          </p:cNvPr>
          <p:cNvSpPr txBox="1"/>
          <p:nvPr/>
        </p:nvSpPr>
        <p:spPr>
          <a:xfrm>
            <a:off x="848880" y="1956284"/>
            <a:ext cx="10903226" cy="3847207"/>
          </a:xfrm>
          <a:prstGeom prst="rect">
            <a:avLst/>
          </a:prstGeom>
          <a:noFill/>
        </p:spPr>
        <p:txBody>
          <a:bodyPr wrap="square">
            <a:spAutoFit/>
          </a:bodyPr>
          <a:lstStyle/>
          <a:p>
            <a:r>
              <a:rPr lang="en-US" sz="2800" b="1" dirty="0"/>
              <a:t>How PIRAs Support Children</a:t>
            </a:r>
          </a:p>
          <a:p>
            <a:endParaRPr lang="en-US" b="1" dirty="0"/>
          </a:p>
          <a:p>
            <a:r>
              <a:rPr lang="en-US" dirty="0"/>
              <a:t>PIRAs provide culturally safe, child-centered support that helps children thrive across </a:t>
            </a:r>
          </a:p>
          <a:p>
            <a:r>
              <a:rPr lang="en-US" dirty="0"/>
              <a:t>physical, social, emotional, and developmental domains. </a:t>
            </a:r>
          </a:p>
          <a:p>
            <a:endParaRPr lang="en-US" dirty="0"/>
          </a:p>
          <a:p>
            <a:r>
              <a:rPr lang="en-US" b="1" dirty="0"/>
              <a:t>They may:</a:t>
            </a:r>
          </a:p>
          <a:p>
            <a:endParaRPr lang="en-US" b="1" dirty="0"/>
          </a:p>
          <a:p>
            <a:r>
              <a:rPr lang="en-US" dirty="0"/>
              <a:t>•	Assist in delivering therapy-informed activities designed by Children's Treatment Centre clinicians (OT, PT, SLP).</a:t>
            </a:r>
          </a:p>
          <a:p>
            <a:r>
              <a:rPr lang="en-US" dirty="0"/>
              <a:t>•	Support developmental play, motor skills, sensory regulation, communication goals, and adaptive functioning.</a:t>
            </a:r>
          </a:p>
          <a:p>
            <a:r>
              <a:rPr lang="en-US" dirty="0"/>
              <a:t>•	Provide consistent day-to-day practice opportunities between therapy visits.</a:t>
            </a:r>
          </a:p>
          <a:p>
            <a:r>
              <a:rPr lang="en-US" dirty="0"/>
              <a:t>•	Observe and document developmental progress to inform therapists and families.</a:t>
            </a:r>
          </a:p>
          <a:p>
            <a:r>
              <a:rPr lang="en-US" dirty="0"/>
              <a:t>•	Build trusting relationships that help children feel safe, understood, and supported.</a:t>
            </a:r>
          </a:p>
          <a:p>
            <a:endParaRPr lang="en-US" dirty="0"/>
          </a:p>
        </p:txBody>
      </p:sp>
      <p:pic>
        <p:nvPicPr>
          <p:cNvPr id="5" name="Picture 4" descr="An adult is sitting on a child's lap, holding an open book for them to read together.&#10;&#10;AI-generated content may be incorrect.">
            <a:extLst>
              <a:ext uri="{FF2B5EF4-FFF2-40B4-BE49-F238E27FC236}">
                <a16:creationId xmlns:a16="http://schemas.microsoft.com/office/drawing/2014/main" id="{B925D54F-2FB6-8249-E9BF-9CCC9CFA1A95}"/>
              </a:ext>
            </a:extLst>
          </p:cNvPr>
          <p:cNvPicPr>
            <a:picLocks noChangeAspect="1"/>
          </p:cNvPicPr>
          <p:nvPr/>
        </p:nvPicPr>
        <p:blipFill>
          <a:blip r:embed="rId3"/>
          <a:stretch>
            <a:fillRect/>
          </a:stretch>
        </p:blipFill>
        <p:spPr>
          <a:xfrm>
            <a:off x="8585308" y="1956284"/>
            <a:ext cx="2854631" cy="1785804"/>
          </a:xfrm>
          <a:prstGeom prst="rect">
            <a:avLst/>
          </a:prstGeom>
        </p:spPr>
      </p:pic>
    </p:spTree>
    <p:extLst>
      <p:ext uri="{BB962C8B-B14F-4D97-AF65-F5344CB8AC3E}">
        <p14:creationId xmlns:p14="http://schemas.microsoft.com/office/powerpoint/2010/main" val="12336334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D90A207-AFF9-B99D-8248-D6FCCB8612B6}"/>
              </a:ext>
            </a:extLst>
          </p:cNvPr>
          <p:cNvSpPr txBox="1"/>
          <p:nvPr/>
        </p:nvSpPr>
        <p:spPr>
          <a:xfrm>
            <a:off x="902473" y="1927818"/>
            <a:ext cx="11141765" cy="4154984"/>
          </a:xfrm>
          <a:prstGeom prst="rect">
            <a:avLst/>
          </a:prstGeom>
          <a:noFill/>
        </p:spPr>
        <p:txBody>
          <a:bodyPr wrap="square">
            <a:spAutoFit/>
          </a:bodyPr>
          <a:lstStyle/>
          <a:p>
            <a:r>
              <a:rPr lang="en-US" sz="2800" b="1" dirty="0"/>
              <a:t>How PIRAs Support Families</a:t>
            </a:r>
          </a:p>
          <a:p>
            <a:endParaRPr lang="en-US" sz="2000" dirty="0"/>
          </a:p>
          <a:p>
            <a:r>
              <a:rPr lang="en-US" dirty="0"/>
              <a:t>Families benefit from accessible, culturally grounded support close to home. </a:t>
            </a:r>
          </a:p>
          <a:p>
            <a:endParaRPr lang="en-US" dirty="0"/>
          </a:p>
          <a:p>
            <a:r>
              <a:rPr lang="en-US" b="1" dirty="0"/>
              <a:t>PIRAs help to:</a:t>
            </a:r>
          </a:p>
          <a:p>
            <a:endParaRPr lang="en-US" dirty="0"/>
          </a:p>
          <a:p>
            <a:r>
              <a:rPr lang="en-US" dirty="0"/>
              <a:t>•	Offer guidance on routines, developmental milestones, and strategies that fit the family’s culture and 	environment.</a:t>
            </a:r>
          </a:p>
          <a:p>
            <a:r>
              <a:rPr lang="en-US" dirty="0"/>
              <a:t>•	Support parents/caregivers with tools for co-regulation, emotional literacy, and attachment-building.</a:t>
            </a:r>
          </a:p>
          <a:p>
            <a:r>
              <a:rPr lang="en-US" dirty="0"/>
              <a:t>•	Provide advocacy and navigation support when accessing external services such as Jordan's Principle, health 	services, 	schools, or specialist referrals.</a:t>
            </a:r>
          </a:p>
          <a:p>
            <a:r>
              <a:rPr lang="en-US" dirty="0"/>
              <a:t>•	Strengthen family voice and choice in all rehabilitation planning.</a:t>
            </a:r>
          </a:p>
          <a:p>
            <a:r>
              <a:rPr lang="en-US" dirty="0"/>
              <a:t>•	Build trusting relationships rooted in respect, reciprocity, and community values</a:t>
            </a:r>
          </a:p>
          <a:p>
            <a:endParaRPr lang="en-US" dirty="0"/>
          </a:p>
        </p:txBody>
      </p:sp>
    </p:spTree>
    <p:extLst>
      <p:ext uri="{BB962C8B-B14F-4D97-AF65-F5344CB8AC3E}">
        <p14:creationId xmlns:p14="http://schemas.microsoft.com/office/powerpoint/2010/main" val="9473829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9A4FBEB-79BC-9E30-DD3A-591611B7D1F6}"/>
              </a:ext>
            </a:extLst>
          </p:cNvPr>
          <p:cNvSpPr txBox="1"/>
          <p:nvPr/>
        </p:nvSpPr>
        <p:spPr>
          <a:xfrm>
            <a:off x="907774" y="1940150"/>
            <a:ext cx="10376452" cy="3724096"/>
          </a:xfrm>
          <a:prstGeom prst="rect">
            <a:avLst/>
          </a:prstGeom>
          <a:noFill/>
        </p:spPr>
        <p:txBody>
          <a:bodyPr wrap="square">
            <a:spAutoFit/>
          </a:bodyPr>
          <a:lstStyle/>
          <a:p>
            <a:r>
              <a:rPr lang="en-US" sz="2800" b="1" dirty="0"/>
              <a:t>How PIRAs Support Community Wellness</a:t>
            </a:r>
          </a:p>
          <a:p>
            <a:endParaRPr lang="en-US" sz="2800" b="1" dirty="0"/>
          </a:p>
          <a:p>
            <a:r>
              <a:rPr lang="en-US" dirty="0"/>
              <a:t>PIRAs strengthen community-based systems of care by:</a:t>
            </a:r>
          </a:p>
          <a:p>
            <a:endParaRPr lang="en-US" dirty="0"/>
          </a:p>
          <a:p>
            <a:r>
              <a:rPr lang="en-US" dirty="0"/>
              <a:t>•	Increasing local capacity to deliver early intervention and rehabilitation supports.</a:t>
            </a:r>
          </a:p>
          <a:p>
            <a:r>
              <a:rPr lang="en-US" dirty="0"/>
              <a:t>•	Reducing reliance on fly-in services and decreasing wait times.</a:t>
            </a:r>
          </a:p>
          <a:p>
            <a:r>
              <a:rPr lang="en-US" dirty="0"/>
              <a:t>•	Supporting community programming (land-based learning, wellness groups, </a:t>
            </a:r>
          </a:p>
          <a:p>
            <a:r>
              <a:rPr lang="en-US" dirty="0"/>
              <a:t>	school activities, prevention 	initiatives).</a:t>
            </a:r>
          </a:p>
          <a:p>
            <a:r>
              <a:rPr lang="en-US" dirty="0"/>
              <a:t>•	Helping streamline communication between families, schools, health services, and visiting clinicians.</a:t>
            </a:r>
          </a:p>
          <a:p>
            <a:r>
              <a:rPr lang="en-US" dirty="0"/>
              <a:t>•	Promoting local language, cultural teachings, and community traditions within developmental 	programming.</a:t>
            </a:r>
          </a:p>
          <a:p>
            <a:endParaRPr lang="en-US" dirty="0"/>
          </a:p>
        </p:txBody>
      </p:sp>
      <p:pic>
        <p:nvPicPr>
          <p:cNvPr id="5" name="Picture 4" descr="The image depicts an adult and a child both wearing aprons, standing side by side with a bowl and spoon in front of them, suggesting they are preparing to cook or bake.&#10;&#10;AI-generated content may be incorrect.">
            <a:extLst>
              <a:ext uri="{FF2B5EF4-FFF2-40B4-BE49-F238E27FC236}">
                <a16:creationId xmlns:a16="http://schemas.microsoft.com/office/drawing/2014/main" id="{57A2F406-DC46-77F1-8A39-9B6E652A0915}"/>
              </a:ext>
            </a:extLst>
          </p:cNvPr>
          <p:cNvPicPr>
            <a:picLocks noChangeAspect="1"/>
          </p:cNvPicPr>
          <p:nvPr/>
        </p:nvPicPr>
        <p:blipFill>
          <a:blip r:embed="rId3"/>
          <a:stretch>
            <a:fillRect/>
          </a:stretch>
        </p:blipFill>
        <p:spPr>
          <a:xfrm>
            <a:off x="8776253" y="2307087"/>
            <a:ext cx="3259236" cy="2037852"/>
          </a:xfrm>
          <a:prstGeom prst="rect">
            <a:avLst/>
          </a:prstGeom>
        </p:spPr>
      </p:pic>
    </p:spTree>
    <p:extLst>
      <p:ext uri="{BB962C8B-B14F-4D97-AF65-F5344CB8AC3E}">
        <p14:creationId xmlns:p14="http://schemas.microsoft.com/office/powerpoint/2010/main" val="6760121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0F12425-AF16-2E9B-0E02-E5486812C47D}"/>
              </a:ext>
            </a:extLst>
          </p:cNvPr>
          <p:cNvSpPr txBox="1"/>
          <p:nvPr/>
        </p:nvSpPr>
        <p:spPr>
          <a:xfrm>
            <a:off x="904461" y="1859340"/>
            <a:ext cx="10942982" cy="3447098"/>
          </a:xfrm>
          <a:prstGeom prst="rect">
            <a:avLst/>
          </a:prstGeom>
          <a:noFill/>
        </p:spPr>
        <p:txBody>
          <a:bodyPr wrap="square">
            <a:spAutoFit/>
          </a:bodyPr>
          <a:lstStyle/>
          <a:p>
            <a:r>
              <a:rPr lang="en-US" sz="2800" b="1" dirty="0"/>
              <a:t>How PIRAs Support Service Providers</a:t>
            </a:r>
          </a:p>
          <a:p>
            <a:endParaRPr lang="en-US" sz="2800" b="1" dirty="0"/>
          </a:p>
          <a:p>
            <a:r>
              <a:rPr lang="en-US" dirty="0"/>
              <a:t>PIRAs make clinical services more effective, more coordinated, and more culturally relevant. </a:t>
            </a:r>
          </a:p>
          <a:p>
            <a:endParaRPr lang="en-US" dirty="0"/>
          </a:p>
          <a:p>
            <a:r>
              <a:rPr lang="en-US" b="1" dirty="0"/>
              <a:t>They may:</a:t>
            </a:r>
          </a:p>
          <a:p>
            <a:r>
              <a:rPr lang="en-US" dirty="0"/>
              <a:t>•	Prepare children/families for therapy visits and support follow-through after appointments.</a:t>
            </a:r>
          </a:p>
          <a:p>
            <a:r>
              <a:rPr lang="en-US" dirty="0"/>
              <a:t>•	Implement therapy plans designed by occupational therapists, physiotherapists, and speech-language 	pathologists.</a:t>
            </a:r>
          </a:p>
          <a:p>
            <a:r>
              <a:rPr lang="en-US" dirty="0"/>
              <a:t>•	Provide accurate observation notes and progress updates to clinicians.</a:t>
            </a:r>
          </a:p>
          <a:p>
            <a:r>
              <a:rPr lang="en-US" dirty="0"/>
              <a:t>•	Assist with equipment use, home programming, environmental modifications, and safety practices</a:t>
            </a:r>
          </a:p>
          <a:p>
            <a:endParaRPr lang="en-US" dirty="0"/>
          </a:p>
        </p:txBody>
      </p:sp>
    </p:spTree>
    <p:extLst>
      <p:ext uri="{BB962C8B-B14F-4D97-AF65-F5344CB8AC3E}">
        <p14:creationId xmlns:p14="http://schemas.microsoft.com/office/powerpoint/2010/main" val="33514272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6F8032C-40AC-E4D1-4872-B7810C98AA29}"/>
              </a:ext>
            </a:extLst>
          </p:cNvPr>
          <p:cNvSpPr txBox="1"/>
          <p:nvPr/>
        </p:nvSpPr>
        <p:spPr>
          <a:xfrm>
            <a:off x="944217" y="1933961"/>
            <a:ext cx="10823713" cy="4401205"/>
          </a:xfrm>
          <a:prstGeom prst="rect">
            <a:avLst/>
          </a:prstGeom>
          <a:noFill/>
        </p:spPr>
        <p:txBody>
          <a:bodyPr wrap="square">
            <a:spAutoFit/>
          </a:bodyPr>
          <a:lstStyle/>
          <a:p>
            <a:r>
              <a:rPr lang="en-US" sz="2800" b="1" dirty="0"/>
              <a:t>How PIRAs Build Capacity &amp; Strengthen Systems of Care</a:t>
            </a:r>
          </a:p>
          <a:p>
            <a:r>
              <a:rPr lang="en-US" dirty="0"/>
              <a:t>PIRAs serve as a bridge between families, community systems, and external partners. </a:t>
            </a:r>
          </a:p>
          <a:p>
            <a:r>
              <a:rPr lang="en-US" b="1" dirty="0"/>
              <a:t>This results in:</a:t>
            </a:r>
          </a:p>
          <a:p>
            <a:endParaRPr lang="en-US" b="1" dirty="0"/>
          </a:p>
          <a:p>
            <a:pPr marL="285750" indent="-285750">
              <a:buFont typeface="Arial" panose="020B0604020202020204" pitchFamily="34" charset="0"/>
              <a:buChar char="•"/>
            </a:pPr>
            <a:r>
              <a:rPr lang="en-US" b="1" dirty="0"/>
              <a:t>Stronger early identification pathways</a:t>
            </a:r>
          </a:p>
          <a:p>
            <a:r>
              <a:rPr lang="en-US" dirty="0"/>
              <a:t>More children are identified earlier in life, leading to more timely supports.</a:t>
            </a:r>
          </a:p>
          <a:p>
            <a:endParaRPr lang="en-US" dirty="0"/>
          </a:p>
          <a:p>
            <a:pPr marL="285750" indent="-285750">
              <a:buFont typeface="Arial" panose="020B0604020202020204" pitchFamily="34" charset="0"/>
              <a:buChar char="•"/>
            </a:pPr>
            <a:r>
              <a:rPr lang="en-US" b="1" dirty="0"/>
              <a:t>Improved developmental monitoring</a:t>
            </a:r>
          </a:p>
          <a:p>
            <a:r>
              <a:rPr lang="en-US" dirty="0"/>
              <a:t>Consistent in-community presence means concerns are addressed before they escalate.</a:t>
            </a:r>
          </a:p>
          <a:p>
            <a:endParaRPr lang="en-US" dirty="0"/>
          </a:p>
          <a:p>
            <a:pPr marL="285750" indent="-285750">
              <a:buFont typeface="Arial" panose="020B0604020202020204" pitchFamily="34" charset="0"/>
              <a:buChar char="•"/>
            </a:pPr>
            <a:r>
              <a:rPr lang="en-US" b="1" dirty="0"/>
              <a:t>Smoother transitions </a:t>
            </a:r>
            <a:r>
              <a:rPr lang="en-US" dirty="0"/>
              <a:t>across home, daycare, school, and health systems.</a:t>
            </a:r>
          </a:p>
          <a:p>
            <a:endParaRPr lang="en-US" dirty="0"/>
          </a:p>
          <a:p>
            <a:pPr marL="285750" indent="-285750">
              <a:buFont typeface="Arial" panose="020B0604020202020204" pitchFamily="34" charset="0"/>
              <a:buChar char="•"/>
            </a:pPr>
            <a:r>
              <a:rPr lang="en-US" b="1" dirty="0"/>
              <a:t>Culturally grounded rehabilitation practices</a:t>
            </a:r>
            <a:r>
              <a:rPr lang="en-US" dirty="0"/>
              <a:t>, weaving Indigenous worldviews, traditional knowledge, and land-based wellness into modern rehabilitation.</a:t>
            </a:r>
          </a:p>
          <a:p>
            <a:endParaRPr lang="en-US" dirty="0"/>
          </a:p>
        </p:txBody>
      </p:sp>
    </p:spTree>
    <p:extLst>
      <p:ext uri="{BB962C8B-B14F-4D97-AF65-F5344CB8AC3E}">
        <p14:creationId xmlns:p14="http://schemas.microsoft.com/office/powerpoint/2010/main" val="16780839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376D711-1B69-B66C-A483-7FD5EE62C6D7}"/>
              </a:ext>
            </a:extLst>
          </p:cNvPr>
          <p:cNvSpPr txBox="1"/>
          <p:nvPr/>
        </p:nvSpPr>
        <p:spPr>
          <a:xfrm>
            <a:off x="844826" y="1859293"/>
            <a:ext cx="10724322" cy="3293209"/>
          </a:xfrm>
          <a:prstGeom prst="rect">
            <a:avLst/>
          </a:prstGeom>
          <a:noFill/>
        </p:spPr>
        <p:txBody>
          <a:bodyPr wrap="square">
            <a:spAutoFit/>
          </a:bodyPr>
          <a:lstStyle/>
          <a:p>
            <a:r>
              <a:rPr lang="en-US" sz="2800" b="1" dirty="0"/>
              <a:t>How PIRAs Build Capacity &amp; Strengthen Systems of Care</a:t>
            </a:r>
          </a:p>
          <a:p>
            <a:endParaRPr lang="en-US" dirty="0"/>
          </a:p>
          <a:p>
            <a:pPr marL="285750" indent="-285750">
              <a:buFont typeface="Arial" panose="020B0604020202020204" pitchFamily="34" charset="0"/>
              <a:buChar char="•"/>
            </a:pPr>
            <a:r>
              <a:rPr lang="en-US" b="1" dirty="0"/>
              <a:t>Sustainable local workforce development</a:t>
            </a:r>
          </a:p>
          <a:p>
            <a:r>
              <a:rPr lang="en-US" dirty="0"/>
              <a:t>Communities gain skilled members who contribute long-term to children’s well-being, reducing dependency on outside systems.</a:t>
            </a:r>
          </a:p>
          <a:p>
            <a:endParaRPr lang="en-US" dirty="0"/>
          </a:p>
          <a:p>
            <a:r>
              <a:rPr lang="en-US" dirty="0"/>
              <a:t>•	</a:t>
            </a:r>
            <a:r>
              <a:rPr lang="en-US" b="1" dirty="0"/>
              <a:t>Expanded wrap-around care</a:t>
            </a:r>
          </a:p>
          <a:p>
            <a:r>
              <a:rPr lang="en-US" dirty="0"/>
              <a:t>PIRA roles integrate with programs such as Indigenous Healthy Babies Healthy Children,</a:t>
            </a:r>
          </a:p>
          <a:p>
            <a:r>
              <a:rPr lang="en-US" dirty="0"/>
              <a:t> education, nursing stations, early childhood educators, and mental health teams.</a:t>
            </a:r>
          </a:p>
          <a:p>
            <a:endParaRPr lang="en-US" dirty="0"/>
          </a:p>
          <a:p>
            <a:endParaRPr lang="en-US" dirty="0"/>
          </a:p>
        </p:txBody>
      </p:sp>
      <p:pic>
        <p:nvPicPr>
          <p:cNvPr id="5" name="Picture 4" descr="The image depicts an adult and a child sitting at a table with colorful LEGO blocks, focusing on building activities.&#10;&#10;AI-generated content may be incorrect.">
            <a:extLst>
              <a:ext uri="{FF2B5EF4-FFF2-40B4-BE49-F238E27FC236}">
                <a16:creationId xmlns:a16="http://schemas.microsoft.com/office/drawing/2014/main" id="{5BB8F619-88CE-AD93-0D0D-9B069614A416}"/>
              </a:ext>
            </a:extLst>
          </p:cNvPr>
          <p:cNvPicPr>
            <a:picLocks noChangeAspect="1"/>
          </p:cNvPicPr>
          <p:nvPr/>
        </p:nvPicPr>
        <p:blipFill>
          <a:blip r:embed="rId3"/>
          <a:stretch>
            <a:fillRect/>
          </a:stretch>
        </p:blipFill>
        <p:spPr>
          <a:xfrm>
            <a:off x="7963053" y="4115374"/>
            <a:ext cx="3842288" cy="2036947"/>
          </a:xfrm>
          <a:prstGeom prst="rect">
            <a:avLst/>
          </a:prstGeom>
        </p:spPr>
      </p:pic>
    </p:spTree>
    <p:extLst>
      <p:ext uri="{BB962C8B-B14F-4D97-AF65-F5344CB8AC3E}">
        <p14:creationId xmlns:p14="http://schemas.microsoft.com/office/powerpoint/2010/main" val="1507061140"/>
      </p:ext>
    </p:extLst>
  </p:cSld>
  <p:clrMapOvr>
    <a:masterClrMapping/>
  </p:clrMapOvr>
</p:sld>
</file>

<file path=ppt/theme/theme1.xml><?xml version="1.0" encoding="utf-8"?>
<a:theme xmlns:a="http://schemas.openxmlformats.org/drawingml/2006/main" name="Office Theme">
  <a:themeElements>
    <a:clrScheme name="Custom 4">
      <a:dk1>
        <a:srgbClr val="091B32"/>
      </a:dk1>
      <a:lt1>
        <a:srgbClr val="FFFFFF"/>
      </a:lt1>
      <a:dk2>
        <a:srgbClr val="091B32"/>
      </a:dk2>
      <a:lt2>
        <a:srgbClr val="E7E6E6"/>
      </a:lt2>
      <a:accent1>
        <a:srgbClr val="931D20"/>
      </a:accent1>
      <a:accent2>
        <a:srgbClr val="D65328"/>
      </a:accent2>
      <a:accent3>
        <a:srgbClr val="E69F24"/>
      </a:accent3>
      <a:accent4>
        <a:srgbClr val="1D6058"/>
      </a:accent4>
      <a:accent5>
        <a:srgbClr val="8CA6A3"/>
      </a:accent5>
      <a:accent6>
        <a:srgbClr val="D98966"/>
      </a:accent6>
      <a:hlink>
        <a:srgbClr val="8CA6A3"/>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d2b13d5d-1319-4632-8e89-217ffbdfc8dd" xsi:nil="true"/>
    <lcf76f155ced4ddcb4097134ff3c332f xmlns="59ed8be0-3669-4d2e-8b92-c4e0548417f7">
      <Terms xmlns="http://schemas.microsoft.com/office/infopath/2007/PartnerControls"/>
    </lcf76f155ced4ddcb4097134ff3c332f>
    <date xmlns="59ed8be0-3669-4d2e-8b92-c4e0548417f7"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6F084B049C455419B492D4910A76A14" ma:contentTypeVersion="19" ma:contentTypeDescription="Create a new document." ma:contentTypeScope="" ma:versionID="7fade84ab1ee177cdc2563a98855645c">
  <xsd:schema xmlns:xsd="http://www.w3.org/2001/XMLSchema" xmlns:xs="http://www.w3.org/2001/XMLSchema" xmlns:p="http://schemas.microsoft.com/office/2006/metadata/properties" xmlns:ns2="59ed8be0-3669-4d2e-8b92-c4e0548417f7" xmlns:ns3="d2b13d5d-1319-4632-8e89-217ffbdfc8dd" targetNamespace="http://schemas.microsoft.com/office/2006/metadata/properties" ma:root="true" ma:fieldsID="6b2cc82e7779eb6edec5672fb6cfd620" ns2:_="" ns3:_="">
    <xsd:import namespace="59ed8be0-3669-4d2e-8b92-c4e0548417f7"/>
    <xsd:import namespace="d2b13d5d-1319-4632-8e89-217ffbdfc8d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2:MediaServiceLocation" minOccurs="0"/>
                <xsd:element ref="ns2:date" minOccurs="0"/>
                <xsd:element ref="ns2:MediaServiceOCR"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ed8be0-3669-4d2e-8b92-c4e0548417f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date" ma:index="17" nillable="true" ma:displayName="date" ma:format="DateOnly" ma:internalName="date">
      <xsd:simpleType>
        <xsd:restriction base="dms:DateTime"/>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915db13c-35ec-4a07-b942-ee681420a57e"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2b13d5d-1319-4632-8e89-217ffbdfc8dd" elementFormDefault="qualified">
    <xsd:import namespace="http://schemas.microsoft.com/office/2006/documentManagement/types"/>
    <xsd:import namespace="http://schemas.microsoft.com/office/infopath/2007/PartnerControls"/>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5def164a-84b0-40ca-a6cd-c4b928de326d}" ma:internalName="TaxCatchAll" ma:showField="CatchAllData" ma:web="d2b13d5d-1319-4632-8e89-217ffbdfc8d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EE6CF58-3D17-4289-8379-6CF384D6BB54}">
  <ds:schemaRefs>
    <ds:schemaRef ds:uri="http://schemas.microsoft.com/office/2006/documentManagement/types"/>
    <ds:schemaRef ds:uri="bb309b3f-0842-47bf-9d08-5362b70b5b8c"/>
    <ds:schemaRef ds:uri="http://purl.org/dc/terms/"/>
    <ds:schemaRef ds:uri="d2b13d5d-1319-4632-8e89-217ffbdfc8dd"/>
    <ds:schemaRef ds:uri="http://schemas.microsoft.com/office/infopath/2007/PartnerControls"/>
    <ds:schemaRef ds:uri="http://schemas.microsoft.com/office/2006/metadata/properties"/>
    <ds:schemaRef ds:uri="http://www.w3.org/XML/1998/namespace"/>
    <ds:schemaRef ds:uri="http://schemas.openxmlformats.org/package/2006/metadata/core-properties"/>
    <ds:schemaRef ds:uri="http://purl.org/dc/dcmitype/"/>
    <ds:schemaRef ds:uri="http://purl.org/dc/elements/1.1/"/>
    <ds:schemaRef ds:uri="59ed8be0-3669-4d2e-8b92-c4e0548417f7"/>
  </ds:schemaRefs>
</ds:datastoreItem>
</file>

<file path=customXml/itemProps2.xml><?xml version="1.0" encoding="utf-8"?>
<ds:datastoreItem xmlns:ds="http://schemas.openxmlformats.org/officeDocument/2006/customXml" ds:itemID="{E14A8EAF-72B7-45AB-AF76-3A6C029C071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ed8be0-3669-4d2e-8b92-c4e0548417f7"/>
    <ds:schemaRef ds:uri="d2b13d5d-1319-4632-8e89-217ffbdfc8d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A12B4AD-BF15-4DDB-A2B8-CE320986118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3793</TotalTime>
  <Words>2047</Words>
  <Application>Microsoft Office PowerPoint</Application>
  <PresentationFormat>Widescreen</PresentationFormat>
  <Paragraphs>222</Paragraphs>
  <Slides>21</Slides>
  <Notes>21</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Main Title</dc:title>
  <dc:creator>Ian Capstick</dc:creator>
  <cp:lastModifiedBy>Hilairy Walters</cp:lastModifiedBy>
  <cp:revision>38</cp:revision>
  <cp:lastPrinted>2026-05-06T15:28:22Z</cp:lastPrinted>
  <dcterms:created xsi:type="dcterms:W3CDTF">2019-07-23T14:21:53Z</dcterms:created>
  <dcterms:modified xsi:type="dcterms:W3CDTF">2026-05-13T18:13:47Z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0x010100F6F084B049C455419B492D4910A76A14</vt:lpwstr>
  </property>
  <property fmtid="{D5CDD505-2E9C-101B-9397-08002B2CF9AE}" pid="3" name="MediaServiceImageTags">
    <vt:lpwstr/>
  </property>
</Properties>
</file>